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53.jpg" ContentType="image/jpeg"/>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media/image71.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0" r:id="rId1"/>
  </p:sldMasterIdLst>
  <p:sldIdLst>
    <p:sldId id="256" r:id="rId2"/>
    <p:sldId id="261" r:id="rId3"/>
    <p:sldId id="262" r:id="rId4"/>
    <p:sldId id="263" r:id="rId5"/>
    <p:sldId id="265" r:id="rId6"/>
    <p:sldId id="267" r:id="rId7"/>
    <p:sldId id="268" r:id="rId8"/>
    <p:sldId id="270" r:id="rId9"/>
    <p:sldId id="271" r:id="rId10"/>
    <p:sldId id="272" r:id="rId11"/>
    <p:sldId id="275" r:id="rId12"/>
    <p:sldId id="276" r:id="rId13"/>
    <p:sldId id="278" r:id="rId14"/>
    <p:sldId id="281" r:id="rId15"/>
    <p:sldId id="282" r:id="rId16"/>
    <p:sldId id="283" r:id="rId17"/>
    <p:sldId id="284" r:id="rId18"/>
    <p:sldId id="285" r:id="rId19"/>
    <p:sldId id="286" r:id="rId20"/>
    <p:sldId id="287" r:id="rId21"/>
    <p:sldId id="288" r:id="rId22"/>
    <p:sldId id="289" r:id="rId23"/>
    <p:sldId id="290" r:id="rId24"/>
    <p:sldId id="291" r:id="rId25"/>
  </p:sldIdLst>
  <p:sldSz cx="7556500" cy="7562850"/>
  <p:notesSz cx="75565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59C"/>
    <a:srgbClr val="9FB0C4"/>
    <a:srgbClr val="CFD5E0"/>
    <a:srgbClr val="A6B7C8"/>
    <a:srgbClr val="98A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54" d="100"/>
          <a:sy n="54" d="100"/>
        </p:scale>
        <p:origin x="1860" y="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4" Type="http://schemas.openxmlformats.org/officeDocument/2006/relationships/image" Target="../media/image85.svg"/></Relationships>
</file>

<file path=ppt/diagrams/_rels/data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svg"/><Relationship Id="rId1" Type="http://schemas.openxmlformats.org/officeDocument/2006/relationships/image" Target="../media/image89.png"/><Relationship Id="rId4" Type="http://schemas.openxmlformats.org/officeDocument/2006/relationships/image" Target="../media/image92.svg"/></Relationships>
</file>

<file path=ppt/diagrams/_rels/data5.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svg"/><Relationship Id="rId1" Type="http://schemas.openxmlformats.org/officeDocument/2006/relationships/image" Target="../media/image82.png"/><Relationship Id="rId4" Type="http://schemas.openxmlformats.org/officeDocument/2006/relationships/image" Target="../media/image8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svg"/><Relationship Id="rId1" Type="http://schemas.openxmlformats.org/officeDocument/2006/relationships/image" Target="../media/image89.png"/><Relationship Id="rId4" Type="http://schemas.openxmlformats.org/officeDocument/2006/relationships/image" Target="../media/image9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3736A0-D413-44E3-9B43-6CC4A4A26882}"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DFB66D21-EBD0-43BF-8E92-35846A74AA4B}">
      <dgm:prSet custT="1"/>
      <dgm:spPr/>
      <dgm:t>
        <a:bodyPr/>
        <a:lstStyle/>
        <a:p>
          <a:r>
            <a:rPr lang="en-US" sz="1400" b="1" i="0" dirty="0"/>
            <a:t>The Agricultural Industry makes vast use of the rotary valves in many of its fields but they are most commonly used in the Dairy and Grain Industries.</a:t>
          </a:r>
          <a:endParaRPr lang="en-US" sz="1400" b="1" dirty="0"/>
        </a:p>
      </dgm:t>
    </dgm:pt>
    <dgm:pt modelId="{A4851497-6A6B-4420-B560-A4D7A799774C}" type="parTrans" cxnId="{E0EA4DC2-5800-486E-9064-21948CE1D7BD}">
      <dgm:prSet/>
      <dgm:spPr/>
      <dgm:t>
        <a:bodyPr/>
        <a:lstStyle/>
        <a:p>
          <a:endParaRPr lang="en-US"/>
        </a:p>
      </dgm:t>
    </dgm:pt>
    <dgm:pt modelId="{BD63B9C3-B54A-4D25-92CF-AD6FA16092DB}" type="sibTrans" cxnId="{E0EA4DC2-5800-486E-9064-21948CE1D7BD}">
      <dgm:prSet/>
      <dgm:spPr/>
      <dgm:t>
        <a:bodyPr/>
        <a:lstStyle/>
        <a:p>
          <a:endParaRPr lang="en-US"/>
        </a:p>
      </dgm:t>
    </dgm:pt>
    <dgm:pt modelId="{A345C3FA-B64A-4830-9DF2-F2835D2CFAA0}">
      <dgm:prSet custT="1"/>
      <dgm:spPr/>
      <dgm:t>
        <a:bodyPr/>
        <a:lstStyle/>
        <a:p>
          <a:r>
            <a:rPr lang="en-US" sz="800" b="0" i="0" dirty="0"/>
            <a:t>Coming to the </a:t>
          </a:r>
          <a:r>
            <a:rPr lang="en-US" sz="800" b="1" i="0" dirty="0"/>
            <a:t>Dairy </a:t>
          </a:r>
          <a:r>
            <a:rPr lang="en-US" sz="800" b="0" i="0" dirty="0"/>
            <a:t>industry first, the function of the rotary valve is to move the product while providing a strictly hygienic environment. We need to prevent bacteriological risks and rule out contamination. AL/BL type rotary valve is used for the dairy industry. Some of the special features of this design are that there are no dead corners (no angle smaller than 135°). The rotor pockets are rounded with the rotor blades beveled on three sides. All the points that come into contact with the product are polished. There are special seals that keep the flow even and can easily be inspected. This model can also easily be demounted without the help of tools. The rotary valve can be seen in the figure.</a:t>
          </a:r>
          <a:endParaRPr lang="en-US" sz="800" dirty="0"/>
        </a:p>
      </dgm:t>
    </dgm:pt>
    <dgm:pt modelId="{91FB5778-EAFE-4E70-834A-51B3910C9D5D}" type="parTrans" cxnId="{7E321A69-693E-4034-B3EF-88917242AF69}">
      <dgm:prSet/>
      <dgm:spPr/>
      <dgm:t>
        <a:bodyPr/>
        <a:lstStyle/>
        <a:p>
          <a:endParaRPr lang="en-US"/>
        </a:p>
      </dgm:t>
    </dgm:pt>
    <dgm:pt modelId="{463BA060-75CD-4C41-8B51-D193599B1C68}" type="sibTrans" cxnId="{7E321A69-693E-4034-B3EF-88917242AF69}">
      <dgm:prSet/>
      <dgm:spPr/>
      <dgm:t>
        <a:bodyPr/>
        <a:lstStyle/>
        <a:p>
          <a:endParaRPr lang="en-US"/>
        </a:p>
      </dgm:t>
    </dgm:pt>
    <dgm:pt modelId="{10A3A52B-B39C-43D7-B3DD-188465F556AC}" type="pres">
      <dgm:prSet presAssocID="{5D3736A0-D413-44E3-9B43-6CC4A4A26882}" presName="compositeShape" presStyleCnt="0">
        <dgm:presLayoutVars>
          <dgm:chMax val="7"/>
          <dgm:dir/>
          <dgm:resizeHandles val="exact"/>
        </dgm:presLayoutVars>
      </dgm:prSet>
      <dgm:spPr/>
    </dgm:pt>
    <dgm:pt modelId="{88199BC7-BFED-41A1-823B-6E7F9DC7B99B}" type="pres">
      <dgm:prSet presAssocID="{5D3736A0-D413-44E3-9B43-6CC4A4A26882}" presName="wedge1" presStyleLbl="node1" presStyleIdx="0" presStyleCnt="2" custScaleX="116059" custScaleY="123257"/>
      <dgm:spPr/>
    </dgm:pt>
    <dgm:pt modelId="{CCCF249B-5FFA-4F21-92BF-2DE4CF655F51}" type="pres">
      <dgm:prSet presAssocID="{5D3736A0-D413-44E3-9B43-6CC4A4A26882}" presName="wedge1Tx" presStyleLbl="node1" presStyleIdx="0" presStyleCnt="2">
        <dgm:presLayoutVars>
          <dgm:chMax val="0"/>
          <dgm:chPref val="0"/>
          <dgm:bulletEnabled val="1"/>
        </dgm:presLayoutVars>
      </dgm:prSet>
      <dgm:spPr/>
    </dgm:pt>
    <dgm:pt modelId="{CD3D2FD3-F9EE-4DD6-AE9C-5A97C1363F37}" type="pres">
      <dgm:prSet presAssocID="{5D3736A0-D413-44E3-9B43-6CC4A4A26882}" presName="wedge2" presStyleLbl="node1" presStyleIdx="1" presStyleCnt="2" custScaleX="115764" custScaleY="123257" custLinFactNeighborX="74" custLinFactNeighborY="0"/>
      <dgm:spPr/>
    </dgm:pt>
    <dgm:pt modelId="{BA8CF4FC-0E08-40C8-9646-BA5A0983D352}" type="pres">
      <dgm:prSet presAssocID="{5D3736A0-D413-44E3-9B43-6CC4A4A26882}" presName="wedge2Tx" presStyleLbl="node1" presStyleIdx="1" presStyleCnt="2">
        <dgm:presLayoutVars>
          <dgm:chMax val="0"/>
          <dgm:chPref val="0"/>
          <dgm:bulletEnabled val="1"/>
        </dgm:presLayoutVars>
      </dgm:prSet>
      <dgm:spPr/>
    </dgm:pt>
  </dgm:ptLst>
  <dgm:cxnLst>
    <dgm:cxn modelId="{E3F5160E-DD33-47F1-8623-07A240DEC1EA}" type="presOf" srcId="{5D3736A0-D413-44E3-9B43-6CC4A4A26882}" destId="{10A3A52B-B39C-43D7-B3DD-188465F556AC}" srcOrd="0" destOrd="0" presId="urn:microsoft.com/office/officeart/2005/8/layout/chart3"/>
    <dgm:cxn modelId="{7E321A69-693E-4034-B3EF-88917242AF69}" srcId="{5D3736A0-D413-44E3-9B43-6CC4A4A26882}" destId="{A345C3FA-B64A-4830-9DF2-F2835D2CFAA0}" srcOrd="1" destOrd="0" parTransId="{91FB5778-EAFE-4E70-834A-51B3910C9D5D}" sibTransId="{463BA060-75CD-4C41-8B51-D193599B1C68}"/>
    <dgm:cxn modelId="{AD3DFA7E-E585-4A21-9F1A-76EF6D8887FC}" type="presOf" srcId="{DFB66D21-EBD0-43BF-8E92-35846A74AA4B}" destId="{CCCF249B-5FFA-4F21-92BF-2DE4CF655F51}" srcOrd="1" destOrd="0" presId="urn:microsoft.com/office/officeart/2005/8/layout/chart3"/>
    <dgm:cxn modelId="{4F215896-2780-4D7E-B5C0-F8FD2D10471D}" type="presOf" srcId="{A345C3FA-B64A-4830-9DF2-F2835D2CFAA0}" destId="{BA8CF4FC-0E08-40C8-9646-BA5A0983D352}" srcOrd="1" destOrd="0" presId="urn:microsoft.com/office/officeart/2005/8/layout/chart3"/>
    <dgm:cxn modelId="{E0EA4DC2-5800-486E-9064-21948CE1D7BD}" srcId="{5D3736A0-D413-44E3-9B43-6CC4A4A26882}" destId="{DFB66D21-EBD0-43BF-8E92-35846A74AA4B}" srcOrd="0" destOrd="0" parTransId="{A4851497-6A6B-4420-B560-A4D7A799774C}" sibTransId="{BD63B9C3-B54A-4D25-92CF-AD6FA16092DB}"/>
    <dgm:cxn modelId="{35990ECB-1611-44C4-98D4-B959244243BE}" type="presOf" srcId="{A345C3FA-B64A-4830-9DF2-F2835D2CFAA0}" destId="{CD3D2FD3-F9EE-4DD6-AE9C-5A97C1363F37}" srcOrd="0" destOrd="0" presId="urn:microsoft.com/office/officeart/2005/8/layout/chart3"/>
    <dgm:cxn modelId="{35964FE2-BCE0-48F1-BFCF-466B94820ECD}" type="presOf" srcId="{DFB66D21-EBD0-43BF-8E92-35846A74AA4B}" destId="{88199BC7-BFED-41A1-823B-6E7F9DC7B99B}" srcOrd="0" destOrd="0" presId="urn:microsoft.com/office/officeart/2005/8/layout/chart3"/>
    <dgm:cxn modelId="{E0547C95-FEC5-4993-B87F-4B1FBDED52E3}" type="presParOf" srcId="{10A3A52B-B39C-43D7-B3DD-188465F556AC}" destId="{88199BC7-BFED-41A1-823B-6E7F9DC7B99B}" srcOrd="0" destOrd="0" presId="urn:microsoft.com/office/officeart/2005/8/layout/chart3"/>
    <dgm:cxn modelId="{8D44FE0E-D612-4662-8464-6FAD271F6C67}" type="presParOf" srcId="{10A3A52B-B39C-43D7-B3DD-188465F556AC}" destId="{CCCF249B-5FFA-4F21-92BF-2DE4CF655F51}" srcOrd="1" destOrd="0" presId="urn:microsoft.com/office/officeart/2005/8/layout/chart3"/>
    <dgm:cxn modelId="{68A5A8EF-A36E-4FD8-90CF-DB14EAD78DD8}" type="presParOf" srcId="{10A3A52B-B39C-43D7-B3DD-188465F556AC}" destId="{CD3D2FD3-F9EE-4DD6-AE9C-5A97C1363F37}" srcOrd="2" destOrd="0" presId="urn:microsoft.com/office/officeart/2005/8/layout/chart3"/>
    <dgm:cxn modelId="{877C334D-579E-45D8-8B03-8AB5EDFF5692}" type="presParOf" srcId="{10A3A52B-B39C-43D7-B3DD-188465F556AC}" destId="{BA8CF4FC-0E08-40C8-9646-BA5A0983D352}" srcOrd="3" destOrd="0" presId="urn:microsoft.com/office/officeart/2005/8/layout/chart3"/>
  </dgm:cxnLst>
  <dgm:bg>
    <a:solidFill>
      <a:srgbClr val="31859C"/>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88A256-9461-4228-A679-A67040AC0BAC}"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2D50828A-9BC8-4AF9-9B4B-3D51C65A56B1}">
      <dgm:prSet custT="1"/>
      <dgm:spPr/>
      <dgm:t>
        <a:bodyPr/>
        <a:lstStyle/>
        <a:p>
          <a:pPr>
            <a:lnSpc>
              <a:spcPct val="100000"/>
            </a:lnSpc>
          </a:pPr>
          <a:r>
            <a:rPr lang="en-US" sz="1200" b="1" i="0" dirty="0"/>
            <a:t>Baking and Milling Industries </a:t>
          </a:r>
          <a:r>
            <a:rPr lang="en-US" sz="1200" b="0" i="0" dirty="0"/>
            <a:t>requires feeding powdery or granular materials into a conveying system. For this purpose Blow-Through rotary valves are used as these enhance rotor clean-outs and can be installed in tight quarters.</a:t>
          </a:r>
          <a:endParaRPr lang="en-US" sz="1200" dirty="0"/>
        </a:p>
      </dgm:t>
    </dgm:pt>
    <dgm:pt modelId="{3CF8DDC3-E04A-4822-B990-180794ECA6F7}" type="parTrans" cxnId="{269B6DC6-ABDB-4436-A224-A16ABFCB66DE}">
      <dgm:prSet/>
      <dgm:spPr/>
      <dgm:t>
        <a:bodyPr/>
        <a:lstStyle/>
        <a:p>
          <a:endParaRPr lang="en-US"/>
        </a:p>
      </dgm:t>
    </dgm:pt>
    <dgm:pt modelId="{D24C9473-19A4-4E22-A0B0-74915DCEDBEC}" type="sibTrans" cxnId="{269B6DC6-ABDB-4436-A224-A16ABFCB66DE}">
      <dgm:prSet/>
      <dgm:spPr/>
      <dgm:t>
        <a:bodyPr/>
        <a:lstStyle/>
        <a:p>
          <a:endParaRPr lang="en-US"/>
        </a:p>
      </dgm:t>
    </dgm:pt>
    <dgm:pt modelId="{425666CC-7D44-4B1D-B4E7-DFE971141A4C}">
      <dgm:prSet custT="1"/>
      <dgm:spPr/>
      <dgm:t>
        <a:bodyPr/>
        <a:lstStyle/>
        <a:p>
          <a:pPr>
            <a:lnSpc>
              <a:spcPct val="100000"/>
            </a:lnSpc>
          </a:pPr>
          <a:r>
            <a:rPr lang="en-US" sz="1200" b="0" i="0" dirty="0"/>
            <a:t>The housing and end plates of the rotors used are machined from castings and are made of wear iron or chrome-plated wear iron. Eight blades maintain a minimum two-blade labyrinth seal to minimize air leakage. The rotors are equipped with relieved tips for materials which form skins or thin sheets on end plates and housing, or non-relieved tips for cereal products. The two types are shown below.</a:t>
          </a:r>
          <a:endParaRPr lang="en-US" sz="1200" dirty="0"/>
        </a:p>
      </dgm:t>
    </dgm:pt>
    <dgm:pt modelId="{A66A1579-6314-44E1-B943-BD401C7A730C}" type="parTrans" cxnId="{5F33BBB9-6934-4EDB-B5D4-5727618D28D8}">
      <dgm:prSet/>
      <dgm:spPr/>
      <dgm:t>
        <a:bodyPr/>
        <a:lstStyle/>
        <a:p>
          <a:endParaRPr lang="en-US"/>
        </a:p>
      </dgm:t>
    </dgm:pt>
    <dgm:pt modelId="{C9E9608F-327F-4493-B8BB-853ED28E6520}" type="sibTrans" cxnId="{5F33BBB9-6934-4EDB-B5D4-5727618D28D8}">
      <dgm:prSet/>
      <dgm:spPr/>
      <dgm:t>
        <a:bodyPr/>
        <a:lstStyle/>
        <a:p>
          <a:endParaRPr lang="en-US"/>
        </a:p>
      </dgm:t>
    </dgm:pt>
    <dgm:pt modelId="{6F8B13B5-6BCF-4DF7-9ACB-ADE29ED56EBC}" type="pres">
      <dgm:prSet presAssocID="{0E88A256-9461-4228-A679-A67040AC0BAC}" presName="root" presStyleCnt="0">
        <dgm:presLayoutVars>
          <dgm:dir/>
          <dgm:resizeHandles val="exact"/>
        </dgm:presLayoutVars>
      </dgm:prSet>
      <dgm:spPr/>
    </dgm:pt>
    <dgm:pt modelId="{13C95187-45E1-4FCB-A3AB-AB2097BD6E88}" type="pres">
      <dgm:prSet presAssocID="{2D50828A-9BC8-4AF9-9B4B-3D51C65A56B1}" presName="compNode" presStyleCnt="0"/>
      <dgm:spPr/>
    </dgm:pt>
    <dgm:pt modelId="{44FB1A58-48F0-49B3-9412-9B0AB8F7F8FB}" type="pres">
      <dgm:prSet presAssocID="{2D50828A-9BC8-4AF9-9B4B-3D51C65A56B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upcake"/>
        </a:ext>
      </dgm:extLst>
    </dgm:pt>
    <dgm:pt modelId="{CED96BC9-2A4E-4DDA-8990-057190797D3B}" type="pres">
      <dgm:prSet presAssocID="{2D50828A-9BC8-4AF9-9B4B-3D51C65A56B1}" presName="spaceRect" presStyleCnt="0"/>
      <dgm:spPr/>
    </dgm:pt>
    <dgm:pt modelId="{9E4AF59F-21DF-4759-A9BC-8B6F3873B87D}" type="pres">
      <dgm:prSet presAssocID="{2D50828A-9BC8-4AF9-9B4B-3D51C65A56B1}" presName="textRect" presStyleLbl="revTx" presStyleIdx="0" presStyleCnt="2">
        <dgm:presLayoutVars>
          <dgm:chMax val="1"/>
          <dgm:chPref val="1"/>
        </dgm:presLayoutVars>
      </dgm:prSet>
      <dgm:spPr/>
    </dgm:pt>
    <dgm:pt modelId="{D688775A-77F7-4C9F-AD2B-8EABA210CA8A}" type="pres">
      <dgm:prSet presAssocID="{D24C9473-19A4-4E22-A0B0-74915DCEDBEC}" presName="sibTrans" presStyleCnt="0"/>
      <dgm:spPr/>
    </dgm:pt>
    <dgm:pt modelId="{2B2E2CB1-14F9-42F6-9F32-4622AF3F00A6}" type="pres">
      <dgm:prSet presAssocID="{425666CC-7D44-4B1D-B4E7-DFE971141A4C}" presName="compNode" presStyleCnt="0"/>
      <dgm:spPr/>
    </dgm:pt>
    <dgm:pt modelId="{781839CC-4559-4D51-8AB4-8BE61BCFBB72}" type="pres">
      <dgm:prSet presAssocID="{425666CC-7D44-4B1D-B4E7-DFE971141A4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ientist"/>
        </a:ext>
      </dgm:extLst>
    </dgm:pt>
    <dgm:pt modelId="{80723E43-FD73-47B2-89D3-EF85585DD390}" type="pres">
      <dgm:prSet presAssocID="{425666CC-7D44-4B1D-B4E7-DFE971141A4C}" presName="spaceRect" presStyleCnt="0"/>
      <dgm:spPr/>
    </dgm:pt>
    <dgm:pt modelId="{EF808164-CD0C-4C5E-952C-0666E8AAC0C9}" type="pres">
      <dgm:prSet presAssocID="{425666CC-7D44-4B1D-B4E7-DFE971141A4C}" presName="textRect" presStyleLbl="revTx" presStyleIdx="1" presStyleCnt="2">
        <dgm:presLayoutVars>
          <dgm:chMax val="1"/>
          <dgm:chPref val="1"/>
        </dgm:presLayoutVars>
      </dgm:prSet>
      <dgm:spPr/>
    </dgm:pt>
  </dgm:ptLst>
  <dgm:cxnLst>
    <dgm:cxn modelId="{E8503181-F9EC-4678-A5A8-761C67C9E7A2}" type="presOf" srcId="{0E88A256-9461-4228-A679-A67040AC0BAC}" destId="{6F8B13B5-6BCF-4DF7-9ACB-ADE29ED56EBC}" srcOrd="0" destOrd="0" presId="urn:microsoft.com/office/officeart/2018/2/layout/IconLabelList"/>
    <dgm:cxn modelId="{B3D66BA9-4032-43D0-B727-2B0C0E252C08}" type="presOf" srcId="{425666CC-7D44-4B1D-B4E7-DFE971141A4C}" destId="{EF808164-CD0C-4C5E-952C-0666E8AAC0C9}" srcOrd="0" destOrd="0" presId="urn:microsoft.com/office/officeart/2018/2/layout/IconLabelList"/>
    <dgm:cxn modelId="{5F33BBB9-6934-4EDB-B5D4-5727618D28D8}" srcId="{0E88A256-9461-4228-A679-A67040AC0BAC}" destId="{425666CC-7D44-4B1D-B4E7-DFE971141A4C}" srcOrd="1" destOrd="0" parTransId="{A66A1579-6314-44E1-B943-BD401C7A730C}" sibTransId="{C9E9608F-327F-4493-B8BB-853ED28E6520}"/>
    <dgm:cxn modelId="{269B6DC6-ABDB-4436-A224-A16ABFCB66DE}" srcId="{0E88A256-9461-4228-A679-A67040AC0BAC}" destId="{2D50828A-9BC8-4AF9-9B4B-3D51C65A56B1}" srcOrd="0" destOrd="0" parTransId="{3CF8DDC3-E04A-4822-B990-180794ECA6F7}" sibTransId="{D24C9473-19A4-4E22-A0B0-74915DCEDBEC}"/>
    <dgm:cxn modelId="{DD6F20C7-11B7-4A8B-94A5-B277E7787FB7}" type="presOf" srcId="{2D50828A-9BC8-4AF9-9B4B-3D51C65A56B1}" destId="{9E4AF59F-21DF-4759-A9BC-8B6F3873B87D}" srcOrd="0" destOrd="0" presId="urn:microsoft.com/office/officeart/2018/2/layout/IconLabelList"/>
    <dgm:cxn modelId="{02DF54DA-9D17-4ED2-BA89-80EF50A979A5}" type="presParOf" srcId="{6F8B13B5-6BCF-4DF7-9ACB-ADE29ED56EBC}" destId="{13C95187-45E1-4FCB-A3AB-AB2097BD6E88}" srcOrd="0" destOrd="0" presId="urn:microsoft.com/office/officeart/2018/2/layout/IconLabelList"/>
    <dgm:cxn modelId="{64FA4232-9C70-47B2-AB57-87150B903C10}" type="presParOf" srcId="{13C95187-45E1-4FCB-A3AB-AB2097BD6E88}" destId="{44FB1A58-48F0-49B3-9412-9B0AB8F7F8FB}" srcOrd="0" destOrd="0" presId="urn:microsoft.com/office/officeart/2018/2/layout/IconLabelList"/>
    <dgm:cxn modelId="{9C1DFCF1-2093-48CA-8CD1-31D3C5EC9A71}" type="presParOf" srcId="{13C95187-45E1-4FCB-A3AB-AB2097BD6E88}" destId="{CED96BC9-2A4E-4DDA-8990-057190797D3B}" srcOrd="1" destOrd="0" presId="urn:microsoft.com/office/officeart/2018/2/layout/IconLabelList"/>
    <dgm:cxn modelId="{EC23455E-8A8F-4055-8B27-87B03673925E}" type="presParOf" srcId="{13C95187-45E1-4FCB-A3AB-AB2097BD6E88}" destId="{9E4AF59F-21DF-4759-A9BC-8B6F3873B87D}" srcOrd="2" destOrd="0" presId="urn:microsoft.com/office/officeart/2018/2/layout/IconLabelList"/>
    <dgm:cxn modelId="{43AA55D2-0D3D-4ACB-9DFD-EA6306AAA1B9}" type="presParOf" srcId="{6F8B13B5-6BCF-4DF7-9ACB-ADE29ED56EBC}" destId="{D688775A-77F7-4C9F-AD2B-8EABA210CA8A}" srcOrd="1" destOrd="0" presId="urn:microsoft.com/office/officeart/2018/2/layout/IconLabelList"/>
    <dgm:cxn modelId="{8DB95CD8-3CC4-4559-888C-46D88D65E95A}" type="presParOf" srcId="{6F8B13B5-6BCF-4DF7-9ACB-ADE29ED56EBC}" destId="{2B2E2CB1-14F9-42F6-9F32-4622AF3F00A6}" srcOrd="2" destOrd="0" presId="urn:microsoft.com/office/officeart/2018/2/layout/IconLabelList"/>
    <dgm:cxn modelId="{F57A87A6-1967-40EE-8296-627ED5B140F3}" type="presParOf" srcId="{2B2E2CB1-14F9-42F6-9F32-4622AF3F00A6}" destId="{781839CC-4559-4D51-8AB4-8BE61BCFBB72}" srcOrd="0" destOrd="0" presId="urn:microsoft.com/office/officeart/2018/2/layout/IconLabelList"/>
    <dgm:cxn modelId="{07B7E89F-CCBB-46BE-8E43-0C23004F000D}" type="presParOf" srcId="{2B2E2CB1-14F9-42F6-9F32-4622AF3F00A6}" destId="{80723E43-FD73-47B2-89D3-EF85585DD390}" srcOrd="1" destOrd="0" presId="urn:microsoft.com/office/officeart/2018/2/layout/IconLabelList"/>
    <dgm:cxn modelId="{98BB70C5-4A23-45AA-A697-903C1616AE60}" type="presParOf" srcId="{2B2E2CB1-14F9-42F6-9F32-4622AF3F00A6}" destId="{EF808164-CD0C-4C5E-952C-0666E8AAC0C9}" srcOrd="2" destOrd="0" presId="urn:microsoft.com/office/officeart/2018/2/layout/IconLabelList"/>
  </dgm:cxnLst>
  <dgm:bg>
    <a:solidFill>
      <a:srgbClr val="31859C"/>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E039DF-26B9-40F8-8FA5-1450C8EEA28A}"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2157FF01-AD3B-490D-895F-2B99AFADCED5}">
      <dgm:prSet/>
      <dgm:spPr/>
      <dgm:t>
        <a:bodyPr/>
        <a:lstStyle/>
        <a:p>
          <a:pPr>
            <a:lnSpc>
              <a:spcPct val="100000"/>
            </a:lnSpc>
            <a:defRPr cap="all"/>
          </a:pPr>
          <a:r>
            <a:rPr lang="en-US" b="0" i="0" dirty="0"/>
            <a:t>In typical </a:t>
          </a:r>
          <a:r>
            <a:rPr lang="en-US" b="1" i="0" dirty="0"/>
            <a:t>Powder</a:t>
          </a:r>
          <a:r>
            <a:rPr lang="en-US" b="0" i="0" dirty="0"/>
            <a:t> metering applications, the rotor speed is controlled to provide a controlled flow of product into a convey line, hopper or into a vacuum pick-up vessel prior to conveying. By controlling the flow of product, we can ensure that powders can be effectively conveyed from one source to a destination at a constant rate to match the application.</a:t>
          </a:r>
          <a:endParaRPr lang="en-US" dirty="0"/>
        </a:p>
      </dgm:t>
    </dgm:pt>
    <dgm:pt modelId="{8376F2C8-47B5-4AC4-A2B0-AE7A56D8A44C}" type="parTrans" cxnId="{0715EBD2-A7A7-4E49-A155-60B7D0D01516}">
      <dgm:prSet/>
      <dgm:spPr/>
      <dgm:t>
        <a:bodyPr/>
        <a:lstStyle/>
        <a:p>
          <a:endParaRPr lang="en-US"/>
        </a:p>
      </dgm:t>
    </dgm:pt>
    <dgm:pt modelId="{83F059F9-82E7-412F-BB47-80354217D337}" type="sibTrans" cxnId="{0715EBD2-A7A7-4E49-A155-60B7D0D01516}">
      <dgm:prSet/>
      <dgm:spPr/>
      <dgm:t>
        <a:bodyPr/>
        <a:lstStyle/>
        <a:p>
          <a:endParaRPr lang="en-US"/>
        </a:p>
      </dgm:t>
    </dgm:pt>
    <dgm:pt modelId="{82A36063-EF6B-48AB-9683-4A2E2748B258}">
      <dgm:prSet/>
      <dgm:spPr/>
      <dgm:t>
        <a:bodyPr/>
        <a:lstStyle/>
        <a:p>
          <a:pPr>
            <a:lnSpc>
              <a:spcPct val="100000"/>
            </a:lnSpc>
            <a:defRPr cap="all"/>
          </a:pPr>
          <a:r>
            <a:rPr lang="en-US" b="0" i="0" dirty="0"/>
            <a:t>The model of the rotary valve uses an eccentric structure in which the intake port and discharge port are offset, thereby reducing the volume efficiency of powders in the rotor pocket. Furthermore, special edge machining for the rotor prevents powder bite between the rotor and casing. This can be seen in the following image.</a:t>
          </a:r>
          <a:endParaRPr lang="en-US" dirty="0"/>
        </a:p>
      </dgm:t>
    </dgm:pt>
    <dgm:pt modelId="{FEB808F5-D076-4845-9F2C-4711C42C5D5C}" type="parTrans" cxnId="{A0C9D649-DE4F-40AD-90F4-918E97FD11FD}">
      <dgm:prSet/>
      <dgm:spPr/>
      <dgm:t>
        <a:bodyPr/>
        <a:lstStyle/>
        <a:p>
          <a:endParaRPr lang="en-US"/>
        </a:p>
      </dgm:t>
    </dgm:pt>
    <dgm:pt modelId="{3CA3A8A8-440A-40DC-BA9A-F4DA7EFF54B7}" type="sibTrans" cxnId="{A0C9D649-DE4F-40AD-90F4-918E97FD11FD}">
      <dgm:prSet/>
      <dgm:spPr/>
      <dgm:t>
        <a:bodyPr/>
        <a:lstStyle/>
        <a:p>
          <a:endParaRPr lang="en-US"/>
        </a:p>
      </dgm:t>
    </dgm:pt>
    <dgm:pt modelId="{6FCCBD87-F534-456F-ACD3-D795E6DD28A5}" type="pres">
      <dgm:prSet presAssocID="{ADE039DF-26B9-40F8-8FA5-1450C8EEA28A}" presName="root" presStyleCnt="0">
        <dgm:presLayoutVars>
          <dgm:dir/>
          <dgm:resizeHandles val="exact"/>
        </dgm:presLayoutVars>
      </dgm:prSet>
      <dgm:spPr/>
    </dgm:pt>
    <dgm:pt modelId="{866BC3FE-7CF4-4AA9-A7FD-26AFA43696FF}" type="pres">
      <dgm:prSet presAssocID="{2157FF01-AD3B-490D-895F-2B99AFADCED5}" presName="compNode" presStyleCnt="0"/>
      <dgm:spPr/>
    </dgm:pt>
    <dgm:pt modelId="{B52A7FA0-00E8-4879-8F23-0A656609E603}" type="pres">
      <dgm:prSet presAssocID="{2157FF01-AD3B-490D-895F-2B99AFADCED5}" presName="iconBgRect" presStyleLbl="bgShp" presStyleIdx="0" presStyleCnt="2"/>
      <dgm:spPr/>
    </dgm:pt>
    <dgm:pt modelId="{8EACD61D-1DC3-40B7-A4B4-D48F6BB28A18}" type="pres">
      <dgm:prSet presAssocID="{2157FF01-AD3B-490D-895F-2B99AFADCED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dozer"/>
        </a:ext>
      </dgm:extLst>
    </dgm:pt>
    <dgm:pt modelId="{E21FA813-4933-442C-9D62-CFB3C7A3202E}" type="pres">
      <dgm:prSet presAssocID="{2157FF01-AD3B-490D-895F-2B99AFADCED5}" presName="spaceRect" presStyleCnt="0"/>
      <dgm:spPr/>
    </dgm:pt>
    <dgm:pt modelId="{D90AA129-F718-4BDF-995D-B4739F7BC455}" type="pres">
      <dgm:prSet presAssocID="{2157FF01-AD3B-490D-895F-2B99AFADCED5}" presName="textRect" presStyleLbl="revTx" presStyleIdx="0" presStyleCnt="2">
        <dgm:presLayoutVars>
          <dgm:chMax val="1"/>
          <dgm:chPref val="1"/>
        </dgm:presLayoutVars>
      </dgm:prSet>
      <dgm:spPr/>
    </dgm:pt>
    <dgm:pt modelId="{A1589A38-85F0-4186-9EFC-792BBACF5DAE}" type="pres">
      <dgm:prSet presAssocID="{83F059F9-82E7-412F-BB47-80354217D337}" presName="sibTrans" presStyleCnt="0"/>
      <dgm:spPr/>
    </dgm:pt>
    <dgm:pt modelId="{4825B739-1FD5-4A24-B7BB-22DFCB9A3B2D}" type="pres">
      <dgm:prSet presAssocID="{82A36063-EF6B-48AB-9683-4A2E2748B258}" presName="compNode" presStyleCnt="0"/>
      <dgm:spPr/>
    </dgm:pt>
    <dgm:pt modelId="{0CE7DFBC-383E-4778-8D2B-3EDB7E21C24C}" type="pres">
      <dgm:prSet presAssocID="{82A36063-EF6B-48AB-9683-4A2E2748B258}" presName="iconBgRect" presStyleLbl="bgShp" presStyleIdx="1" presStyleCnt="2"/>
      <dgm:spPr/>
    </dgm:pt>
    <dgm:pt modelId="{C9967C4A-812F-4FF3-87CF-10948D9B03D1}" type="pres">
      <dgm:prSet presAssocID="{82A36063-EF6B-48AB-9683-4A2E2748B25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idge scene"/>
        </a:ext>
      </dgm:extLst>
    </dgm:pt>
    <dgm:pt modelId="{9201F1A4-F079-4E3E-B80B-73696B60BA71}" type="pres">
      <dgm:prSet presAssocID="{82A36063-EF6B-48AB-9683-4A2E2748B258}" presName="spaceRect" presStyleCnt="0"/>
      <dgm:spPr/>
    </dgm:pt>
    <dgm:pt modelId="{F20772CB-C4A1-4F0C-BB6C-6BF93B61E207}" type="pres">
      <dgm:prSet presAssocID="{82A36063-EF6B-48AB-9683-4A2E2748B258}" presName="textRect" presStyleLbl="revTx" presStyleIdx="1" presStyleCnt="2">
        <dgm:presLayoutVars>
          <dgm:chMax val="1"/>
          <dgm:chPref val="1"/>
        </dgm:presLayoutVars>
      </dgm:prSet>
      <dgm:spPr/>
    </dgm:pt>
  </dgm:ptLst>
  <dgm:cxnLst>
    <dgm:cxn modelId="{852E4E19-B335-472C-A660-3799E04F8D79}" type="presOf" srcId="{82A36063-EF6B-48AB-9683-4A2E2748B258}" destId="{F20772CB-C4A1-4F0C-BB6C-6BF93B61E207}" srcOrd="0" destOrd="0" presId="urn:microsoft.com/office/officeart/2018/5/layout/IconCircleLabelList"/>
    <dgm:cxn modelId="{3CF14448-348B-445F-A9B0-5A4314ECD183}" type="presOf" srcId="{ADE039DF-26B9-40F8-8FA5-1450C8EEA28A}" destId="{6FCCBD87-F534-456F-ACD3-D795E6DD28A5}" srcOrd="0" destOrd="0" presId="urn:microsoft.com/office/officeart/2018/5/layout/IconCircleLabelList"/>
    <dgm:cxn modelId="{A0C9D649-DE4F-40AD-90F4-918E97FD11FD}" srcId="{ADE039DF-26B9-40F8-8FA5-1450C8EEA28A}" destId="{82A36063-EF6B-48AB-9683-4A2E2748B258}" srcOrd="1" destOrd="0" parTransId="{FEB808F5-D076-4845-9F2C-4711C42C5D5C}" sibTransId="{3CA3A8A8-440A-40DC-BA9A-F4DA7EFF54B7}"/>
    <dgm:cxn modelId="{520441A6-D513-49C8-B5E7-B168C919FE25}" type="presOf" srcId="{2157FF01-AD3B-490D-895F-2B99AFADCED5}" destId="{D90AA129-F718-4BDF-995D-B4739F7BC455}" srcOrd="0" destOrd="0" presId="urn:microsoft.com/office/officeart/2018/5/layout/IconCircleLabelList"/>
    <dgm:cxn modelId="{0715EBD2-A7A7-4E49-A155-60B7D0D01516}" srcId="{ADE039DF-26B9-40F8-8FA5-1450C8EEA28A}" destId="{2157FF01-AD3B-490D-895F-2B99AFADCED5}" srcOrd="0" destOrd="0" parTransId="{8376F2C8-47B5-4AC4-A2B0-AE7A56D8A44C}" sibTransId="{83F059F9-82E7-412F-BB47-80354217D337}"/>
    <dgm:cxn modelId="{986A71FF-985B-4001-96A8-6846FADB7AD6}" type="presParOf" srcId="{6FCCBD87-F534-456F-ACD3-D795E6DD28A5}" destId="{866BC3FE-7CF4-4AA9-A7FD-26AFA43696FF}" srcOrd="0" destOrd="0" presId="urn:microsoft.com/office/officeart/2018/5/layout/IconCircleLabelList"/>
    <dgm:cxn modelId="{AF01CA5F-0D62-4F70-A859-4677F6484FDE}" type="presParOf" srcId="{866BC3FE-7CF4-4AA9-A7FD-26AFA43696FF}" destId="{B52A7FA0-00E8-4879-8F23-0A656609E603}" srcOrd="0" destOrd="0" presId="urn:microsoft.com/office/officeart/2018/5/layout/IconCircleLabelList"/>
    <dgm:cxn modelId="{F6F773D7-6EFE-404B-8254-91EA6884B134}" type="presParOf" srcId="{866BC3FE-7CF4-4AA9-A7FD-26AFA43696FF}" destId="{8EACD61D-1DC3-40B7-A4B4-D48F6BB28A18}" srcOrd="1" destOrd="0" presId="urn:microsoft.com/office/officeart/2018/5/layout/IconCircleLabelList"/>
    <dgm:cxn modelId="{A7322088-60A0-4212-9E68-69B67917C6AE}" type="presParOf" srcId="{866BC3FE-7CF4-4AA9-A7FD-26AFA43696FF}" destId="{E21FA813-4933-442C-9D62-CFB3C7A3202E}" srcOrd="2" destOrd="0" presId="urn:microsoft.com/office/officeart/2018/5/layout/IconCircleLabelList"/>
    <dgm:cxn modelId="{624723F3-36BA-42EF-8A9B-D8E8993AF1C7}" type="presParOf" srcId="{866BC3FE-7CF4-4AA9-A7FD-26AFA43696FF}" destId="{D90AA129-F718-4BDF-995D-B4739F7BC455}" srcOrd="3" destOrd="0" presId="urn:microsoft.com/office/officeart/2018/5/layout/IconCircleLabelList"/>
    <dgm:cxn modelId="{BD94E74F-D2D5-4479-A941-0DCDC5E5C483}" type="presParOf" srcId="{6FCCBD87-F534-456F-ACD3-D795E6DD28A5}" destId="{A1589A38-85F0-4186-9EFC-792BBACF5DAE}" srcOrd="1" destOrd="0" presId="urn:microsoft.com/office/officeart/2018/5/layout/IconCircleLabelList"/>
    <dgm:cxn modelId="{85C57D5E-45FB-4914-815C-882114163D89}" type="presParOf" srcId="{6FCCBD87-F534-456F-ACD3-D795E6DD28A5}" destId="{4825B739-1FD5-4A24-B7BB-22DFCB9A3B2D}" srcOrd="2" destOrd="0" presId="urn:microsoft.com/office/officeart/2018/5/layout/IconCircleLabelList"/>
    <dgm:cxn modelId="{7C67C415-5EDE-4501-85A5-5ED8E9A53930}" type="presParOf" srcId="{4825B739-1FD5-4A24-B7BB-22DFCB9A3B2D}" destId="{0CE7DFBC-383E-4778-8D2B-3EDB7E21C24C}" srcOrd="0" destOrd="0" presId="urn:microsoft.com/office/officeart/2018/5/layout/IconCircleLabelList"/>
    <dgm:cxn modelId="{F1E02674-1354-492F-92A5-55635F2885D0}" type="presParOf" srcId="{4825B739-1FD5-4A24-B7BB-22DFCB9A3B2D}" destId="{C9967C4A-812F-4FF3-87CF-10948D9B03D1}" srcOrd="1" destOrd="0" presId="urn:microsoft.com/office/officeart/2018/5/layout/IconCircleLabelList"/>
    <dgm:cxn modelId="{A3BF15E7-0B19-4C76-901A-C175B435E57A}" type="presParOf" srcId="{4825B739-1FD5-4A24-B7BB-22DFCB9A3B2D}" destId="{9201F1A4-F079-4E3E-B80B-73696B60BA71}" srcOrd="2" destOrd="0" presId="urn:microsoft.com/office/officeart/2018/5/layout/IconCircleLabelList"/>
    <dgm:cxn modelId="{4CF105A6-D7D6-42BA-8354-56ED26813B65}" type="presParOf" srcId="{4825B739-1FD5-4A24-B7BB-22DFCB9A3B2D}" destId="{F20772CB-C4A1-4F0C-BB6C-6BF93B61E207}" srcOrd="3" destOrd="0" presId="urn:microsoft.com/office/officeart/2018/5/layout/IconCircleLabelList"/>
  </dgm:cxnLst>
  <dgm:bg>
    <a:solidFill>
      <a:srgbClr val="31859C"/>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EAF31B-96B6-415B-AA69-5B4B8423FA36}"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3F4BA49F-AD75-4E70-8E8E-00BD4AE964E0}">
      <dgm:prSet custT="1"/>
      <dgm:spPr/>
      <dgm:t>
        <a:bodyPr/>
        <a:lstStyle/>
        <a:p>
          <a:r>
            <a:rPr lang="en-US" sz="1050" b="1" dirty="0"/>
            <a:t>When ordering a fan shut-off fan, please provide the following items in as much detail as possible:</a:t>
          </a:r>
          <a:endParaRPr lang="en-US" sz="1050" dirty="0"/>
        </a:p>
      </dgm:t>
    </dgm:pt>
    <dgm:pt modelId="{7A772AE4-0DC5-4BBC-ABF7-FA9F8F184AE4}" type="parTrans" cxnId="{386FEEB5-48C6-467A-A754-55F829FFAA34}">
      <dgm:prSet/>
      <dgm:spPr/>
      <dgm:t>
        <a:bodyPr/>
        <a:lstStyle/>
        <a:p>
          <a:endParaRPr lang="en-US"/>
        </a:p>
      </dgm:t>
    </dgm:pt>
    <dgm:pt modelId="{8CB8FC43-2AFB-409D-A373-37DA0096F037}" type="sibTrans" cxnId="{386FEEB5-48C6-467A-A754-55F829FFAA34}">
      <dgm:prSet/>
      <dgm:spPr/>
      <dgm:t>
        <a:bodyPr/>
        <a:lstStyle/>
        <a:p>
          <a:endParaRPr lang="en-US"/>
        </a:p>
      </dgm:t>
    </dgm:pt>
    <dgm:pt modelId="{32BB88F7-DB26-4AF7-A148-39EF0B2ACE8C}">
      <dgm:prSet custT="1"/>
      <dgm:spPr/>
      <dgm:t>
        <a:bodyPr/>
        <a:lstStyle/>
        <a:p>
          <a:r>
            <a:rPr lang="en-US" sz="1050" dirty="0"/>
            <a:t>1. Provide the materials of the required products - carbon steel, stainless steel, aluminum alloy, titanium (TA2) special materials, etc.</a:t>
          </a:r>
        </a:p>
      </dgm:t>
    </dgm:pt>
    <dgm:pt modelId="{2AE48E84-523F-483D-81A2-597B05987EC7}" type="parTrans" cxnId="{44C3EBC6-33CF-467F-A4F9-554AEFACB0DF}">
      <dgm:prSet/>
      <dgm:spPr/>
      <dgm:t>
        <a:bodyPr/>
        <a:lstStyle/>
        <a:p>
          <a:endParaRPr lang="en-US"/>
        </a:p>
      </dgm:t>
    </dgm:pt>
    <dgm:pt modelId="{4A16CA4F-874D-426D-8279-010981AA15D6}" type="sibTrans" cxnId="{44C3EBC6-33CF-467F-A4F9-554AEFACB0DF}">
      <dgm:prSet/>
      <dgm:spPr/>
      <dgm:t>
        <a:bodyPr/>
        <a:lstStyle/>
        <a:p>
          <a:endParaRPr lang="en-US"/>
        </a:p>
      </dgm:t>
    </dgm:pt>
    <dgm:pt modelId="{B22E60CD-AC48-4569-B6A6-DFD94D348854}">
      <dgm:prSet custT="1"/>
      <dgm:spPr/>
      <dgm:t>
        <a:bodyPr/>
        <a:lstStyle/>
        <a:p>
          <a:r>
            <a:rPr lang="en-US" sz="1050" b="1" i="1" dirty="0"/>
            <a:t>2. Characteristics of conveyed materials - particle size, humidity, accumulation degree, moisture content, etc.</a:t>
          </a:r>
        </a:p>
      </dgm:t>
    </dgm:pt>
    <dgm:pt modelId="{7C7B2AEE-7F82-4BE7-8E17-CDF61AE0C7AB}" type="parTrans" cxnId="{D33C5F1A-F77C-466A-845E-8418D93D452C}">
      <dgm:prSet/>
      <dgm:spPr/>
      <dgm:t>
        <a:bodyPr/>
        <a:lstStyle/>
        <a:p>
          <a:endParaRPr lang="en-US"/>
        </a:p>
      </dgm:t>
    </dgm:pt>
    <dgm:pt modelId="{963D8CDD-D730-41E2-B32A-BF8D28195E77}" type="sibTrans" cxnId="{D33C5F1A-F77C-466A-845E-8418D93D452C}">
      <dgm:prSet/>
      <dgm:spPr/>
      <dgm:t>
        <a:bodyPr/>
        <a:lstStyle/>
        <a:p>
          <a:endParaRPr lang="en-US"/>
        </a:p>
      </dgm:t>
    </dgm:pt>
    <dgm:pt modelId="{90A5214F-8EF8-4A98-BA4A-CC3ACAFFFFC3}">
      <dgm:prSet custT="1"/>
      <dgm:spPr/>
      <dgm:t>
        <a:bodyPr/>
        <a:lstStyle/>
        <a:p>
          <a:r>
            <a:rPr lang="en-US" sz="1050" b="1" i="1" dirty="0"/>
            <a:t>3. Application site - positive pressure conveying, negative pressure suction, impeller upper and lower pressure difference</a:t>
          </a:r>
        </a:p>
      </dgm:t>
    </dgm:pt>
    <dgm:pt modelId="{22C5545F-C49E-4426-BC8B-055C86268E11}" type="parTrans" cxnId="{E4082588-66E9-44B4-96E1-B17D3A18C11B}">
      <dgm:prSet/>
      <dgm:spPr/>
      <dgm:t>
        <a:bodyPr/>
        <a:lstStyle/>
        <a:p>
          <a:endParaRPr lang="en-US"/>
        </a:p>
      </dgm:t>
    </dgm:pt>
    <dgm:pt modelId="{C6E48C49-AB35-45A3-8FB4-05881B35C57A}" type="sibTrans" cxnId="{E4082588-66E9-44B4-96E1-B17D3A18C11B}">
      <dgm:prSet/>
      <dgm:spPr/>
      <dgm:t>
        <a:bodyPr/>
        <a:lstStyle/>
        <a:p>
          <a:endParaRPr lang="en-US"/>
        </a:p>
      </dgm:t>
    </dgm:pt>
    <dgm:pt modelId="{6E2ED40D-8E74-4E6B-9C06-B979F6E65CD6}">
      <dgm:prSet custT="1"/>
      <dgm:spPr/>
      <dgm:t>
        <a:bodyPr/>
        <a:lstStyle/>
        <a:p>
          <a:r>
            <a:rPr lang="en-US" sz="1050" b="1" i="1" dirty="0"/>
            <a:t>4. Conveying capacity - discharge capacity per hour</a:t>
          </a:r>
        </a:p>
      </dgm:t>
    </dgm:pt>
    <dgm:pt modelId="{6382E9C1-EE3F-4C4B-9292-07E44155F1EB}" type="parTrans" cxnId="{27F857CA-2552-4A46-BD5A-7EAD3B6DDB7A}">
      <dgm:prSet/>
      <dgm:spPr/>
      <dgm:t>
        <a:bodyPr/>
        <a:lstStyle/>
        <a:p>
          <a:endParaRPr lang="en-US"/>
        </a:p>
      </dgm:t>
    </dgm:pt>
    <dgm:pt modelId="{B8EDE175-070F-467F-A184-443F60F2CC67}" type="sibTrans" cxnId="{27F857CA-2552-4A46-BD5A-7EAD3B6DDB7A}">
      <dgm:prSet/>
      <dgm:spPr/>
      <dgm:t>
        <a:bodyPr/>
        <a:lstStyle/>
        <a:p>
          <a:endParaRPr lang="en-US"/>
        </a:p>
      </dgm:t>
    </dgm:pt>
    <dgm:pt modelId="{974E0962-D997-4265-8C9F-A929DB4ABBC1}">
      <dgm:prSet custT="1"/>
      <dgm:spPr/>
      <dgm:t>
        <a:bodyPr/>
        <a:lstStyle/>
        <a:p>
          <a:r>
            <a:rPr lang="en-US" sz="1050" b="1" i="1" dirty="0"/>
            <a:t>5. Motor power, required speed ratio , protection provided by the motor, explosion-proof level, frequency speed regulation, etc.</a:t>
          </a:r>
        </a:p>
      </dgm:t>
    </dgm:pt>
    <dgm:pt modelId="{0D332326-5942-4461-8E66-BCBAF477EBAD}" type="parTrans" cxnId="{12392435-966E-4EEF-A35F-04F564FCFEDA}">
      <dgm:prSet/>
      <dgm:spPr/>
      <dgm:t>
        <a:bodyPr/>
        <a:lstStyle/>
        <a:p>
          <a:endParaRPr lang="en-US"/>
        </a:p>
      </dgm:t>
    </dgm:pt>
    <dgm:pt modelId="{FB7BC9A0-0521-497E-88E7-64264F3AB10B}" type="sibTrans" cxnId="{12392435-966E-4EEF-A35F-04F564FCFEDA}">
      <dgm:prSet/>
      <dgm:spPr/>
      <dgm:t>
        <a:bodyPr/>
        <a:lstStyle/>
        <a:p>
          <a:endParaRPr lang="en-US"/>
        </a:p>
      </dgm:t>
    </dgm:pt>
    <dgm:pt modelId="{A35B2947-C2A7-45E2-9777-2725F5691366}">
      <dgm:prSet custT="1"/>
      <dgm:spPr/>
      <dgm:t>
        <a:bodyPr/>
        <a:lstStyle/>
        <a:p>
          <a:r>
            <a:rPr lang="en-US" sz="1050" b="1" i="1" dirty="0"/>
            <a:t>(If not specified, it will be equipped with an ordinary motor)</a:t>
          </a:r>
        </a:p>
      </dgm:t>
    </dgm:pt>
    <dgm:pt modelId="{A58EDBE5-1780-4703-916C-ECDF1E64A91D}" type="parTrans" cxnId="{A0385337-09CC-4BAC-9D93-E9B1565110EA}">
      <dgm:prSet/>
      <dgm:spPr/>
      <dgm:t>
        <a:bodyPr/>
        <a:lstStyle/>
        <a:p>
          <a:endParaRPr lang="en-US"/>
        </a:p>
      </dgm:t>
    </dgm:pt>
    <dgm:pt modelId="{8F3F6CAC-5FDE-4066-9FBF-4AC2EFB9C068}" type="sibTrans" cxnId="{A0385337-09CC-4BAC-9D93-E9B1565110EA}">
      <dgm:prSet/>
      <dgm:spPr/>
      <dgm:t>
        <a:bodyPr/>
        <a:lstStyle/>
        <a:p>
          <a:endParaRPr lang="en-US"/>
        </a:p>
      </dgm:t>
    </dgm:pt>
    <dgm:pt modelId="{61842B7B-D2BB-46CF-AEC4-93735B800BB6}">
      <dgm:prSet custT="1"/>
      <dgm:spPr/>
      <dgm:t>
        <a:bodyPr/>
        <a:lstStyle/>
        <a:p>
          <a:r>
            <a:rPr lang="en-US" sz="1050" b="1" i="1" dirty="0"/>
            <a:t>6. Are there any special requirements for the installation dimensions (no requirement to make according to corporate standards)</a:t>
          </a:r>
        </a:p>
      </dgm:t>
    </dgm:pt>
    <dgm:pt modelId="{9A24A1CD-B836-45EC-A5AD-6BF8B4051303}" type="parTrans" cxnId="{2EB34E02-7F5D-4371-BACA-57C00A760759}">
      <dgm:prSet/>
      <dgm:spPr/>
      <dgm:t>
        <a:bodyPr/>
        <a:lstStyle/>
        <a:p>
          <a:endParaRPr lang="en-US"/>
        </a:p>
      </dgm:t>
    </dgm:pt>
    <dgm:pt modelId="{0BD69F1B-BC34-4B08-B760-698E12537983}" type="sibTrans" cxnId="{2EB34E02-7F5D-4371-BACA-57C00A760759}">
      <dgm:prSet/>
      <dgm:spPr/>
      <dgm:t>
        <a:bodyPr/>
        <a:lstStyle/>
        <a:p>
          <a:endParaRPr lang="en-US"/>
        </a:p>
      </dgm:t>
    </dgm:pt>
    <dgm:pt modelId="{08900659-373F-4AFA-9900-9758DEB0CE19}" type="pres">
      <dgm:prSet presAssocID="{D5EAF31B-96B6-415B-AA69-5B4B8423FA36}" presName="diagram" presStyleCnt="0">
        <dgm:presLayoutVars>
          <dgm:dir/>
          <dgm:resizeHandles val="exact"/>
        </dgm:presLayoutVars>
      </dgm:prSet>
      <dgm:spPr/>
    </dgm:pt>
    <dgm:pt modelId="{4470296D-093A-4543-ACB8-48D4F86D7E00}" type="pres">
      <dgm:prSet presAssocID="{3F4BA49F-AD75-4E70-8E8E-00BD4AE964E0}" presName="node" presStyleLbl="node1" presStyleIdx="0" presStyleCnt="8">
        <dgm:presLayoutVars>
          <dgm:bulletEnabled val="1"/>
        </dgm:presLayoutVars>
      </dgm:prSet>
      <dgm:spPr/>
    </dgm:pt>
    <dgm:pt modelId="{FDFC2E02-F298-4AE5-8124-C041D72A7DA3}" type="pres">
      <dgm:prSet presAssocID="{8CB8FC43-2AFB-409D-A373-37DA0096F037}" presName="sibTrans" presStyleLbl="sibTrans2D1" presStyleIdx="0" presStyleCnt="7"/>
      <dgm:spPr/>
    </dgm:pt>
    <dgm:pt modelId="{B924CC15-02A9-4326-BC81-610560A840E6}" type="pres">
      <dgm:prSet presAssocID="{8CB8FC43-2AFB-409D-A373-37DA0096F037}" presName="connectorText" presStyleLbl="sibTrans2D1" presStyleIdx="0" presStyleCnt="7"/>
      <dgm:spPr/>
    </dgm:pt>
    <dgm:pt modelId="{C61B32F0-704E-49B9-8FC4-D08ECE506E0F}" type="pres">
      <dgm:prSet presAssocID="{32BB88F7-DB26-4AF7-A148-39EF0B2ACE8C}" presName="node" presStyleLbl="node1" presStyleIdx="1" presStyleCnt="8">
        <dgm:presLayoutVars>
          <dgm:bulletEnabled val="1"/>
        </dgm:presLayoutVars>
      </dgm:prSet>
      <dgm:spPr/>
    </dgm:pt>
    <dgm:pt modelId="{83937F9D-F90D-43AA-948C-043949470A15}" type="pres">
      <dgm:prSet presAssocID="{4A16CA4F-874D-426D-8279-010981AA15D6}" presName="sibTrans" presStyleLbl="sibTrans2D1" presStyleIdx="1" presStyleCnt="7"/>
      <dgm:spPr/>
    </dgm:pt>
    <dgm:pt modelId="{E29FB9B3-54C9-4485-82DB-7569E6FC2A9A}" type="pres">
      <dgm:prSet presAssocID="{4A16CA4F-874D-426D-8279-010981AA15D6}" presName="connectorText" presStyleLbl="sibTrans2D1" presStyleIdx="1" presStyleCnt="7"/>
      <dgm:spPr/>
    </dgm:pt>
    <dgm:pt modelId="{80D52E4B-7842-4FDA-8DBD-765ED9A56C83}" type="pres">
      <dgm:prSet presAssocID="{B22E60CD-AC48-4569-B6A6-DFD94D348854}" presName="node" presStyleLbl="node1" presStyleIdx="2" presStyleCnt="8">
        <dgm:presLayoutVars>
          <dgm:bulletEnabled val="1"/>
        </dgm:presLayoutVars>
      </dgm:prSet>
      <dgm:spPr/>
    </dgm:pt>
    <dgm:pt modelId="{0CCA4FA6-1E50-4941-93E9-A9A717169317}" type="pres">
      <dgm:prSet presAssocID="{963D8CDD-D730-41E2-B32A-BF8D28195E77}" presName="sibTrans" presStyleLbl="sibTrans2D1" presStyleIdx="2" presStyleCnt="7"/>
      <dgm:spPr/>
    </dgm:pt>
    <dgm:pt modelId="{EF77F894-95A9-441E-ABF4-B7A766B169F3}" type="pres">
      <dgm:prSet presAssocID="{963D8CDD-D730-41E2-B32A-BF8D28195E77}" presName="connectorText" presStyleLbl="sibTrans2D1" presStyleIdx="2" presStyleCnt="7"/>
      <dgm:spPr/>
    </dgm:pt>
    <dgm:pt modelId="{195C4F30-0FF6-4CF9-AF38-C45F0A62D7DC}" type="pres">
      <dgm:prSet presAssocID="{90A5214F-8EF8-4A98-BA4A-CC3ACAFFFFC3}" presName="node" presStyleLbl="node1" presStyleIdx="3" presStyleCnt="8">
        <dgm:presLayoutVars>
          <dgm:bulletEnabled val="1"/>
        </dgm:presLayoutVars>
      </dgm:prSet>
      <dgm:spPr/>
    </dgm:pt>
    <dgm:pt modelId="{C4D98D5C-E5CD-4630-A3AC-F3F979B1D9A2}" type="pres">
      <dgm:prSet presAssocID="{C6E48C49-AB35-45A3-8FB4-05881B35C57A}" presName="sibTrans" presStyleLbl="sibTrans2D1" presStyleIdx="3" presStyleCnt="7"/>
      <dgm:spPr/>
    </dgm:pt>
    <dgm:pt modelId="{D1E57ABE-3D86-4523-BE2B-A7F68DF98847}" type="pres">
      <dgm:prSet presAssocID="{C6E48C49-AB35-45A3-8FB4-05881B35C57A}" presName="connectorText" presStyleLbl="sibTrans2D1" presStyleIdx="3" presStyleCnt="7"/>
      <dgm:spPr/>
    </dgm:pt>
    <dgm:pt modelId="{612ECFB3-B1EA-46BC-AE12-6A0983FA66D1}" type="pres">
      <dgm:prSet presAssocID="{6E2ED40D-8E74-4E6B-9C06-B979F6E65CD6}" presName="node" presStyleLbl="node1" presStyleIdx="4" presStyleCnt="8">
        <dgm:presLayoutVars>
          <dgm:bulletEnabled val="1"/>
        </dgm:presLayoutVars>
      </dgm:prSet>
      <dgm:spPr/>
    </dgm:pt>
    <dgm:pt modelId="{3E73743C-2575-425E-8BC4-1C80BA0798DB}" type="pres">
      <dgm:prSet presAssocID="{B8EDE175-070F-467F-A184-443F60F2CC67}" presName="sibTrans" presStyleLbl="sibTrans2D1" presStyleIdx="4" presStyleCnt="7"/>
      <dgm:spPr/>
    </dgm:pt>
    <dgm:pt modelId="{B05980C9-528F-4C3E-ACB5-2A62F7B4424D}" type="pres">
      <dgm:prSet presAssocID="{B8EDE175-070F-467F-A184-443F60F2CC67}" presName="connectorText" presStyleLbl="sibTrans2D1" presStyleIdx="4" presStyleCnt="7"/>
      <dgm:spPr/>
    </dgm:pt>
    <dgm:pt modelId="{AF8741BF-EF38-4308-A0AA-726D43510742}" type="pres">
      <dgm:prSet presAssocID="{974E0962-D997-4265-8C9F-A929DB4ABBC1}" presName="node" presStyleLbl="node1" presStyleIdx="5" presStyleCnt="8">
        <dgm:presLayoutVars>
          <dgm:bulletEnabled val="1"/>
        </dgm:presLayoutVars>
      </dgm:prSet>
      <dgm:spPr/>
    </dgm:pt>
    <dgm:pt modelId="{19CCE004-86D4-4C18-BCB2-55FDE0E6292F}" type="pres">
      <dgm:prSet presAssocID="{FB7BC9A0-0521-497E-88E7-64264F3AB10B}" presName="sibTrans" presStyleLbl="sibTrans2D1" presStyleIdx="5" presStyleCnt="7"/>
      <dgm:spPr/>
    </dgm:pt>
    <dgm:pt modelId="{68A32216-3B91-475A-8D3E-CD9821C5D2C0}" type="pres">
      <dgm:prSet presAssocID="{FB7BC9A0-0521-497E-88E7-64264F3AB10B}" presName="connectorText" presStyleLbl="sibTrans2D1" presStyleIdx="5" presStyleCnt="7"/>
      <dgm:spPr/>
    </dgm:pt>
    <dgm:pt modelId="{9DDA722C-2764-40E2-9676-2129166B6BEE}" type="pres">
      <dgm:prSet presAssocID="{A35B2947-C2A7-45E2-9777-2725F5691366}" presName="node" presStyleLbl="node1" presStyleIdx="6" presStyleCnt="8">
        <dgm:presLayoutVars>
          <dgm:bulletEnabled val="1"/>
        </dgm:presLayoutVars>
      </dgm:prSet>
      <dgm:spPr/>
    </dgm:pt>
    <dgm:pt modelId="{1A136ED8-2803-456A-AD30-996106C4176E}" type="pres">
      <dgm:prSet presAssocID="{8F3F6CAC-5FDE-4066-9FBF-4AC2EFB9C068}" presName="sibTrans" presStyleLbl="sibTrans2D1" presStyleIdx="6" presStyleCnt="7"/>
      <dgm:spPr/>
    </dgm:pt>
    <dgm:pt modelId="{4B3E107A-C2B4-4CE9-9329-B4070251DB8E}" type="pres">
      <dgm:prSet presAssocID="{8F3F6CAC-5FDE-4066-9FBF-4AC2EFB9C068}" presName="connectorText" presStyleLbl="sibTrans2D1" presStyleIdx="6" presStyleCnt="7"/>
      <dgm:spPr/>
    </dgm:pt>
    <dgm:pt modelId="{18E8133D-3C7C-4BB7-B1D9-D916F22AE7A8}" type="pres">
      <dgm:prSet presAssocID="{61842B7B-D2BB-46CF-AEC4-93735B800BB6}" presName="node" presStyleLbl="node1" presStyleIdx="7" presStyleCnt="8">
        <dgm:presLayoutVars>
          <dgm:bulletEnabled val="1"/>
        </dgm:presLayoutVars>
      </dgm:prSet>
      <dgm:spPr/>
    </dgm:pt>
  </dgm:ptLst>
  <dgm:cxnLst>
    <dgm:cxn modelId="{2EB34E02-7F5D-4371-BACA-57C00A760759}" srcId="{D5EAF31B-96B6-415B-AA69-5B4B8423FA36}" destId="{61842B7B-D2BB-46CF-AEC4-93735B800BB6}" srcOrd="7" destOrd="0" parTransId="{9A24A1CD-B836-45EC-A5AD-6BF8B4051303}" sibTransId="{0BD69F1B-BC34-4B08-B760-698E12537983}"/>
    <dgm:cxn modelId="{86105D08-7A74-4308-9BFF-DE820FC9F22B}" type="presOf" srcId="{FB7BC9A0-0521-497E-88E7-64264F3AB10B}" destId="{68A32216-3B91-475A-8D3E-CD9821C5D2C0}" srcOrd="1" destOrd="0" presId="urn:microsoft.com/office/officeart/2005/8/layout/process5"/>
    <dgm:cxn modelId="{F5F69811-D155-49C0-BC59-CA809858BC6F}" type="presOf" srcId="{D5EAF31B-96B6-415B-AA69-5B4B8423FA36}" destId="{08900659-373F-4AFA-9900-9758DEB0CE19}" srcOrd="0" destOrd="0" presId="urn:microsoft.com/office/officeart/2005/8/layout/process5"/>
    <dgm:cxn modelId="{FFB1E311-BEB6-4638-BADE-65A206586E94}" type="presOf" srcId="{FB7BC9A0-0521-497E-88E7-64264F3AB10B}" destId="{19CCE004-86D4-4C18-BCB2-55FDE0E6292F}" srcOrd="0" destOrd="0" presId="urn:microsoft.com/office/officeart/2005/8/layout/process5"/>
    <dgm:cxn modelId="{2A217819-8D9E-4531-B593-2605DF03ED2E}" type="presOf" srcId="{8CB8FC43-2AFB-409D-A373-37DA0096F037}" destId="{FDFC2E02-F298-4AE5-8124-C041D72A7DA3}" srcOrd="0" destOrd="0" presId="urn:microsoft.com/office/officeart/2005/8/layout/process5"/>
    <dgm:cxn modelId="{D33C5F1A-F77C-466A-845E-8418D93D452C}" srcId="{D5EAF31B-96B6-415B-AA69-5B4B8423FA36}" destId="{B22E60CD-AC48-4569-B6A6-DFD94D348854}" srcOrd="2" destOrd="0" parTransId="{7C7B2AEE-7F82-4BE7-8E17-CDF61AE0C7AB}" sibTransId="{963D8CDD-D730-41E2-B32A-BF8D28195E77}"/>
    <dgm:cxn modelId="{12F9701F-C6AF-4215-8917-D73231406D72}" type="presOf" srcId="{8F3F6CAC-5FDE-4066-9FBF-4AC2EFB9C068}" destId="{1A136ED8-2803-456A-AD30-996106C4176E}" srcOrd="0" destOrd="0" presId="urn:microsoft.com/office/officeart/2005/8/layout/process5"/>
    <dgm:cxn modelId="{9B9E0027-202B-40B4-A27B-76235E9857FF}" type="presOf" srcId="{B8EDE175-070F-467F-A184-443F60F2CC67}" destId="{B05980C9-528F-4C3E-ACB5-2A62F7B4424D}" srcOrd="1" destOrd="0" presId="urn:microsoft.com/office/officeart/2005/8/layout/process5"/>
    <dgm:cxn modelId="{5B16D92B-1207-4D5B-88D7-DB0FC3B63926}" type="presOf" srcId="{A35B2947-C2A7-45E2-9777-2725F5691366}" destId="{9DDA722C-2764-40E2-9676-2129166B6BEE}" srcOrd="0" destOrd="0" presId="urn:microsoft.com/office/officeart/2005/8/layout/process5"/>
    <dgm:cxn modelId="{12392435-966E-4EEF-A35F-04F564FCFEDA}" srcId="{D5EAF31B-96B6-415B-AA69-5B4B8423FA36}" destId="{974E0962-D997-4265-8C9F-A929DB4ABBC1}" srcOrd="5" destOrd="0" parTransId="{0D332326-5942-4461-8E66-BCBAF477EBAD}" sibTransId="{FB7BC9A0-0521-497E-88E7-64264F3AB10B}"/>
    <dgm:cxn modelId="{A0385337-09CC-4BAC-9D93-E9B1565110EA}" srcId="{D5EAF31B-96B6-415B-AA69-5B4B8423FA36}" destId="{A35B2947-C2A7-45E2-9777-2725F5691366}" srcOrd="6" destOrd="0" parTransId="{A58EDBE5-1780-4703-916C-ECDF1E64A91D}" sibTransId="{8F3F6CAC-5FDE-4066-9FBF-4AC2EFB9C068}"/>
    <dgm:cxn modelId="{2631AC41-2818-419D-B4EC-05E66649FC8A}" type="presOf" srcId="{90A5214F-8EF8-4A98-BA4A-CC3ACAFFFFC3}" destId="{195C4F30-0FF6-4CF9-AF38-C45F0A62D7DC}" srcOrd="0" destOrd="0" presId="urn:microsoft.com/office/officeart/2005/8/layout/process5"/>
    <dgm:cxn modelId="{CD4C2A66-831F-40BF-A594-0399E62D3D03}" type="presOf" srcId="{C6E48C49-AB35-45A3-8FB4-05881B35C57A}" destId="{D1E57ABE-3D86-4523-BE2B-A7F68DF98847}" srcOrd="1" destOrd="0" presId="urn:microsoft.com/office/officeart/2005/8/layout/process5"/>
    <dgm:cxn modelId="{51145366-06EE-4C71-9F54-3D8A10F67676}" type="presOf" srcId="{8CB8FC43-2AFB-409D-A373-37DA0096F037}" destId="{B924CC15-02A9-4326-BC81-610560A840E6}" srcOrd="1" destOrd="0" presId="urn:microsoft.com/office/officeart/2005/8/layout/process5"/>
    <dgm:cxn modelId="{1455DD47-C000-4421-A51A-714C2DE479A8}" type="presOf" srcId="{32BB88F7-DB26-4AF7-A148-39EF0B2ACE8C}" destId="{C61B32F0-704E-49B9-8FC4-D08ECE506E0F}" srcOrd="0" destOrd="0" presId="urn:microsoft.com/office/officeart/2005/8/layout/process5"/>
    <dgm:cxn modelId="{0E351A71-36C8-4209-856F-84A352175E3C}" type="presOf" srcId="{4A16CA4F-874D-426D-8279-010981AA15D6}" destId="{83937F9D-F90D-43AA-948C-043949470A15}" srcOrd="0" destOrd="0" presId="urn:microsoft.com/office/officeart/2005/8/layout/process5"/>
    <dgm:cxn modelId="{5D94A783-7526-4A5E-AA20-756E9595A4DD}" type="presOf" srcId="{963D8CDD-D730-41E2-B32A-BF8D28195E77}" destId="{EF77F894-95A9-441E-ABF4-B7A766B169F3}" srcOrd="1" destOrd="0" presId="urn:microsoft.com/office/officeart/2005/8/layout/process5"/>
    <dgm:cxn modelId="{B43BFA84-FAC6-47A4-9327-1058CA063675}" type="presOf" srcId="{974E0962-D997-4265-8C9F-A929DB4ABBC1}" destId="{AF8741BF-EF38-4308-A0AA-726D43510742}" srcOrd="0" destOrd="0" presId="urn:microsoft.com/office/officeart/2005/8/layout/process5"/>
    <dgm:cxn modelId="{E4082588-66E9-44B4-96E1-B17D3A18C11B}" srcId="{D5EAF31B-96B6-415B-AA69-5B4B8423FA36}" destId="{90A5214F-8EF8-4A98-BA4A-CC3ACAFFFFC3}" srcOrd="3" destOrd="0" parTransId="{22C5545F-C49E-4426-BC8B-055C86268E11}" sibTransId="{C6E48C49-AB35-45A3-8FB4-05881B35C57A}"/>
    <dgm:cxn modelId="{9DB44B8D-19A6-4590-9C75-F7B8C459AEDC}" type="presOf" srcId="{963D8CDD-D730-41E2-B32A-BF8D28195E77}" destId="{0CCA4FA6-1E50-4941-93E9-A9A717169317}" srcOrd="0" destOrd="0" presId="urn:microsoft.com/office/officeart/2005/8/layout/process5"/>
    <dgm:cxn modelId="{19D3ACA9-76D7-4F4C-A14A-4DC6DAA6BC94}" type="presOf" srcId="{C6E48C49-AB35-45A3-8FB4-05881B35C57A}" destId="{C4D98D5C-E5CD-4630-A3AC-F3F979B1D9A2}" srcOrd="0" destOrd="0" presId="urn:microsoft.com/office/officeart/2005/8/layout/process5"/>
    <dgm:cxn modelId="{386FEEB5-48C6-467A-A754-55F829FFAA34}" srcId="{D5EAF31B-96B6-415B-AA69-5B4B8423FA36}" destId="{3F4BA49F-AD75-4E70-8E8E-00BD4AE964E0}" srcOrd="0" destOrd="0" parTransId="{7A772AE4-0DC5-4BBC-ABF7-FA9F8F184AE4}" sibTransId="{8CB8FC43-2AFB-409D-A373-37DA0096F037}"/>
    <dgm:cxn modelId="{BD8C81B8-6267-43C0-9D55-CF11E89575A8}" type="presOf" srcId="{3F4BA49F-AD75-4E70-8E8E-00BD4AE964E0}" destId="{4470296D-093A-4543-ACB8-48D4F86D7E00}" srcOrd="0" destOrd="0" presId="urn:microsoft.com/office/officeart/2005/8/layout/process5"/>
    <dgm:cxn modelId="{44C3EBC6-33CF-467F-A4F9-554AEFACB0DF}" srcId="{D5EAF31B-96B6-415B-AA69-5B4B8423FA36}" destId="{32BB88F7-DB26-4AF7-A148-39EF0B2ACE8C}" srcOrd="1" destOrd="0" parTransId="{2AE48E84-523F-483D-81A2-597B05987EC7}" sibTransId="{4A16CA4F-874D-426D-8279-010981AA15D6}"/>
    <dgm:cxn modelId="{88ACBAC8-E138-4332-990E-553135270499}" type="presOf" srcId="{6E2ED40D-8E74-4E6B-9C06-B979F6E65CD6}" destId="{612ECFB3-B1EA-46BC-AE12-6A0983FA66D1}" srcOrd="0" destOrd="0" presId="urn:microsoft.com/office/officeart/2005/8/layout/process5"/>
    <dgm:cxn modelId="{27F857CA-2552-4A46-BD5A-7EAD3B6DDB7A}" srcId="{D5EAF31B-96B6-415B-AA69-5B4B8423FA36}" destId="{6E2ED40D-8E74-4E6B-9C06-B979F6E65CD6}" srcOrd="4" destOrd="0" parTransId="{6382E9C1-EE3F-4C4B-9292-07E44155F1EB}" sibTransId="{B8EDE175-070F-467F-A184-443F60F2CC67}"/>
    <dgm:cxn modelId="{9A5BC7CC-927F-46D4-A1F2-7D8A1DD7EBA0}" type="presOf" srcId="{B22E60CD-AC48-4569-B6A6-DFD94D348854}" destId="{80D52E4B-7842-4FDA-8DBD-765ED9A56C83}" srcOrd="0" destOrd="0" presId="urn:microsoft.com/office/officeart/2005/8/layout/process5"/>
    <dgm:cxn modelId="{C30B4ED5-766E-4DA5-8A02-2873273649E9}" type="presOf" srcId="{B8EDE175-070F-467F-A184-443F60F2CC67}" destId="{3E73743C-2575-425E-8BC4-1C80BA0798DB}" srcOrd="0" destOrd="0" presId="urn:microsoft.com/office/officeart/2005/8/layout/process5"/>
    <dgm:cxn modelId="{BE5D1FE0-B76C-4246-A5CF-6820E6B6ADA0}" type="presOf" srcId="{4A16CA4F-874D-426D-8279-010981AA15D6}" destId="{E29FB9B3-54C9-4485-82DB-7569E6FC2A9A}" srcOrd="1" destOrd="0" presId="urn:microsoft.com/office/officeart/2005/8/layout/process5"/>
    <dgm:cxn modelId="{942616E1-02BE-4906-9F85-E643022BED38}" type="presOf" srcId="{61842B7B-D2BB-46CF-AEC4-93735B800BB6}" destId="{18E8133D-3C7C-4BB7-B1D9-D916F22AE7A8}" srcOrd="0" destOrd="0" presId="urn:microsoft.com/office/officeart/2005/8/layout/process5"/>
    <dgm:cxn modelId="{DFF538FA-9A3A-4BD6-B38D-3CDC3807263E}" type="presOf" srcId="{8F3F6CAC-5FDE-4066-9FBF-4AC2EFB9C068}" destId="{4B3E107A-C2B4-4CE9-9329-B4070251DB8E}" srcOrd="1" destOrd="0" presId="urn:microsoft.com/office/officeart/2005/8/layout/process5"/>
    <dgm:cxn modelId="{D27C7C35-0379-4FFE-BBEF-BB1906B44AF7}" type="presParOf" srcId="{08900659-373F-4AFA-9900-9758DEB0CE19}" destId="{4470296D-093A-4543-ACB8-48D4F86D7E00}" srcOrd="0" destOrd="0" presId="urn:microsoft.com/office/officeart/2005/8/layout/process5"/>
    <dgm:cxn modelId="{95C17650-3611-4432-9FBA-B5809E2291EF}" type="presParOf" srcId="{08900659-373F-4AFA-9900-9758DEB0CE19}" destId="{FDFC2E02-F298-4AE5-8124-C041D72A7DA3}" srcOrd="1" destOrd="0" presId="urn:microsoft.com/office/officeart/2005/8/layout/process5"/>
    <dgm:cxn modelId="{E88AF808-C16F-4D9C-9AA3-81EBEDF133E4}" type="presParOf" srcId="{FDFC2E02-F298-4AE5-8124-C041D72A7DA3}" destId="{B924CC15-02A9-4326-BC81-610560A840E6}" srcOrd="0" destOrd="0" presId="urn:microsoft.com/office/officeart/2005/8/layout/process5"/>
    <dgm:cxn modelId="{4573B871-4D90-4442-93D2-6B29498DA821}" type="presParOf" srcId="{08900659-373F-4AFA-9900-9758DEB0CE19}" destId="{C61B32F0-704E-49B9-8FC4-D08ECE506E0F}" srcOrd="2" destOrd="0" presId="urn:microsoft.com/office/officeart/2005/8/layout/process5"/>
    <dgm:cxn modelId="{5F2595C5-A4DB-4ED3-ACCE-637F1F74A19F}" type="presParOf" srcId="{08900659-373F-4AFA-9900-9758DEB0CE19}" destId="{83937F9D-F90D-43AA-948C-043949470A15}" srcOrd="3" destOrd="0" presId="urn:microsoft.com/office/officeart/2005/8/layout/process5"/>
    <dgm:cxn modelId="{A1F3436C-3C27-40A0-91A1-C2E97F023CCC}" type="presParOf" srcId="{83937F9D-F90D-43AA-948C-043949470A15}" destId="{E29FB9B3-54C9-4485-82DB-7569E6FC2A9A}" srcOrd="0" destOrd="0" presId="urn:microsoft.com/office/officeart/2005/8/layout/process5"/>
    <dgm:cxn modelId="{36F40CEA-00E1-41C5-B281-066F7EBEAE48}" type="presParOf" srcId="{08900659-373F-4AFA-9900-9758DEB0CE19}" destId="{80D52E4B-7842-4FDA-8DBD-765ED9A56C83}" srcOrd="4" destOrd="0" presId="urn:microsoft.com/office/officeart/2005/8/layout/process5"/>
    <dgm:cxn modelId="{5542759F-AB88-4E7F-921F-9EB8C3B2E49F}" type="presParOf" srcId="{08900659-373F-4AFA-9900-9758DEB0CE19}" destId="{0CCA4FA6-1E50-4941-93E9-A9A717169317}" srcOrd="5" destOrd="0" presId="urn:microsoft.com/office/officeart/2005/8/layout/process5"/>
    <dgm:cxn modelId="{689BD226-0E92-4DE7-9A61-44F5A5805EAF}" type="presParOf" srcId="{0CCA4FA6-1E50-4941-93E9-A9A717169317}" destId="{EF77F894-95A9-441E-ABF4-B7A766B169F3}" srcOrd="0" destOrd="0" presId="urn:microsoft.com/office/officeart/2005/8/layout/process5"/>
    <dgm:cxn modelId="{F6D74622-8277-4757-AEE5-17378C961074}" type="presParOf" srcId="{08900659-373F-4AFA-9900-9758DEB0CE19}" destId="{195C4F30-0FF6-4CF9-AF38-C45F0A62D7DC}" srcOrd="6" destOrd="0" presId="urn:microsoft.com/office/officeart/2005/8/layout/process5"/>
    <dgm:cxn modelId="{C39D76F6-41C4-4634-AEFB-A6FB55CBC01A}" type="presParOf" srcId="{08900659-373F-4AFA-9900-9758DEB0CE19}" destId="{C4D98D5C-E5CD-4630-A3AC-F3F979B1D9A2}" srcOrd="7" destOrd="0" presId="urn:microsoft.com/office/officeart/2005/8/layout/process5"/>
    <dgm:cxn modelId="{6C401566-6886-4565-B795-20EC1C9E71A3}" type="presParOf" srcId="{C4D98D5C-E5CD-4630-A3AC-F3F979B1D9A2}" destId="{D1E57ABE-3D86-4523-BE2B-A7F68DF98847}" srcOrd="0" destOrd="0" presId="urn:microsoft.com/office/officeart/2005/8/layout/process5"/>
    <dgm:cxn modelId="{181B318F-D06A-4CF2-A4B2-DE0E90399394}" type="presParOf" srcId="{08900659-373F-4AFA-9900-9758DEB0CE19}" destId="{612ECFB3-B1EA-46BC-AE12-6A0983FA66D1}" srcOrd="8" destOrd="0" presId="urn:microsoft.com/office/officeart/2005/8/layout/process5"/>
    <dgm:cxn modelId="{1C91BA8C-0D2E-47F6-A628-6A1408330ABD}" type="presParOf" srcId="{08900659-373F-4AFA-9900-9758DEB0CE19}" destId="{3E73743C-2575-425E-8BC4-1C80BA0798DB}" srcOrd="9" destOrd="0" presId="urn:microsoft.com/office/officeart/2005/8/layout/process5"/>
    <dgm:cxn modelId="{10717D31-8791-4BDB-85AF-605253D472E1}" type="presParOf" srcId="{3E73743C-2575-425E-8BC4-1C80BA0798DB}" destId="{B05980C9-528F-4C3E-ACB5-2A62F7B4424D}" srcOrd="0" destOrd="0" presId="urn:microsoft.com/office/officeart/2005/8/layout/process5"/>
    <dgm:cxn modelId="{9EE413C3-5F1F-4D0C-8CE1-6A7C3A1F584E}" type="presParOf" srcId="{08900659-373F-4AFA-9900-9758DEB0CE19}" destId="{AF8741BF-EF38-4308-A0AA-726D43510742}" srcOrd="10" destOrd="0" presId="urn:microsoft.com/office/officeart/2005/8/layout/process5"/>
    <dgm:cxn modelId="{69F81E08-D705-4B1A-A468-4B30E7725185}" type="presParOf" srcId="{08900659-373F-4AFA-9900-9758DEB0CE19}" destId="{19CCE004-86D4-4C18-BCB2-55FDE0E6292F}" srcOrd="11" destOrd="0" presId="urn:microsoft.com/office/officeart/2005/8/layout/process5"/>
    <dgm:cxn modelId="{BC203D5E-794B-46B2-9A0B-5FFC52EC6FAD}" type="presParOf" srcId="{19CCE004-86D4-4C18-BCB2-55FDE0E6292F}" destId="{68A32216-3B91-475A-8D3E-CD9821C5D2C0}" srcOrd="0" destOrd="0" presId="urn:microsoft.com/office/officeart/2005/8/layout/process5"/>
    <dgm:cxn modelId="{6E5DB87C-FD8E-4ADA-ADC9-813A86DBA988}" type="presParOf" srcId="{08900659-373F-4AFA-9900-9758DEB0CE19}" destId="{9DDA722C-2764-40E2-9676-2129166B6BEE}" srcOrd="12" destOrd="0" presId="urn:microsoft.com/office/officeart/2005/8/layout/process5"/>
    <dgm:cxn modelId="{49C62FBA-6EE6-46E2-9D19-281052FC4D8E}" type="presParOf" srcId="{08900659-373F-4AFA-9900-9758DEB0CE19}" destId="{1A136ED8-2803-456A-AD30-996106C4176E}" srcOrd="13" destOrd="0" presId="urn:microsoft.com/office/officeart/2005/8/layout/process5"/>
    <dgm:cxn modelId="{87D15CEE-448F-492D-ADBC-F8D6E5F00354}" type="presParOf" srcId="{1A136ED8-2803-456A-AD30-996106C4176E}" destId="{4B3E107A-C2B4-4CE9-9329-B4070251DB8E}" srcOrd="0" destOrd="0" presId="urn:microsoft.com/office/officeart/2005/8/layout/process5"/>
    <dgm:cxn modelId="{EF931B83-86FE-4FDE-88CD-9CAE1DCF381B}" type="presParOf" srcId="{08900659-373F-4AFA-9900-9758DEB0CE19}" destId="{18E8133D-3C7C-4BB7-B1D9-D916F22AE7A8}" srcOrd="14" destOrd="0" presId="urn:microsoft.com/office/officeart/2005/8/layout/process5"/>
  </dgm:cxnLst>
  <dgm:bg>
    <a:solidFill>
      <a:srgbClr val="31859C"/>
    </a:solidFill>
  </dgm:bg>
  <dgm:whole/>
  <dgm:extLst>
    <a:ext uri="http://schemas.microsoft.com/office/drawing/2008/diagram">
      <dsp:dataModelExt xmlns:dsp="http://schemas.microsoft.com/office/drawing/2008/diagram" relId="rId2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B9B2BA-FFA9-4B08-9B50-3061C3F2A0D2}"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DF6FC7CD-E832-43DC-A180-190737870F21}">
      <dgm:prSet/>
      <dgm:spPr/>
      <dgm:t>
        <a:bodyPr/>
        <a:lstStyle/>
        <a:p>
          <a:pPr>
            <a:lnSpc>
              <a:spcPct val="100000"/>
            </a:lnSpc>
            <a:defRPr cap="all"/>
          </a:pPr>
          <a:r>
            <a:rPr lang="en-US" b="1" i="1" u="none" dirty="0"/>
            <a:t>1. The installation foot plate or frame must be kept flat and firm. If it is uneven, it must be leveled or padded, and then the bolts must be tightened;</a:t>
          </a:r>
        </a:p>
      </dgm:t>
    </dgm:pt>
    <dgm:pt modelId="{571847F7-CD05-489B-A376-FFA46DE49160}" type="parTrans" cxnId="{34CABC6A-BA09-4FE8-91F1-CCC33DDFAE49}">
      <dgm:prSet/>
      <dgm:spPr/>
      <dgm:t>
        <a:bodyPr/>
        <a:lstStyle/>
        <a:p>
          <a:endParaRPr lang="en-US"/>
        </a:p>
      </dgm:t>
    </dgm:pt>
    <dgm:pt modelId="{EB0F9796-464D-44CF-80F6-8C0E02A2EBC6}" type="sibTrans" cxnId="{34CABC6A-BA09-4FE8-91F1-CCC33DDFAE49}">
      <dgm:prSet/>
      <dgm:spPr/>
      <dgm:t>
        <a:bodyPr/>
        <a:lstStyle/>
        <a:p>
          <a:endParaRPr lang="en-US"/>
        </a:p>
      </dgm:t>
    </dgm:pt>
    <dgm:pt modelId="{64CF9A0E-0CA3-4FFC-B59C-DC1D75A7EF47}">
      <dgm:prSet/>
      <dgm:spPr/>
      <dgm:t>
        <a:bodyPr/>
        <a:lstStyle/>
        <a:p>
          <a:pPr>
            <a:lnSpc>
              <a:spcPct val="100000"/>
            </a:lnSpc>
            <a:defRPr cap="all"/>
          </a:pPr>
          <a:r>
            <a:rPr lang="en-US" b="1" i="1" dirty="0"/>
            <a:t>2. When using a combination rotary valve, the motor must have overload and short-circuit protection devices to prevent the motor from burning out (see the figure below);</a:t>
          </a:r>
        </a:p>
      </dgm:t>
    </dgm:pt>
    <dgm:pt modelId="{943E5FCD-6D70-427C-8F29-BA7CA7581840}" type="parTrans" cxnId="{30CD1EDE-CA33-479F-8579-9BFCC8085266}">
      <dgm:prSet/>
      <dgm:spPr/>
      <dgm:t>
        <a:bodyPr/>
        <a:lstStyle/>
        <a:p>
          <a:endParaRPr lang="en-US"/>
        </a:p>
      </dgm:t>
    </dgm:pt>
    <dgm:pt modelId="{A1DDDD54-430A-4199-BDC8-0FA81814E90D}" type="sibTrans" cxnId="{30CD1EDE-CA33-479F-8579-9BFCC8085266}">
      <dgm:prSet/>
      <dgm:spPr/>
      <dgm:t>
        <a:bodyPr/>
        <a:lstStyle/>
        <a:p>
          <a:endParaRPr lang="en-US"/>
        </a:p>
      </dgm:t>
    </dgm:pt>
    <dgm:pt modelId="{8E333CB0-B2AD-4A45-93D7-130412B7C080}">
      <dgm:prSet/>
      <dgm:spPr/>
      <dgm:t>
        <a:bodyPr/>
        <a:lstStyle/>
        <a:p>
          <a:pPr>
            <a:lnSpc>
              <a:spcPct val="100000"/>
            </a:lnSpc>
            <a:defRPr cap="all"/>
          </a:pPr>
          <a:r>
            <a:rPr lang="en-US" b="1" i="1" dirty="0"/>
            <a:t>3. Use an adjustable wrench to rotate the impeller shaft before use in the test run. The impeller can be used only after the impeller rotates flexibly and there is no abnormal sound. Do not insert your hand into the machine to turn it to avoid hurting your fingers;</a:t>
          </a:r>
        </a:p>
      </dgm:t>
    </dgm:pt>
    <dgm:pt modelId="{1B9712B7-3E49-44AA-BB41-D81100711C05}" type="parTrans" cxnId="{1F9FE599-44ED-4A85-BB84-224B3D0E96AF}">
      <dgm:prSet/>
      <dgm:spPr/>
      <dgm:t>
        <a:bodyPr/>
        <a:lstStyle/>
        <a:p>
          <a:endParaRPr lang="en-US"/>
        </a:p>
      </dgm:t>
    </dgm:pt>
    <dgm:pt modelId="{38D16167-5B97-4291-89BD-79C1A9C71228}" type="sibTrans" cxnId="{1F9FE599-44ED-4A85-BB84-224B3D0E96AF}">
      <dgm:prSet/>
      <dgm:spPr/>
      <dgm:t>
        <a:bodyPr/>
        <a:lstStyle/>
        <a:p>
          <a:endParaRPr lang="en-US"/>
        </a:p>
      </dgm:t>
    </dgm:pt>
    <dgm:pt modelId="{6465E505-DE64-41C5-A42B-5329C10A7B5A}">
      <dgm:prSet/>
      <dgm:spPr/>
      <dgm:t>
        <a:bodyPr/>
        <a:lstStyle/>
        <a:p>
          <a:pPr>
            <a:lnSpc>
              <a:spcPct val="100000"/>
            </a:lnSpc>
            <a:defRPr cap="all"/>
          </a:pPr>
          <a:r>
            <a:rPr lang="en-US" b="1" i="1" dirty="0"/>
            <a:t>4. Please pay attention when using: when starting up, start the rotary valve first, then open the main machine to feed. When shutting down, first turn off the main machine, wait until the material in the rotary valve is emptied, and finally stop the rotary valve.</a:t>
          </a:r>
        </a:p>
      </dgm:t>
    </dgm:pt>
    <dgm:pt modelId="{6DA521F8-BB2E-4FF9-A8FF-695BD9744261}" type="parTrans" cxnId="{D199087E-4F2F-442C-B8F3-99BFC1D2F89B}">
      <dgm:prSet/>
      <dgm:spPr/>
      <dgm:t>
        <a:bodyPr/>
        <a:lstStyle/>
        <a:p>
          <a:endParaRPr lang="en-US"/>
        </a:p>
      </dgm:t>
    </dgm:pt>
    <dgm:pt modelId="{8994630E-0BE7-4A07-8270-37F4E28A41E9}" type="sibTrans" cxnId="{D199087E-4F2F-442C-B8F3-99BFC1D2F89B}">
      <dgm:prSet/>
      <dgm:spPr/>
      <dgm:t>
        <a:bodyPr/>
        <a:lstStyle/>
        <a:p>
          <a:endParaRPr lang="en-US"/>
        </a:p>
      </dgm:t>
    </dgm:pt>
    <dgm:pt modelId="{069C7E42-DE21-494F-8C39-4BE2170EC7BF}">
      <dgm:prSet/>
      <dgm:spPr/>
      <dgm:t>
        <a:bodyPr/>
        <a:lstStyle/>
        <a:p>
          <a:pPr>
            <a:lnSpc>
              <a:spcPct val="100000"/>
            </a:lnSpc>
            <a:defRPr cap="all"/>
          </a:pPr>
          <a:r>
            <a:rPr lang="en-US" b="1" i="1" dirty="0"/>
            <a:t>Motor overcut protection device circuit diagram: RD-fuse (2A) RJ-thermal breaker 3A (1.5KW), 2.4 (0.75KW), 2.2 (1.1KW) TA, QA one button (one red and one green) )D-motor</a:t>
          </a:r>
        </a:p>
      </dgm:t>
    </dgm:pt>
    <dgm:pt modelId="{1590F2D9-713A-4E70-B990-CBBA27552147}" type="parTrans" cxnId="{ACFC7170-DEE4-48C4-89F1-F8682B5B9021}">
      <dgm:prSet/>
      <dgm:spPr/>
      <dgm:t>
        <a:bodyPr/>
        <a:lstStyle/>
        <a:p>
          <a:endParaRPr lang="en-US"/>
        </a:p>
      </dgm:t>
    </dgm:pt>
    <dgm:pt modelId="{0A29B1B5-BB53-45A2-8558-D10E86E1DE82}" type="sibTrans" cxnId="{ACFC7170-DEE4-48C4-89F1-F8682B5B9021}">
      <dgm:prSet/>
      <dgm:spPr/>
      <dgm:t>
        <a:bodyPr/>
        <a:lstStyle/>
        <a:p>
          <a:endParaRPr lang="en-US"/>
        </a:p>
      </dgm:t>
    </dgm:pt>
    <dgm:pt modelId="{C77FD96D-68B3-48B7-B62C-A9D28E996ACD}" type="pres">
      <dgm:prSet presAssocID="{7CB9B2BA-FFA9-4B08-9B50-3061C3F2A0D2}" presName="root" presStyleCnt="0">
        <dgm:presLayoutVars>
          <dgm:dir/>
          <dgm:resizeHandles val="exact"/>
        </dgm:presLayoutVars>
      </dgm:prSet>
      <dgm:spPr/>
    </dgm:pt>
    <dgm:pt modelId="{28673C5D-B322-4DCC-B211-22721069FE78}" type="pres">
      <dgm:prSet presAssocID="{DF6FC7CD-E832-43DC-A180-190737870F21}" presName="compNode" presStyleCnt="0"/>
      <dgm:spPr/>
    </dgm:pt>
    <dgm:pt modelId="{C8E4E0FE-79F5-4769-9D76-E9787103CD4F}" type="pres">
      <dgm:prSet presAssocID="{DF6FC7CD-E832-43DC-A180-190737870F21}" presName="iconBgRect" presStyleLbl="bgShp" presStyleIdx="0" presStyleCnt="5" custScaleX="119054" custScaleY="140450" custLinFactY="-25643" custLinFactNeighborX="-4156" custLinFactNeighborY="-100000"/>
      <dgm:spPr/>
    </dgm:pt>
    <dgm:pt modelId="{A542032D-BEEB-48B2-B58C-33004E5BEB2D}" type="pres">
      <dgm:prSet presAssocID="{DF6FC7CD-E832-43DC-A180-190737870F21}" presName="iconRect" presStyleLbl="node1" presStyleIdx="0" presStyleCnt="5" custScaleX="173405" custScaleY="166352" custLinFactY="-100000" custLinFactNeighborX="-6625" custLinFactNeighborY="-11836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peed Bump"/>
        </a:ext>
      </dgm:extLst>
    </dgm:pt>
    <dgm:pt modelId="{C9699382-09AF-4A0E-A971-66C0C787343F}" type="pres">
      <dgm:prSet presAssocID="{DF6FC7CD-E832-43DC-A180-190737870F21}" presName="spaceRect" presStyleCnt="0"/>
      <dgm:spPr/>
    </dgm:pt>
    <dgm:pt modelId="{B7E6796A-FC46-424F-8ACB-DC12AB2364E4}" type="pres">
      <dgm:prSet presAssocID="{DF6FC7CD-E832-43DC-A180-190737870F21}" presName="textRect" presStyleLbl="revTx" presStyleIdx="0" presStyleCnt="5" custScaleY="181732" custLinFactNeighborX="10357" custLinFactNeighborY="-29756">
        <dgm:presLayoutVars>
          <dgm:chMax val="1"/>
          <dgm:chPref val="1"/>
        </dgm:presLayoutVars>
      </dgm:prSet>
      <dgm:spPr/>
    </dgm:pt>
    <dgm:pt modelId="{2EF4C9BA-A0A3-4805-A27A-5E2C6B395B5F}" type="pres">
      <dgm:prSet presAssocID="{EB0F9796-464D-44CF-80F6-8C0E02A2EBC6}" presName="sibTrans" presStyleCnt="0"/>
      <dgm:spPr/>
    </dgm:pt>
    <dgm:pt modelId="{C55A9228-3F54-469D-A3E3-F20664E9373E}" type="pres">
      <dgm:prSet presAssocID="{64CF9A0E-0CA3-4FFC-B59C-DC1D75A7EF47}" presName="compNode" presStyleCnt="0"/>
      <dgm:spPr/>
    </dgm:pt>
    <dgm:pt modelId="{AFA8609D-3310-43FD-95BE-A3CC834227CE}" type="pres">
      <dgm:prSet presAssocID="{64CF9A0E-0CA3-4FFC-B59C-DC1D75A7EF47}" presName="iconBgRect" presStyleLbl="bgShp" presStyleIdx="1" presStyleCnt="5" custScaleX="122950" custScaleY="147301" custLinFactY="-36476" custLinFactNeighborX="9048" custLinFactNeighborY="-100000"/>
      <dgm:spPr/>
    </dgm:pt>
    <dgm:pt modelId="{E9CC57EA-FEB4-42C5-98A0-6787683DD16C}" type="pres">
      <dgm:prSet presAssocID="{64CF9A0E-0CA3-4FFC-B59C-DC1D75A7EF47}" presName="iconRect" presStyleLbl="node1" presStyleIdx="1" presStyleCnt="5" custScaleX="149814" custScaleY="159402" custLinFactY="-100000" custLinFactNeighborX="16387" custLinFactNeighborY="-13724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lectrician"/>
        </a:ext>
      </dgm:extLst>
    </dgm:pt>
    <dgm:pt modelId="{6C6EC72D-9D64-4D10-9020-B9FD6ADF9C73}" type="pres">
      <dgm:prSet presAssocID="{64CF9A0E-0CA3-4FFC-B59C-DC1D75A7EF47}" presName="spaceRect" presStyleCnt="0"/>
      <dgm:spPr/>
    </dgm:pt>
    <dgm:pt modelId="{33AF25E8-398D-4228-B816-941D2E567BE3}" type="pres">
      <dgm:prSet presAssocID="{64CF9A0E-0CA3-4FFC-B59C-DC1D75A7EF47}" presName="textRect" presStyleLbl="revTx" presStyleIdx="1" presStyleCnt="5" custScaleY="286096" custLinFactNeighborX="-1413" custLinFactNeighborY="31291">
        <dgm:presLayoutVars>
          <dgm:chMax val="1"/>
          <dgm:chPref val="1"/>
        </dgm:presLayoutVars>
      </dgm:prSet>
      <dgm:spPr/>
    </dgm:pt>
    <dgm:pt modelId="{D810C1B7-5C13-46E8-A5B3-58362E7F988F}" type="pres">
      <dgm:prSet presAssocID="{A1DDDD54-430A-4199-BDC8-0FA81814E90D}" presName="sibTrans" presStyleCnt="0"/>
      <dgm:spPr/>
    </dgm:pt>
    <dgm:pt modelId="{FAB94A1A-8086-4F86-B7FE-CBE4ADBBA3D8}" type="pres">
      <dgm:prSet presAssocID="{8E333CB0-B2AD-4A45-93D7-130412B7C080}" presName="compNode" presStyleCnt="0"/>
      <dgm:spPr/>
    </dgm:pt>
    <dgm:pt modelId="{5C5C17CF-F49E-4A6D-A941-6A153CCA23C0}" type="pres">
      <dgm:prSet presAssocID="{8E333CB0-B2AD-4A45-93D7-130412B7C080}" presName="iconBgRect" presStyleLbl="bgShp" presStyleIdx="2" presStyleCnt="5" custScaleX="113100" custScaleY="135823" custLinFactY="-56118" custLinFactNeighborX="0" custLinFactNeighborY="-100000"/>
      <dgm:spPr/>
    </dgm:pt>
    <dgm:pt modelId="{886D8301-51A2-488A-9247-BFE3B074E0E5}" type="pres">
      <dgm:prSet presAssocID="{8E333CB0-B2AD-4A45-93D7-130412B7C080}" presName="iconRect" presStyleLbl="node1" presStyleIdx="2" presStyleCnt="5" custScaleX="131411" custScaleY="171019" custLinFactY="-100000" custLinFactNeighborX="0" custLinFactNeighborY="-17208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rench"/>
        </a:ext>
      </dgm:extLst>
    </dgm:pt>
    <dgm:pt modelId="{9D8E6D90-A1EB-4996-9D79-32804ABD765A}" type="pres">
      <dgm:prSet presAssocID="{8E333CB0-B2AD-4A45-93D7-130412B7C080}" presName="spaceRect" presStyleCnt="0"/>
      <dgm:spPr/>
    </dgm:pt>
    <dgm:pt modelId="{EE3B397A-8B68-4F84-B8E3-22ABB3E8CF6F}" type="pres">
      <dgm:prSet presAssocID="{8E333CB0-B2AD-4A45-93D7-130412B7C080}" presName="textRect" presStyleLbl="revTx" presStyleIdx="2" presStyleCnt="5" custAng="0" custScaleY="235892" custLinFactNeighborX="0" custLinFactNeighborY="-12063">
        <dgm:presLayoutVars>
          <dgm:chMax val="1"/>
          <dgm:chPref val="1"/>
        </dgm:presLayoutVars>
      </dgm:prSet>
      <dgm:spPr/>
    </dgm:pt>
    <dgm:pt modelId="{3496F0E1-E544-41A6-916A-B253888A7C55}" type="pres">
      <dgm:prSet presAssocID="{38D16167-5B97-4291-89BD-79C1A9C71228}" presName="sibTrans" presStyleCnt="0"/>
      <dgm:spPr/>
    </dgm:pt>
    <dgm:pt modelId="{3CB152C1-F053-44D3-AA9B-011BDE65FE8F}" type="pres">
      <dgm:prSet presAssocID="{6465E505-DE64-41C5-A42B-5329C10A7B5A}" presName="compNode" presStyleCnt="0"/>
      <dgm:spPr/>
    </dgm:pt>
    <dgm:pt modelId="{5B405892-DFA0-493D-9E72-220A62DC7DD9}" type="pres">
      <dgm:prSet presAssocID="{6465E505-DE64-41C5-A42B-5329C10A7B5A}" presName="iconBgRect" presStyleLbl="bgShp" presStyleIdx="3" presStyleCnt="5" custScaleX="118850" custScaleY="138597" custLinFactY="-96977" custLinFactNeighborX="-10673" custLinFactNeighborY="-100000"/>
      <dgm:spPr/>
    </dgm:pt>
    <dgm:pt modelId="{B4FA99FD-389F-4A94-BA8C-AC1DB2D97F3F}" type="pres">
      <dgm:prSet presAssocID="{6465E505-DE64-41C5-A42B-5329C10A7B5A}" presName="iconRect" presStyleLbl="node1" presStyleIdx="3" presStyleCnt="5" custScaleX="162822" custScaleY="148159" custLinFactY="-147593" custLinFactNeighborX="-22891" custLinFactNeighborY="-2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ocessor"/>
        </a:ext>
      </dgm:extLst>
    </dgm:pt>
    <dgm:pt modelId="{487443F2-5BAD-44BB-A453-FD5AF838D8B2}" type="pres">
      <dgm:prSet presAssocID="{6465E505-DE64-41C5-A42B-5329C10A7B5A}" presName="spaceRect" presStyleCnt="0"/>
      <dgm:spPr/>
    </dgm:pt>
    <dgm:pt modelId="{56103407-9CBC-4FE1-9CC1-0511AA5E2D8C}" type="pres">
      <dgm:prSet presAssocID="{6465E505-DE64-41C5-A42B-5329C10A7B5A}" presName="textRect" presStyleLbl="revTx" presStyleIdx="3" presStyleCnt="5" custLinFactNeighborX="7240" custLinFactNeighborY="-94727">
        <dgm:presLayoutVars>
          <dgm:chMax val="1"/>
          <dgm:chPref val="1"/>
        </dgm:presLayoutVars>
      </dgm:prSet>
      <dgm:spPr/>
    </dgm:pt>
    <dgm:pt modelId="{C056AE6F-E9DF-45CA-A78B-56C0C08E7221}" type="pres">
      <dgm:prSet presAssocID="{8994630E-0BE7-4A07-8270-37F4E28A41E9}" presName="sibTrans" presStyleCnt="0"/>
      <dgm:spPr/>
    </dgm:pt>
    <dgm:pt modelId="{98086862-A340-42E5-88CF-33A71374E69C}" type="pres">
      <dgm:prSet presAssocID="{069C7E42-DE21-494F-8C39-4BE2170EC7BF}" presName="compNode" presStyleCnt="0"/>
      <dgm:spPr/>
    </dgm:pt>
    <dgm:pt modelId="{96591B4A-7A5E-4D1E-B3F9-CF274038D224}" type="pres">
      <dgm:prSet presAssocID="{069C7E42-DE21-494F-8C39-4BE2170EC7BF}" presName="iconBgRect" presStyleLbl="bgShp" presStyleIdx="4" presStyleCnt="5" custScaleX="118850" custScaleY="139045" custLinFactY="-78127" custLinFactNeighborX="-5371" custLinFactNeighborY="-100000"/>
      <dgm:spPr/>
    </dgm:pt>
    <dgm:pt modelId="{2A3A08BB-7623-4E09-A445-84F21A47CF91}" type="pres">
      <dgm:prSet presAssocID="{069C7E42-DE21-494F-8C39-4BE2170EC7BF}" presName="iconRect" presStyleLbl="node1" presStyleIdx="4" presStyleCnt="5" custScaleX="168115" custScaleY="154516" custLinFactY="-114740" custLinFactNeighborX="-13651" custLinFactNeighborY="-2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isconnected"/>
        </a:ext>
      </dgm:extLst>
    </dgm:pt>
    <dgm:pt modelId="{39BEA332-ED13-4618-84D8-4BFBCD27F6C5}" type="pres">
      <dgm:prSet presAssocID="{069C7E42-DE21-494F-8C39-4BE2170EC7BF}" presName="spaceRect" presStyleCnt="0"/>
      <dgm:spPr/>
    </dgm:pt>
    <dgm:pt modelId="{ED4C2425-EDA0-49E2-9FB8-26F948A799D7}" type="pres">
      <dgm:prSet presAssocID="{069C7E42-DE21-494F-8C39-4BE2170EC7BF}" presName="textRect" presStyleLbl="revTx" presStyleIdx="4" presStyleCnt="5" custLinFactNeighborX="67" custLinFactNeighborY="-85625">
        <dgm:presLayoutVars>
          <dgm:chMax val="1"/>
          <dgm:chPref val="1"/>
        </dgm:presLayoutVars>
      </dgm:prSet>
      <dgm:spPr/>
    </dgm:pt>
  </dgm:ptLst>
  <dgm:cxnLst>
    <dgm:cxn modelId="{F4D4D403-FD66-463F-A8D8-43F228D18332}" type="presOf" srcId="{6465E505-DE64-41C5-A42B-5329C10A7B5A}" destId="{56103407-9CBC-4FE1-9CC1-0511AA5E2D8C}" srcOrd="0" destOrd="0" presId="urn:microsoft.com/office/officeart/2018/5/layout/IconCircleLabelList"/>
    <dgm:cxn modelId="{AC8DE60F-B835-40C1-803E-BE1DC108E98E}" type="presOf" srcId="{069C7E42-DE21-494F-8C39-4BE2170EC7BF}" destId="{ED4C2425-EDA0-49E2-9FB8-26F948A799D7}" srcOrd="0" destOrd="0" presId="urn:microsoft.com/office/officeart/2018/5/layout/IconCircleLabelList"/>
    <dgm:cxn modelId="{34CABC6A-BA09-4FE8-91F1-CCC33DDFAE49}" srcId="{7CB9B2BA-FFA9-4B08-9B50-3061C3F2A0D2}" destId="{DF6FC7CD-E832-43DC-A180-190737870F21}" srcOrd="0" destOrd="0" parTransId="{571847F7-CD05-489B-A376-FFA46DE49160}" sibTransId="{EB0F9796-464D-44CF-80F6-8C0E02A2EBC6}"/>
    <dgm:cxn modelId="{ACFC7170-DEE4-48C4-89F1-F8682B5B9021}" srcId="{7CB9B2BA-FFA9-4B08-9B50-3061C3F2A0D2}" destId="{069C7E42-DE21-494F-8C39-4BE2170EC7BF}" srcOrd="4" destOrd="0" parTransId="{1590F2D9-713A-4E70-B990-CBBA27552147}" sibTransId="{0A29B1B5-BB53-45A2-8558-D10E86E1DE82}"/>
    <dgm:cxn modelId="{8EFACF52-1C5B-4B8B-9694-F9BF9EB05340}" type="presOf" srcId="{8E333CB0-B2AD-4A45-93D7-130412B7C080}" destId="{EE3B397A-8B68-4F84-B8E3-22ABB3E8CF6F}" srcOrd="0" destOrd="0" presId="urn:microsoft.com/office/officeart/2018/5/layout/IconCircleLabelList"/>
    <dgm:cxn modelId="{D199087E-4F2F-442C-B8F3-99BFC1D2F89B}" srcId="{7CB9B2BA-FFA9-4B08-9B50-3061C3F2A0D2}" destId="{6465E505-DE64-41C5-A42B-5329C10A7B5A}" srcOrd="3" destOrd="0" parTransId="{6DA521F8-BB2E-4FF9-A8FF-695BD9744261}" sibTransId="{8994630E-0BE7-4A07-8270-37F4E28A41E9}"/>
    <dgm:cxn modelId="{1F9FE599-44ED-4A85-BB84-224B3D0E96AF}" srcId="{7CB9B2BA-FFA9-4B08-9B50-3061C3F2A0D2}" destId="{8E333CB0-B2AD-4A45-93D7-130412B7C080}" srcOrd="2" destOrd="0" parTransId="{1B9712B7-3E49-44AA-BB41-D81100711C05}" sibTransId="{38D16167-5B97-4291-89BD-79C1A9C71228}"/>
    <dgm:cxn modelId="{6B6EEBBE-E54B-4CC8-8112-D39B8A42F858}" type="presOf" srcId="{64CF9A0E-0CA3-4FFC-B59C-DC1D75A7EF47}" destId="{33AF25E8-398D-4228-B816-941D2E567BE3}" srcOrd="0" destOrd="0" presId="urn:microsoft.com/office/officeart/2018/5/layout/IconCircleLabelList"/>
    <dgm:cxn modelId="{E1FC2DD9-A112-4A10-A1F9-35DB4C5B8CBE}" type="presOf" srcId="{7CB9B2BA-FFA9-4B08-9B50-3061C3F2A0D2}" destId="{C77FD96D-68B3-48B7-B62C-A9D28E996ACD}" srcOrd="0" destOrd="0" presId="urn:microsoft.com/office/officeart/2018/5/layout/IconCircleLabelList"/>
    <dgm:cxn modelId="{30CD1EDE-CA33-479F-8579-9BFCC8085266}" srcId="{7CB9B2BA-FFA9-4B08-9B50-3061C3F2A0D2}" destId="{64CF9A0E-0CA3-4FFC-B59C-DC1D75A7EF47}" srcOrd="1" destOrd="0" parTransId="{943E5FCD-6D70-427C-8F29-BA7CA7581840}" sibTransId="{A1DDDD54-430A-4199-BDC8-0FA81814E90D}"/>
    <dgm:cxn modelId="{0738E6F9-5824-41BA-9973-ADC9029F2765}" type="presOf" srcId="{DF6FC7CD-E832-43DC-A180-190737870F21}" destId="{B7E6796A-FC46-424F-8ACB-DC12AB2364E4}" srcOrd="0" destOrd="0" presId="urn:microsoft.com/office/officeart/2018/5/layout/IconCircleLabelList"/>
    <dgm:cxn modelId="{C5E165E2-FD3A-4DC9-976D-8D5E21AB888E}" type="presParOf" srcId="{C77FD96D-68B3-48B7-B62C-A9D28E996ACD}" destId="{28673C5D-B322-4DCC-B211-22721069FE78}" srcOrd="0" destOrd="0" presId="urn:microsoft.com/office/officeart/2018/5/layout/IconCircleLabelList"/>
    <dgm:cxn modelId="{75CB96E9-4AC4-4214-94B0-CE5381C4C987}" type="presParOf" srcId="{28673C5D-B322-4DCC-B211-22721069FE78}" destId="{C8E4E0FE-79F5-4769-9D76-E9787103CD4F}" srcOrd="0" destOrd="0" presId="urn:microsoft.com/office/officeart/2018/5/layout/IconCircleLabelList"/>
    <dgm:cxn modelId="{05BD8A36-2AE6-4330-B10F-AAE4E79528E0}" type="presParOf" srcId="{28673C5D-B322-4DCC-B211-22721069FE78}" destId="{A542032D-BEEB-48B2-B58C-33004E5BEB2D}" srcOrd="1" destOrd="0" presId="urn:microsoft.com/office/officeart/2018/5/layout/IconCircleLabelList"/>
    <dgm:cxn modelId="{1F48CC9C-1418-4480-B006-9B597A8580C2}" type="presParOf" srcId="{28673C5D-B322-4DCC-B211-22721069FE78}" destId="{C9699382-09AF-4A0E-A971-66C0C787343F}" srcOrd="2" destOrd="0" presId="urn:microsoft.com/office/officeart/2018/5/layout/IconCircleLabelList"/>
    <dgm:cxn modelId="{A1876409-9447-4618-9215-8D41DEDF5828}" type="presParOf" srcId="{28673C5D-B322-4DCC-B211-22721069FE78}" destId="{B7E6796A-FC46-424F-8ACB-DC12AB2364E4}" srcOrd="3" destOrd="0" presId="urn:microsoft.com/office/officeart/2018/5/layout/IconCircleLabelList"/>
    <dgm:cxn modelId="{12F22BC5-ADBC-4256-AB00-0075141BB6A1}" type="presParOf" srcId="{C77FD96D-68B3-48B7-B62C-A9D28E996ACD}" destId="{2EF4C9BA-A0A3-4805-A27A-5E2C6B395B5F}" srcOrd="1" destOrd="0" presId="urn:microsoft.com/office/officeart/2018/5/layout/IconCircleLabelList"/>
    <dgm:cxn modelId="{7EDC7C54-1D4B-49EF-A835-5C1DCA21BA65}" type="presParOf" srcId="{C77FD96D-68B3-48B7-B62C-A9D28E996ACD}" destId="{C55A9228-3F54-469D-A3E3-F20664E9373E}" srcOrd="2" destOrd="0" presId="urn:microsoft.com/office/officeart/2018/5/layout/IconCircleLabelList"/>
    <dgm:cxn modelId="{9D18F434-AE14-425D-8332-83CF8AFCF12E}" type="presParOf" srcId="{C55A9228-3F54-469D-A3E3-F20664E9373E}" destId="{AFA8609D-3310-43FD-95BE-A3CC834227CE}" srcOrd="0" destOrd="0" presId="urn:microsoft.com/office/officeart/2018/5/layout/IconCircleLabelList"/>
    <dgm:cxn modelId="{A9D235A9-5B1C-4AF4-BFDD-4C2A849A2482}" type="presParOf" srcId="{C55A9228-3F54-469D-A3E3-F20664E9373E}" destId="{E9CC57EA-FEB4-42C5-98A0-6787683DD16C}" srcOrd="1" destOrd="0" presId="urn:microsoft.com/office/officeart/2018/5/layout/IconCircleLabelList"/>
    <dgm:cxn modelId="{FF0820C5-174D-444D-8FDB-B3211FFCE98A}" type="presParOf" srcId="{C55A9228-3F54-469D-A3E3-F20664E9373E}" destId="{6C6EC72D-9D64-4D10-9020-B9FD6ADF9C73}" srcOrd="2" destOrd="0" presId="urn:microsoft.com/office/officeart/2018/5/layout/IconCircleLabelList"/>
    <dgm:cxn modelId="{29E04E12-C26C-43BC-8335-BDE53BEAF988}" type="presParOf" srcId="{C55A9228-3F54-469D-A3E3-F20664E9373E}" destId="{33AF25E8-398D-4228-B816-941D2E567BE3}" srcOrd="3" destOrd="0" presId="urn:microsoft.com/office/officeart/2018/5/layout/IconCircleLabelList"/>
    <dgm:cxn modelId="{2C9C26E5-6A1D-4961-9B8F-D37CF7E07141}" type="presParOf" srcId="{C77FD96D-68B3-48B7-B62C-A9D28E996ACD}" destId="{D810C1B7-5C13-46E8-A5B3-58362E7F988F}" srcOrd="3" destOrd="0" presId="urn:microsoft.com/office/officeart/2018/5/layout/IconCircleLabelList"/>
    <dgm:cxn modelId="{5030CB65-C3F9-4233-9F8C-3F154D0BFDBB}" type="presParOf" srcId="{C77FD96D-68B3-48B7-B62C-A9D28E996ACD}" destId="{FAB94A1A-8086-4F86-B7FE-CBE4ADBBA3D8}" srcOrd="4" destOrd="0" presId="urn:microsoft.com/office/officeart/2018/5/layout/IconCircleLabelList"/>
    <dgm:cxn modelId="{199B33AA-6BD6-4DD0-B8E8-C3F0576A8F8C}" type="presParOf" srcId="{FAB94A1A-8086-4F86-B7FE-CBE4ADBBA3D8}" destId="{5C5C17CF-F49E-4A6D-A941-6A153CCA23C0}" srcOrd="0" destOrd="0" presId="urn:microsoft.com/office/officeart/2018/5/layout/IconCircleLabelList"/>
    <dgm:cxn modelId="{CDA81E08-86B2-45D7-BFA1-15069471253B}" type="presParOf" srcId="{FAB94A1A-8086-4F86-B7FE-CBE4ADBBA3D8}" destId="{886D8301-51A2-488A-9247-BFE3B074E0E5}" srcOrd="1" destOrd="0" presId="urn:microsoft.com/office/officeart/2018/5/layout/IconCircleLabelList"/>
    <dgm:cxn modelId="{12B77B6F-6E33-4195-8C1D-3E867ECDF3DD}" type="presParOf" srcId="{FAB94A1A-8086-4F86-B7FE-CBE4ADBBA3D8}" destId="{9D8E6D90-A1EB-4996-9D79-32804ABD765A}" srcOrd="2" destOrd="0" presId="urn:microsoft.com/office/officeart/2018/5/layout/IconCircleLabelList"/>
    <dgm:cxn modelId="{49E1C6CC-4A08-4624-8E0A-8968CF235EEB}" type="presParOf" srcId="{FAB94A1A-8086-4F86-B7FE-CBE4ADBBA3D8}" destId="{EE3B397A-8B68-4F84-B8E3-22ABB3E8CF6F}" srcOrd="3" destOrd="0" presId="urn:microsoft.com/office/officeart/2018/5/layout/IconCircleLabelList"/>
    <dgm:cxn modelId="{24EFC193-6547-44BA-89EA-AE3C49DD9B79}" type="presParOf" srcId="{C77FD96D-68B3-48B7-B62C-A9D28E996ACD}" destId="{3496F0E1-E544-41A6-916A-B253888A7C55}" srcOrd="5" destOrd="0" presId="urn:microsoft.com/office/officeart/2018/5/layout/IconCircleLabelList"/>
    <dgm:cxn modelId="{9092453C-CFED-4549-BB89-1BC35029C497}" type="presParOf" srcId="{C77FD96D-68B3-48B7-B62C-A9D28E996ACD}" destId="{3CB152C1-F053-44D3-AA9B-011BDE65FE8F}" srcOrd="6" destOrd="0" presId="urn:microsoft.com/office/officeart/2018/5/layout/IconCircleLabelList"/>
    <dgm:cxn modelId="{9BDEF014-51DB-4B1D-B41F-8BDABA713485}" type="presParOf" srcId="{3CB152C1-F053-44D3-AA9B-011BDE65FE8F}" destId="{5B405892-DFA0-493D-9E72-220A62DC7DD9}" srcOrd="0" destOrd="0" presId="urn:microsoft.com/office/officeart/2018/5/layout/IconCircleLabelList"/>
    <dgm:cxn modelId="{9A5E7391-3905-42E7-BB91-6B9B0158ECA9}" type="presParOf" srcId="{3CB152C1-F053-44D3-AA9B-011BDE65FE8F}" destId="{B4FA99FD-389F-4A94-BA8C-AC1DB2D97F3F}" srcOrd="1" destOrd="0" presId="urn:microsoft.com/office/officeart/2018/5/layout/IconCircleLabelList"/>
    <dgm:cxn modelId="{1B490F7D-CA42-462E-A228-DB024DFA8BCB}" type="presParOf" srcId="{3CB152C1-F053-44D3-AA9B-011BDE65FE8F}" destId="{487443F2-5BAD-44BB-A453-FD5AF838D8B2}" srcOrd="2" destOrd="0" presId="urn:microsoft.com/office/officeart/2018/5/layout/IconCircleLabelList"/>
    <dgm:cxn modelId="{C0770ADF-8746-4910-91D2-637B7CCA894D}" type="presParOf" srcId="{3CB152C1-F053-44D3-AA9B-011BDE65FE8F}" destId="{56103407-9CBC-4FE1-9CC1-0511AA5E2D8C}" srcOrd="3" destOrd="0" presId="urn:microsoft.com/office/officeart/2018/5/layout/IconCircleLabelList"/>
    <dgm:cxn modelId="{5668C999-3DF6-4D18-991A-F76DE3567A19}" type="presParOf" srcId="{C77FD96D-68B3-48B7-B62C-A9D28E996ACD}" destId="{C056AE6F-E9DF-45CA-A78B-56C0C08E7221}" srcOrd="7" destOrd="0" presId="urn:microsoft.com/office/officeart/2018/5/layout/IconCircleLabelList"/>
    <dgm:cxn modelId="{2ECFE2F1-B40D-4A71-ADE5-BC068EC8E877}" type="presParOf" srcId="{C77FD96D-68B3-48B7-B62C-A9D28E996ACD}" destId="{98086862-A340-42E5-88CF-33A71374E69C}" srcOrd="8" destOrd="0" presId="urn:microsoft.com/office/officeart/2018/5/layout/IconCircleLabelList"/>
    <dgm:cxn modelId="{EA4D9F5D-64BE-4B5C-8659-18415B129800}" type="presParOf" srcId="{98086862-A340-42E5-88CF-33A71374E69C}" destId="{96591B4A-7A5E-4D1E-B3F9-CF274038D224}" srcOrd="0" destOrd="0" presId="urn:microsoft.com/office/officeart/2018/5/layout/IconCircleLabelList"/>
    <dgm:cxn modelId="{7BF40161-7286-44A3-87A3-795F9F03DE15}" type="presParOf" srcId="{98086862-A340-42E5-88CF-33A71374E69C}" destId="{2A3A08BB-7623-4E09-A445-84F21A47CF91}" srcOrd="1" destOrd="0" presId="urn:microsoft.com/office/officeart/2018/5/layout/IconCircleLabelList"/>
    <dgm:cxn modelId="{D2393C32-3714-4A18-AF7A-6ED965EB043A}" type="presParOf" srcId="{98086862-A340-42E5-88CF-33A71374E69C}" destId="{39BEA332-ED13-4618-84D8-4BFBCD27F6C5}" srcOrd="2" destOrd="0" presId="urn:microsoft.com/office/officeart/2018/5/layout/IconCircleLabelList"/>
    <dgm:cxn modelId="{8DA3C528-988C-4075-8378-5ED54E05915F}" type="presParOf" srcId="{98086862-A340-42E5-88CF-33A71374E69C}" destId="{ED4C2425-EDA0-49E2-9FB8-26F948A799D7}" srcOrd="3" destOrd="0" presId="urn:microsoft.com/office/officeart/2018/5/layout/IconCircleLabel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99BC7-BFED-41A1-823B-6E7F9DC7B99B}">
      <dsp:nvSpPr>
        <dsp:cNvPr id="0" name=""/>
        <dsp:cNvSpPr/>
      </dsp:nvSpPr>
      <dsp:spPr>
        <a:xfrm>
          <a:off x="81192" y="838201"/>
          <a:ext cx="3608967" cy="3832796"/>
        </a:xfrm>
        <a:prstGeom prst="pie">
          <a:avLst>
            <a:gd name="adj1" fmla="val 16200000"/>
            <a:gd name="adj2" fmla="val 54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i="0" kern="1200" dirty="0"/>
            <a:t>The Agricultural Industry makes vast use of the rotary valves in many of its fields but they are most commonly used in the Dairy and Grain Industries.</a:t>
          </a:r>
          <a:endParaRPr lang="en-US" sz="1400" b="1" kern="1200" dirty="0"/>
        </a:p>
      </dsp:txBody>
      <dsp:txXfrm>
        <a:off x="1885676" y="1408558"/>
        <a:ext cx="1267435" cy="2692083"/>
      </dsp:txXfrm>
    </dsp:sp>
    <dsp:sp modelId="{CD3D2FD3-F9EE-4DD6-AE9C-5A97C1363F37}">
      <dsp:nvSpPr>
        <dsp:cNvPr id="0" name=""/>
        <dsp:cNvSpPr/>
      </dsp:nvSpPr>
      <dsp:spPr>
        <a:xfrm>
          <a:off x="14042" y="838201"/>
          <a:ext cx="3599794" cy="3832796"/>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0" i="0" kern="1200" dirty="0"/>
            <a:t>Coming to the </a:t>
          </a:r>
          <a:r>
            <a:rPr lang="en-US" sz="800" b="1" i="0" kern="1200" dirty="0"/>
            <a:t>Dairy </a:t>
          </a:r>
          <a:r>
            <a:rPr lang="en-US" sz="800" b="0" i="0" kern="1200" dirty="0"/>
            <a:t>industry first, the function of the rotary valve is to move the product while providing a strictly hygienic environment. We need to prevent bacteriological risks and rule out contamination. AL/BL type rotary valve is used for the dairy industry. Some of the special features of this design are that there are no dead corners (no angle smaller than 135°). The rotor pockets are rounded with the rotor blades beveled on three sides. All the points that come into contact with the product are polished. There are special seals that keep the flow even and can easily be inspected. This model can also easily be demounted without the help of tools. The rotary valve can be seen in the figure.</a:t>
          </a:r>
          <a:endParaRPr lang="en-US" sz="800" kern="1200" dirty="0"/>
        </a:p>
      </dsp:txBody>
      <dsp:txXfrm>
        <a:off x="528298" y="1408558"/>
        <a:ext cx="1264213" cy="26920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B1A58-48F0-49B3-9412-9B0AB8F7F8FB}">
      <dsp:nvSpPr>
        <dsp:cNvPr id="0" name=""/>
        <dsp:cNvSpPr/>
      </dsp:nvSpPr>
      <dsp:spPr>
        <a:xfrm>
          <a:off x="478520" y="510450"/>
          <a:ext cx="780732" cy="7807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4AF59F-21DF-4759-A9BC-8B6F3873B87D}">
      <dsp:nvSpPr>
        <dsp:cNvPr id="0" name=""/>
        <dsp:cNvSpPr/>
      </dsp:nvSpPr>
      <dsp:spPr>
        <a:xfrm>
          <a:off x="1405" y="1941377"/>
          <a:ext cx="1734960" cy="2903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1" i="0" kern="1200" dirty="0"/>
            <a:t>Baking and Milling Industries </a:t>
          </a:r>
          <a:r>
            <a:rPr lang="en-US" sz="1200" b="0" i="0" kern="1200" dirty="0"/>
            <a:t>requires feeding powdery or granular materials into a conveying system. For this purpose Blow-Through rotary valves are used as these enhance rotor clean-outs and can be installed in tight quarters.</a:t>
          </a:r>
          <a:endParaRPr lang="en-US" sz="1200" kern="1200" dirty="0"/>
        </a:p>
      </dsp:txBody>
      <dsp:txXfrm>
        <a:off x="1405" y="1941377"/>
        <a:ext cx="1734960" cy="2903483"/>
      </dsp:txXfrm>
    </dsp:sp>
    <dsp:sp modelId="{781839CC-4559-4D51-8AB4-8BE61BCFBB72}">
      <dsp:nvSpPr>
        <dsp:cNvPr id="0" name=""/>
        <dsp:cNvSpPr/>
      </dsp:nvSpPr>
      <dsp:spPr>
        <a:xfrm>
          <a:off x="2517099" y="510450"/>
          <a:ext cx="780732" cy="7807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808164-CD0C-4C5E-952C-0666E8AAC0C9}">
      <dsp:nvSpPr>
        <dsp:cNvPr id="0" name=""/>
        <dsp:cNvSpPr/>
      </dsp:nvSpPr>
      <dsp:spPr>
        <a:xfrm>
          <a:off x="2039985" y="1941377"/>
          <a:ext cx="1734960" cy="2903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0" i="0" kern="1200" dirty="0"/>
            <a:t>The housing and end plates of the rotors used are machined from castings and are made of wear iron or chrome-plated wear iron. Eight blades maintain a minimum two-blade labyrinth seal to minimize air leakage. The rotors are equipped with relieved tips for materials which form skins or thin sheets on end plates and housing, or non-relieved tips for cereal products. The two types are shown below.</a:t>
          </a:r>
          <a:endParaRPr lang="en-US" sz="1200" kern="1200" dirty="0"/>
        </a:p>
      </dsp:txBody>
      <dsp:txXfrm>
        <a:off x="2039985" y="1941377"/>
        <a:ext cx="1734960" cy="29034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A7FA0-00E8-4879-8F23-0A656609E603}">
      <dsp:nvSpPr>
        <dsp:cNvPr id="0" name=""/>
        <dsp:cNvSpPr/>
      </dsp:nvSpPr>
      <dsp:spPr>
        <a:xfrm>
          <a:off x="324677" y="1052236"/>
          <a:ext cx="1011146" cy="10111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ACD61D-1DC3-40B7-A4B4-D48F6BB28A18}">
      <dsp:nvSpPr>
        <dsp:cNvPr id="0" name=""/>
        <dsp:cNvSpPr/>
      </dsp:nvSpPr>
      <dsp:spPr>
        <a:xfrm>
          <a:off x="540167" y="1267727"/>
          <a:ext cx="580166" cy="5801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0AA129-F718-4BDF-995D-B4739F7BC455}">
      <dsp:nvSpPr>
        <dsp:cNvPr id="0" name=""/>
        <dsp:cNvSpPr/>
      </dsp:nvSpPr>
      <dsp:spPr>
        <a:xfrm>
          <a:off x="1441" y="2378330"/>
          <a:ext cx="1657617" cy="284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dirty="0"/>
            <a:t>In typical </a:t>
          </a:r>
          <a:r>
            <a:rPr lang="en-US" sz="1100" b="1" i="0" kern="1200" dirty="0"/>
            <a:t>Powder</a:t>
          </a:r>
          <a:r>
            <a:rPr lang="en-US" sz="1100" b="0" i="0" kern="1200" dirty="0"/>
            <a:t> metering applications, the rotor speed is controlled to provide a controlled flow of product into a convey line, hopper or into a vacuum pick-up vessel prior to conveying. By controlling the flow of product, we can ensure that powders can be effectively conveyed from one source to a destination at a constant rate to match the application.</a:t>
          </a:r>
          <a:endParaRPr lang="en-US" sz="1100" kern="1200" dirty="0"/>
        </a:p>
      </dsp:txBody>
      <dsp:txXfrm>
        <a:off x="1441" y="2378330"/>
        <a:ext cx="1657617" cy="2843849"/>
      </dsp:txXfrm>
    </dsp:sp>
    <dsp:sp modelId="{0CE7DFBC-383E-4778-8D2B-3EDB7E21C24C}">
      <dsp:nvSpPr>
        <dsp:cNvPr id="0" name=""/>
        <dsp:cNvSpPr/>
      </dsp:nvSpPr>
      <dsp:spPr>
        <a:xfrm>
          <a:off x="2272377" y="1052236"/>
          <a:ext cx="1011146" cy="10111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967C4A-812F-4FF3-87CF-10948D9B03D1}">
      <dsp:nvSpPr>
        <dsp:cNvPr id="0" name=""/>
        <dsp:cNvSpPr/>
      </dsp:nvSpPr>
      <dsp:spPr>
        <a:xfrm>
          <a:off x="2487867" y="1267727"/>
          <a:ext cx="580166" cy="5801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0772CB-C4A1-4F0C-BB6C-6BF93B61E207}">
      <dsp:nvSpPr>
        <dsp:cNvPr id="0" name=""/>
        <dsp:cNvSpPr/>
      </dsp:nvSpPr>
      <dsp:spPr>
        <a:xfrm>
          <a:off x="1949142" y="2378330"/>
          <a:ext cx="1657617" cy="2843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dirty="0"/>
            <a:t>The model of the rotary valve uses an eccentric structure in which the intake port and discharge port are offset, thereby reducing the volume efficiency of powders in the rotor pocket. Furthermore, special edge machining for the rotor prevents powder bite between the rotor and casing. This can be seen in the following image.</a:t>
          </a:r>
          <a:endParaRPr lang="en-US" sz="1100" kern="1200" dirty="0"/>
        </a:p>
      </dsp:txBody>
      <dsp:txXfrm>
        <a:off x="1949142" y="2378330"/>
        <a:ext cx="1657617" cy="28438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0296D-093A-4543-ACB8-48D4F86D7E00}">
      <dsp:nvSpPr>
        <dsp:cNvPr id="0" name=""/>
        <dsp:cNvSpPr/>
      </dsp:nvSpPr>
      <dsp:spPr>
        <a:xfrm>
          <a:off x="755" y="238166"/>
          <a:ext cx="1611974" cy="9671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dirty="0"/>
            <a:t>When ordering a fan shut-off fan, please provide the following items in as much detail as possible:</a:t>
          </a:r>
          <a:endParaRPr lang="en-US" sz="1050" kern="1200" dirty="0"/>
        </a:p>
      </dsp:txBody>
      <dsp:txXfrm>
        <a:off x="29083" y="266494"/>
        <a:ext cx="1555318" cy="910528"/>
      </dsp:txXfrm>
    </dsp:sp>
    <dsp:sp modelId="{FDFC2E02-F298-4AE5-8124-C041D72A7DA3}">
      <dsp:nvSpPr>
        <dsp:cNvPr id="0" name=""/>
        <dsp:cNvSpPr/>
      </dsp:nvSpPr>
      <dsp:spPr>
        <a:xfrm>
          <a:off x="1754583" y="521873"/>
          <a:ext cx="341738" cy="3997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754583" y="601827"/>
        <a:ext cx="239217" cy="239861"/>
      </dsp:txXfrm>
    </dsp:sp>
    <dsp:sp modelId="{C61B32F0-704E-49B9-8FC4-D08ECE506E0F}">
      <dsp:nvSpPr>
        <dsp:cNvPr id="0" name=""/>
        <dsp:cNvSpPr/>
      </dsp:nvSpPr>
      <dsp:spPr>
        <a:xfrm>
          <a:off x="2257519" y="238166"/>
          <a:ext cx="1611974" cy="9671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kern="1200" dirty="0"/>
            <a:t>1. Provide the materials of the required products - carbon steel, stainless steel, aluminum alloy, titanium (TA2) special materials, etc.</a:t>
          </a:r>
        </a:p>
      </dsp:txBody>
      <dsp:txXfrm>
        <a:off x="2285847" y="266494"/>
        <a:ext cx="1555318" cy="910528"/>
      </dsp:txXfrm>
    </dsp:sp>
    <dsp:sp modelId="{83937F9D-F90D-43AA-948C-043949470A15}">
      <dsp:nvSpPr>
        <dsp:cNvPr id="0" name=""/>
        <dsp:cNvSpPr/>
      </dsp:nvSpPr>
      <dsp:spPr>
        <a:xfrm rot="5400000">
          <a:off x="2892637" y="1318189"/>
          <a:ext cx="341738" cy="3997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2943576" y="1347205"/>
        <a:ext cx="239861" cy="239217"/>
      </dsp:txXfrm>
    </dsp:sp>
    <dsp:sp modelId="{80D52E4B-7842-4FDA-8DBD-765ED9A56C83}">
      <dsp:nvSpPr>
        <dsp:cNvPr id="0" name=""/>
        <dsp:cNvSpPr/>
      </dsp:nvSpPr>
      <dsp:spPr>
        <a:xfrm>
          <a:off x="2257519" y="1850140"/>
          <a:ext cx="1611974" cy="9671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i="1" kern="1200" dirty="0"/>
            <a:t>2. Characteristics of conveyed materials - particle size, humidity, accumulation degree, moisture content, etc.</a:t>
          </a:r>
        </a:p>
      </dsp:txBody>
      <dsp:txXfrm>
        <a:off x="2285847" y="1878468"/>
        <a:ext cx="1555318" cy="910528"/>
      </dsp:txXfrm>
    </dsp:sp>
    <dsp:sp modelId="{0CCA4FA6-1E50-4941-93E9-A9A717169317}">
      <dsp:nvSpPr>
        <dsp:cNvPr id="0" name=""/>
        <dsp:cNvSpPr/>
      </dsp:nvSpPr>
      <dsp:spPr>
        <a:xfrm rot="10800000">
          <a:off x="1773927" y="2133848"/>
          <a:ext cx="341738" cy="3997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1876448" y="2213802"/>
        <a:ext cx="239217" cy="239861"/>
      </dsp:txXfrm>
    </dsp:sp>
    <dsp:sp modelId="{195C4F30-0FF6-4CF9-AF38-C45F0A62D7DC}">
      <dsp:nvSpPr>
        <dsp:cNvPr id="0" name=""/>
        <dsp:cNvSpPr/>
      </dsp:nvSpPr>
      <dsp:spPr>
        <a:xfrm>
          <a:off x="755" y="1850140"/>
          <a:ext cx="1611974" cy="9671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i="1" kern="1200" dirty="0"/>
            <a:t>3. Application site - positive pressure conveying, negative pressure suction, impeller upper and lower pressure difference</a:t>
          </a:r>
        </a:p>
      </dsp:txBody>
      <dsp:txXfrm>
        <a:off x="29083" y="1878468"/>
        <a:ext cx="1555318" cy="910528"/>
      </dsp:txXfrm>
    </dsp:sp>
    <dsp:sp modelId="{C4D98D5C-E5CD-4630-A3AC-F3F979B1D9A2}">
      <dsp:nvSpPr>
        <dsp:cNvPr id="0" name=""/>
        <dsp:cNvSpPr/>
      </dsp:nvSpPr>
      <dsp:spPr>
        <a:xfrm rot="5400000">
          <a:off x="635873" y="2930163"/>
          <a:ext cx="341738" cy="3997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686812" y="2959179"/>
        <a:ext cx="239861" cy="239217"/>
      </dsp:txXfrm>
    </dsp:sp>
    <dsp:sp modelId="{612ECFB3-B1EA-46BC-AE12-6A0983FA66D1}">
      <dsp:nvSpPr>
        <dsp:cNvPr id="0" name=""/>
        <dsp:cNvSpPr/>
      </dsp:nvSpPr>
      <dsp:spPr>
        <a:xfrm>
          <a:off x="755" y="3462114"/>
          <a:ext cx="1611974" cy="9671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i="1" kern="1200" dirty="0"/>
            <a:t>4. Conveying capacity - discharge capacity per hour</a:t>
          </a:r>
        </a:p>
      </dsp:txBody>
      <dsp:txXfrm>
        <a:off x="29083" y="3490442"/>
        <a:ext cx="1555318" cy="910528"/>
      </dsp:txXfrm>
    </dsp:sp>
    <dsp:sp modelId="{3E73743C-2575-425E-8BC4-1C80BA0798DB}">
      <dsp:nvSpPr>
        <dsp:cNvPr id="0" name=""/>
        <dsp:cNvSpPr/>
      </dsp:nvSpPr>
      <dsp:spPr>
        <a:xfrm>
          <a:off x="1754583" y="3745822"/>
          <a:ext cx="341738" cy="3997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754583" y="3825776"/>
        <a:ext cx="239217" cy="239861"/>
      </dsp:txXfrm>
    </dsp:sp>
    <dsp:sp modelId="{AF8741BF-EF38-4308-A0AA-726D43510742}">
      <dsp:nvSpPr>
        <dsp:cNvPr id="0" name=""/>
        <dsp:cNvSpPr/>
      </dsp:nvSpPr>
      <dsp:spPr>
        <a:xfrm>
          <a:off x="2257519" y="3462114"/>
          <a:ext cx="1611974" cy="9671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i="1" kern="1200" dirty="0"/>
            <a:t>5. Motor power, required speed ratio , protection provided by the motor, explosion-proof level, frequency speed regulation, etc.</a:t>
          </a:r>
        </a:p>
      </dsp:txBody>
      <dsp:txXfrm>
        <a:off x="2285847" y="3490442"/>
        <a:ext cx="1555318" cy="910528"/>
      </dsp:txXfrm>
    </dsp:sp>
    <dsp:sp modelId="{19CCE004-86D4-4C18-BCB2-55FDE0E6292F}">
      <dsp:nvSpPr>
        <dsp:cNvPr id="0" name=""/>
        <dsp:cNvSpPr/>
      </dsp:nvSpPr>
      <dsp:spPr>
        <a:xfrm rot="5400000">
          <a:off x="2892637" y="4542137"/>
          <a:ext cx="341738" cy="3997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2943576" y="4571153"/>
        <a:ext cx="239861" cy="239217"/>
      </dsp:txXfrm>
    </dsp:sp>
    <dsp:sp modelId="{9DDA722C-2764-40E2-9676-2129166B6BEE}">
      <dsp:nvSpPr>
        <dsp:cNvPr id="0" name=""/>
        <dsp:cNvSpPr/>
      </dsp:nvSpPr>
      <dsp:spPr>
        <a:xfrm>
          <a:off x="2257519" y="5074089"/>
          <a:ext cx="1611974" cy="9671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i="1" kern="1200" dirty="0"/>
            <a:t>(If not specified, it will be equipped with an ordinary motor)</a:t>
          </a:r>
        </a:p>
      </dsp:txBody>
      <dsp:txXfrm>
        <a:off x="2285847" y="5102417"/>
        <a:ext cx="1555318" cy="910528"/>
      </dsp:txXfrm>
    </dsp:sp>
    <dsp:sp modelId="{1A136ED8-2803-456A-AD30-996106C4176E}">
      <dsp:nvSpPr>
        <dsp:cNvPr id="0" name=""/>
        <dsp:cNvSpPr/>
      </dsp:nvSpPr>
      <dsp:spPr>
        <a:xfrm rot="10800000">
          <a:off x="1773927" y="5357796"/>
          <a:ext cx="341738" cy="3997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1876448" y="5437750"/>
        <a:ext cx="239217" cy="239861"/>
      </dsp:txXfrm>
    </dsp:sp>
    <dsp:sp modelId="{18E8133D-3C7C-4BB7-B1D9-D916F22AE7A8}">
      <dsp:nvSpPr>
        <dsp:cNvPr id="0" name=""/>
        <dsp:cNvSpPr/>
      </dsp:nvSpPr>
      <dsp:spPr>
        <a:xfrm>
          <a:off x="755" y="5074089"/>
          <a:ext cx="1611974" cy="9671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i="1" kern="1200" dirty="0"/>
            <a:t>6. Are there any special requirements for the installation dimensions (no requirement to make according to corporate standards)</a:t>
          </a:r>
        </a:p>
      </dsp:txBody>
      <dsp:txXfrm>
        <a:off x="29083" y="5102417"/>
        <a:ext cx="1555318" cy="9105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4E0FE-79F5-4769-9D76-E9787103CD4F}">
      <dsp:nvSpPr>
        <dsp:cNvPr id="0" name=""/>
        <dsp:cNvSpPr/>
      </dsp:nvSpPr>
      <dsp:spPr>
        <a:xfrm>
          <a:off x="148712" y="691356"/>
          <a:ext cx="962537" cy="113552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42032D-BEEB-48B2-B58C-33004E5BEB2D}">
      <dsp:nvSpPr>
        <dsp:cNvPr id="0" name=""/>
        <dsp:cNvSpPr/>
      </dsp:nvSpPr>
      <dsp:spPr>
        <a:xfrm>
          <a:off x="230648" y="876141"/>
          <a:ext cx="804402" cy="7716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E6796A-FC46-424F-8ACB-DC12AB2364E4}">
      <dsp:nvSpPr>
        <dsp:cNvPr id="0" name=""/>
        <dsp:cNvSpPr/>
      </dsp:nvSpPr>
      <dsp:spPr>
        <a:xfrm>
          <a:off x="138157" y="1753660"/>
          <a:ext cx="1325390" cy="3029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1" u="none" kern="1200" dirty="0"/>
            <a:t>1. The installation foot plate or frame must be kept flat and firm. If it is uneven, it must be leveled or padded, and then the bolts must be tightened;</a:t>
          </a:r>
        </a:p>
      </dsp:txBody>
      <dsp:txXfrm>
        <a:off x="138157" y="1753660"/>
        <a:ext cx="1325390" cy="3029641"/>
      </dsp:txXfrm>
    </dsp:sp>
    <dsp:sp modelId="{AFA8609D-3310-43FD-95BE-A3CC834227CE}">
      <dsp:nvSpPr>
        <dsp:cNvPr id="0" name=""/>
        <dsp:cNvSpPr/>
      </dsp:nvSpPr>
      <dsp:spPr>
        <a:xfrm>
          <a:off x="1797049" y="304801"/>
          <a:ext cx="994036" cy="119091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CC57EA-FEB4-42C5-98A0-6787683DD16C}">
      <dsp:nvSpPr>
        <dsp:cNvPr id="0" name=""/>
        <dsp:cNvSpPr/>
      </dsp:nvSpPr>
      <dsp:spPr>
        <a:xfrm>
          <a:off x="1949449" y="533401"/>
          <a:ext cx="694967" cy="7394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AF25E8-398D-4228-B816-941D2E567BE3}">
      <dsp:nvSpPr>
        <dsp:cNvPr id="0" name=""/>
        <dsp:cNvSpPr/>
      </dsp:nvSpPr>
      <dsp:spPr>
        <a:xfrm>
          <a:off x="1539492" y="1630170"/>
          <a:ext cx="1325390" cy="4769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1" kern="1200" dirty="0"/>
            <a:t>2. When using a combination rotary valve, the motor must have overload and short-circuit protection devices to prevent the motor from burning out (see the figure below);</a:t>
          </a:r>
        </a:p>
      </dsp:txBody>
      <dsp:txXfrm>
        <a:off x="1539492" y="1630170"/>
        <a:ext cx="1325390" cy="4769486"/>
      </dsp:txXfrm>
    </dsp:sp>
    <dsp:sp modelId="{5C5C17CF-F49E-4A6D-A941-6A153CCA23C0}">
      <dsp:nvSpPr>
        <dsp:cNvPr id="0" name=""/>
        <dsp:cNvSpPr/>
      </dsp:nvSpPr>
      <dsp:spPr>
        <a:xfrm>
          <a:off x="3321049" y="228597"/>
          <a:ext cx="914400" cy="109811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6D8301-51A2-488A-9247-BFE3B074E0E5}">
      <dsp:nvSpPr>
        <dsp:cNvPr id="0" name=""/>
        <dsp:cNvSpPr/>
      </dsp:nvSpPr>
      <dsp:spPr>
        <a:xfrm>
          <a:off x="3473450" y="381002"/>
          <a:ext cx="609598" cy="7933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B397A-8B68-4F84-B8E3-22ABB3E8CF6F}">
      <dsp:nvSpPr>
        <dsp:cNvPr id="0" name=""/>
        <dsp:cNvSpPr/>
      </dsp:nvSpPr>
      <dsp:spPr>
        <a:xfrm>
          <a:off x="3115554" y="1362094"/>
          <a:ext cx="1325390" cy="3932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1" kern="1200" dirty="0"/>
            <a:t>3. Use an adjustable wrench to rotate the impeller shaft before use in the test run. The impeller can be used only after the impeller rotates flexibly and there is no abnormal sound. Do not insert your hand into the machine to turn it to avoid hurting your fingers;</a:t>
          </a:r>
        </a:p>
      </dsp:txBody>
      <dsp:txXfrm>
        <a:off x="3115554" y="1362094"/>
        <a:ext cx="1325390" cy="3932538"/>
      </dsp:txXfrm>
    </dsp:sp>
    <dsp:sp modelId="{5B405892-DFA0-493D-9E72-220A62DC7DD9}">
      <dsp:nvSpPr>
        <dsp:cNvPr id="0" name=""/>
        <dsp:cNvSpPr/>
      </dsp:nvSpPr>
      <dsp:spPr>
        <a:xfrm>
          <a:off x="4768849" y="459012"/>
          <a:ext cx="960888" cy="112054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FA99FD-389F-4A94-BA8C-AC1DB2D97F3F}">
      <dsp:nvSpPr>
        <dsp:cNvPr id="0" name=""/>
        <dsp:cNvSpPr/>
      </dsp:nvSpPr>
      <dsp:spPr>
        <a:xfrm>
          <a:off x="4851740" y="655735"/>
          <a:ext cx="755309" cy="6872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103407-9CBC-4FE1-9CC1-0511AA5E2D8C}">
      <dsp:nvSpPr>
        <dsp:cNvPr id="0" name=""/>
        <dsp:cNvSpPr/>
      </dsp:nvSpPr>
      <dsp:spPr>
        <a:xfrm>
          <a:off x="4768846" y="1688699"/>
          <a:ext cx="1325390" cy="1667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1" kern="1200" dirty="0"/>
            <a:t>4. Please pay attention when using: when starting up, start the rotary valve first, then open the main machine to feed. When shutting down, first turn off the main machine, wait until the material in the rotary valve is emptied, and finally stop the rotary valve.</a:t>
          </a:r>
        </a:p>
      </dsp:txBody>
      <dsp:txXfrm>
        <a:off x="4768846" y="1688699"/>
        <a:ext cx="1325390" cy="1667092"/>
      </dsp:txXfrm>
    </dsp:sp>
    <dsp:sp modelId="{96591B4A-7A5E-4D1E-B3F9-CF274038D224}">
      <dsp:nvSpPr>
        <dsp:cNvPr id="0" name=""/>
        <dsp:cNvSpPr/>
      </dsp:nvSpPr>
      <dsp:spPr>
        <a:xfrm>
          <a:off x="6369049" y="610506"/>
          <a:ext cx="960888" cy="11241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3A08BB-7623-4E09-A445-84F21A47CF91}">
      <dsp:nvSpPr>
        <dsp:cNvPr id="0" name=""/>
        <dsp:cNvSpPr/>
      </dsp:nvSpPr>
      <dsp:spPr>
        <a:xfrm>
          <a:off x="6439661" y="794297"/>
          <a:ext cx="779863" cy="71677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4C2425-EDA0-49E2-9FB8-26F948A799D7}">
      <dsp:nvSpPr>
        <dsp:cNvPr id="0" name=""/>
        <dsp:cNvSpPr/>
      </dsp:nvSpPr>
      <dsp:spPr>
        <a:xfrm>
          <a:off x="6231109" y="1841344"/>
          <a:ext cx="1325390" cy="1667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1" kern="1200" dirty="0"/>
            <a:t>Motor overcut protection device circuit diagram: RD-fuse (2A) RJ-thermal breaker 3A (1.5KW), 2.4 (0.75KW), 2.2 (1.1KW) TA, QA one button (one red and one green) )D-motor</a:t>
          </a:r>
        </a:p>
      </dsp:txBody>
      <dsp:txXfrm>
        <a:off x="6231109" y="1841344"/>
        <a:ext cx="1325390" cy="166709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8:50:50.252"/>
    </inkml:context>
    <inkml:brush xml:id="br0">
      <inkml:brushProperty name="width" value="0.025" units="cm"/>
      <inkml:brushProperty name="height" value="0.025" units="cm"/>
      <inkml:brushProperty name="color" value="#FFFFFF"/>
    </inkml:brush>
  </inkml:definitions>
  <inkml:trace contextRef="#ctx0" brushRef="#br0">0 1 24575,'6'0'0,"2"0"-8191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10:04:13.448"/>
    </inkml:context>
    <inkml:brush xml:id="br0">
      <inkml:brushProperty name="width" value="0.35" units="cm"/>
      <inkml:brushProperty name="height" value="0.35" units="cm"/>
      <inkml:brushProperty name="color" value="#FFFFFF"/>
    </inkml:brush>
  </inkml:definitions>
  <inkml:trace contextRef="#ctx0" brushRef="#br0">3 3 24575,'-3'-3'0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10:04:14.540"/>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10:04:15.567"/>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10:04:18.636"/>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10:04:19.794"/>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10:04:20.637"/>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10:04:21.209"/>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4T03:52:23.964"/>
    </inkml:context>
    <inkml:brush xml:id="br0">
      <inkml:brushProperty name="width" value="0.2" units="cm"/>
      <inkml:brushProperty name="height" value="0.2" units="cm"/>
      <inkml:brushProperty name="color" value="#FFFFFF"/>
    </inkml:brush>
  </inkml:definitions>
  <inkml:trace contextRef="#ctx0" brushRef="#br0">1258 194 24575,'-95'-2'0,"-104"4"0,137 7 0,40-5 0,-31 1 0,8-4 0,7-1 0,-68 9 0,52-3 0,0-2 0,-83-5 0,42-1 0,-164 2 0,256 0 0,0 0 0,0-1 0,0 1 0,0 0 0,0-1 0,0 0 0,1 0 0,-5-2 0,6 3 0,0 0 0,1 0 0,-1-1 0,1 1 0,-1-1 0,1 1 0,0 0 0,-1-1 0,1 1 0,-1-1 0,1 1 0,0-1 0,-1 1 0,1-1 0,0 0 0,0 1 0,-1-1 0,1 1 0,0-1 0,0 0 0,0 1 0,0-1 0,0 1 0,0-1 0,0 0 0,0 1 0,0-1 0,0 1 0,0-1 0,0 0 0,0 1 0,0-1 0,1 1 0,-1-1 0,0 0 0,0 1 0,1-1 0,-1 1 0,0-1 0,1 1 0,-1-1 0,1 1 0,-1-1 0,1 1 0,-1 0 0,1-1 0,3-5 0,0-1 0,0 1 0,-1-1 0,1 1 0,-2-1 0,1 0 0,-1 0 0,0-1 0,0 1 0,-1 0 0,0-1 0,-1 1 0,1-10 0,5-38 0,-5 54 0,-1-1 0,0 0 0,1 0 0,0 1 0,-1-1 0,1 0 0,0 1 0,0-1 0,0 1 0,0-1 0,0 1 0,0-1 0,0 1 0,0 0 0,1-1 0,-1 1 0,1 0 0,-1 0 0,1 0 0,-1 0 0,1 0 0,-1 1 0,1-1 0,0 0 0,-1 1 0,1-1 0,0 1 0,0-1 0,-1 1 0,1 0 0,0 0 0,0 0 0,0 0 0,0 0 0,2 1 0,8 1 0,-1 1 0,1 0 0,-1 0 0,17 9 0,-2-2 0,-5-5 0,-1 0 0,1-2 0,1 0 0,-1-2 0,28 0 0,14 0 0,16 7 0,19 0 0,42 4 0,-93-6 0,9 2 0,-26-4 0,46 2 0,-19-7 186,-35-1-445,0 2 1,-1 0-1,1 1 1,0 1-1,30 8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4T03:52:40.560"/>
    </inkml:context>
    <inkml:brush xml:id="br0">
      <inkml:brushProperty name="width" value="0.2" units="cm"/>
      <inkml:brushProperty name="height" value="0.2" units="cm"/>
      <inkml:brushProperty name="color" value="#FFFFFF"/>
    </inkml:brush>
  </inkml:definitions>
  <inkml:trace contextRef="#ctx0" brushRef="#br0">1252 11 24575,'-11'0'0,"0"0"0,0 1 0,0 0 0,-1 0 0,2 1 0,-1 1 0,0 0 0,-17 7 0,18-6 0,-1-1 0,1 0 0,-1-1 0,1 0 0,-1 0 0,-12 0 0,9-1 0,-1 0 0,-20 6 0,20-4 0,0-1 0,0 0 0,-1-1 0,1-1 0,-20-2 0,-10 0 0,16 2 0,-17 1 0,-55-8 0,-225-30 0,255 34 0,45 3 0,-29-4 0,37 2 0,-37 2 0,42 1 0,0-1 0,0 0 0,0-1 0,0 0 0,-18-5 0,25 3 342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4T03:52:43.104"/>
    </inkml:context>
    <inkml:brush xml:id="br0">
      <inkml:brushProperty name="width" value="0.2" units="cm"/>
      <inkml:brushProperty name="height" value="0.2" units="cm"/>
      <inkml:brushProperty name="color" value="#FFFFFF"/>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4T03:52:59.668"/>
    </inkml:context>
    <inkml:brush xml:id="br0">
      <inkml:brushProperty name="width" value="0.2" units="cm"/>
      <inkml:brushProperty name="height" value="0.2" units="cm"/>
      <inkml:brushProperty name="color" value="#FFFFFF"/>
    </inkml:brush>
  </inkml:definitions>
  <inkml:trace contextRef="#ctx0" brushRef="#br0">729 13 24575,'7'1'0,"0"-1"0,0 2 0,0-1 0,0 1 0,0 0 0,10 5 0,-10-4 0,1 0 0,-1-1 0,1 0 0,0 0 0,13 1 0,-15-3 0,-5 0 0,1-1 0,0 1 0,0 0 0,-1 0 0,1 0 0,0 0 0,0 1 0,-1-1 0,1 0 0,0 1 0,0-1 0,-1 1 0,1 0 0,-1-1 0,1 1 0,2 2 0,-4-3 0,0 1 0,-1-1 0,1 1 0,0-1 0,-1 1 0,1-1 0,0 0 0,-1 1 0,1-1 0,0 0 0,-1 1 0,1-1 0,-1 0 0,1 0 0,-1 1 0,1-1 0,-1 0 0,1 0 0,-1 0 0,1 0 0,-1 0 0,1 0 0,-1 0 0,1 1 0,-1-2 0,1 1 0,-1 0 0,0 0 0,-18 2 0,-16 0 0,-39 9 0,18-3 0,-25-1 0,-103-6 0,92-2 0,84 1 0,0 0 0,1-1 0,-1 0 0,-11-4 0,17 5 0,0-1 0,0 1 0,0-1 0,0 0 0,-1 0 0,1 0 0,0 0 0,0 0 0,1-1 0,-1 1 0,0-1 0,0 1 0,1-1 0,-1 1 0,1-1 0,-1 0 0,1 0 0,0 0 0,-2-3 0,3 5 0,0-1 0,0 0 0,0 0 0,0 0 0,0 1 0,1-1 0,-1 0 0,0 0 0,1 1 0,-1-1 0,0 0 0,1 1 0,-1-1 0,1 0 0,-1 1 0,1-1 0,-1 0 0,1 1 0,-1-1 0,1 1 0,0-1 0,-1 1 0,1-1 0,0 1 0,-1 0 0,1-1 0,0 1 0,0 0 0,-1-1 0,1 1 0,0 0 0,0 0 0,0 0 0,33-8 0,-30 7 0,12-1 0,0 1 0,-1 0 0,1 1 0,0 1 0,0 1 0,0 0 0,21 6 0,58 20 0,-77-24 0,-1-1 0,1 0 0,28-1 0,16-2 0,-143 1 0,-86-2 0,32-7 0,41 10 0,-110-4 0,203 2 0,0 0 0,1 0 0,-1 0 0,0 0 0,0 0 0,0 0 0,1-1 0,-1 1 0,0 0 0,0 0 0,1-1 0,-1 1 0,0 0 0,0-1 0,1 1 0,-1-1 0,0 1 0,1-1 0,-1 1 0,1-1 0,-1 0 0,1 1 0,-1-1 0,1 0 0,-1 1 0,1-1 0,0 0 0,-1 1 0,1-1 0,0 0 0,0 0 0,-1 1 0,1-1 0,0 0 0,0 0 0,0 0 0,0 1 0,0-1 0,0 0 0,0 0 0,0 0 0,1-1 0,-1 1 0,0 0 0,1 0 0,-1 0 0,1-1 0,0 1 0,-1 0 0,1 0 0,0 0 0,0 0 0,-1 0 0,1 0 0,0 1 0,0-1 0,0 0 0,0 0 0,0 1 0,0-1 0,0 0 0,0 1 0,1-1 0,-1 1 0,0-1 0,0 1 0,0 0 0,1 0 0,1-1 0,5 1 0,-1 1 0,1-1 0,13 3 0,17 2 0,-19-4 0,-1 1 0,22 5 0,0-1 0,8 1 0,70 7 0,-58-10 0,-21-1 0,59-3 0,-96-1 0,0 1 0,-1 0 0,1-1 0,0 1 0,0-1 0,-1 0 0,1 1 0,0-1 0,-1 0 0,1 0 0,-1 0 0,1 0 0,-1 0 0,1-1 0,-1 1 0,0 0 0,0-1 0,1 1 0,-1-1 0,0 1 0,1-4 0,-1 4 0,-1 0 0,0 0 0,1 0 0,-1 0 0,0 0 0,0 0 0,0 0 0,1 0 0,-1 0 0,0 0 0,-1 0 0,1 0 0,0 0 0,0 0 0,0 0 0,-1 0 0,1 0 0,0 0 0,-1 0 0,1 0 0,-1 0 0,1 0 0,-1 0 0,1 0 0,-1 0 0,0 1 0,0-1 0,1 0 0,-1 0 0,0 1 0,0-1 0,0 0 0,0 1 0,1-1 0,-1 1 0,0 0 0,0-1 0,0 1 0,-1-1 0,-5-1 0,13 5 0,12 6 0,0-4 0,1 0 0,0-1 0,1-1 0,-1-1 0,1-1 0,-1 0 0,1-2 0,-1 0 0,1-1 0,27-7 0,-12-5 0,-32 11 0,1 1 0,0 0 0,0 0 0,0 1 0,0-1 0,0 1 0,0 0 0,0 0 0,1 0 0,5 0 0,-8 2 0,0 0 0,0 0 0,0 1 0,0-1 0,0 0 0,0 0 0,0 1 0,-1 0 0,1-1 0,-1 1 0,1 0 0,-1-1 0,1 1 0,-1 0 0,0 0 0,1 3 0,11 12 0,-4-8-1365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4T03:53:23.735"/>
    </inkml:context>
    <inkml:brush xml:id="br0">
      <inkml:brushProperty name="width" value="0.2" units="cm"/>
      <inkml:brushProperty name="height" value="0.2" units="cm"/>
      <inkml:brushProperty name="color" value="#FFFFFF"/>
    </inkml:brush>
  </inkml:definitions>
  <inkml:trace contextRef="#ctx0" brushRef="#br0">2472 148 24575,'0'-1'0,"0"0"0,-1 1 0,1-1 0,-1 1 0,1-1 0,-1 0 0,1 1 0,-1-1 0,1 1 0,-1-1 0,0 1 0,1 0 0,-1-1 0,0 1 0,1 0 0,-1-1 0,0 1 0,1 0 0,-1 0 0,0 0 0,0-1 0,1 1 0,-1 0 0,0 0 0,0 0 0,0 0 0,-27-1 0,25 1 0,-11 1 0,1 0 0,-1 2 0,1-1 0,-1 2 0,-13 4 0,-3 1 0,-5-2 0,1-2 0,-1-1 0,0-2 0,-60-4 0,19 0 0,1 3 0,-80-2 0,142-1 0,1 0 0,-19-6 0,-6-1 0,-9-1 0,-67-25 0,86 28 0,-1 1 0,0 1 0,-33-2 0,51 6 0,-62-1 0,57 3 0,0-1 0,0-1 0,0 0 0,0-1 0,1 0 0,-1-2 0,-16-4 0,17 2 0,-1 2 0,-1 0 0,1 1 0,0 0 0,-17 0 0,-80 1 0,81 3 0,-39 0 0,-100-2 0,151-2 0,0 0 0,1 0 0,-25-10 0,28 8 0,0 1 0,-1 0 0,1 1 0,-1 1 0,-24-1 0,-64 2 0,-44 3 0,143-1 0,1-1 0,-1 1 0,1 0 0,0 0 0,-1 1 0,1 0 0,0-1 0,0 1 0,0 0 0,0 1 0,-7 4 0,2 2 0,-1 0 0,-13 18 0,15-17 0,-1 0 0,-16 14 0,21-20 0,-1-1 0,2 1 0,-1 0 0,0 1 0,1-1 0,0 1 0,0-1 0,0 1 0,-4 9 0,6-11 0,0 0 0,0 1 0,0-1 0,0 1 0,0-1 0,1 1 0,0-1 0,-1 1 0,1-1 0,1 1 0,-1-1 0,0 1 0,1-1 0,0 1 0,0-1 0,2 5 0,-2-6 0,0 0 0,0-1 0,0 1 0,1-1 0,-1 1 0,0-1 0,1 1 0,0-1 0,-1 0 0,1 0 0,0 0 0,0 0 0,-1 0 0,1 0 0,0-1 0,0 1 0,0 0 0,0-1 0,0 0 0,0 1 0,2-1 0,49 1 0,-40-1 0,376-1 0,-372 2 0,0 0 0,28 8 0,-28-6 0,0 0 0,29 2 0,529-6 0,-439 11 0,250-10 0,-366-1 0,0-1 0,0-1 0,22-7 0,-19 5 0,43-5 0,-49 8 0,31-7 0,-35 6 0,2 0 0,-1 1 0,22-1 0,272 4-1365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4T03:53:32.854"/>
    </inkml:context>
    <inkml:brush xml:id="br0">
      <inkml:brushProperty name="width" value="0.2" units="cm"/>
      <inkml:brushProperty name="height" value="0.2" units="cm"/>
      <inkml:brushProperty name="color" value="#FFFFFF"/>
    </inkml:brush>
  </inkml:definitions>
  <inkml:trace contextRef="#ctx0" brushRef="#br0">1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4T03:53:35.589"/>
    </inkml:context>
    <inkml:brush xml:id="br0">
      <inkml:brushProperty name="width" value="0.2" units="cm"/>
      <inkml:brushProperty name="height" value="0.2" units="cm"/>
      <inkml:brushProperty name="color" value="#FFFFFF"/>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10:04:12.488"/>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A382-C485-1665-1EED-890EA0578297}"/>
              </a:ext>
            </a:extLst>
          </p:cNvPr>
          <p:cNvSpPr>
            <a:spLocks noGrp="1"/>
          </p:cNvSpPr>
          <p:nvPr>
            <p:ph type="ctrTitle"/>
          </p:nvPr>
        </p:nvSpPr>
        <p:spPr>
          <a:xfrm>
            <a:off x="944563" y="1237717"/>
            <a:ext cx="5667375" cy="2632992"/>
          </a:xfrm>
        </p:spPr>
        <p:txBody>
          <a:bodyPr anchor="b"/>
          <a:lstStyle>
            <a:lvl1pPr algn="ctr">
              <a:defRPr sz="3719"/>
            </a:lvl1pPr>
          </a:lstStyle>
          <a:p>
            <a:r>
              <a:rPr lang="en-US"/>
              <a:t>Click to edit Master title style</a:t>
            </a:r>
          </a:p>
        </p:txBody>
      </p:sp>
      <p:sp>
        <p:nvSpPr>
          <p:cNvPr id="3" name="Subtitle 2">
            <a:extLst>
              <a:ext uri="{FF2B5EF4-FFF2-40B4-BE49-F238E27FC236}">
                <a16:creationId xmlns:a16="http://schemas.microsoft.com/office/drawing/2014/main" id="{182456EB-B745-BB46-D4C3-7EFC68F5D841}"/>
              </a:ext>
            </a:extLst>
          </p:cNvPr>
          <p:cNvSpPr>
            <a:spLocks noGrp="1"/>
          </p:cNvSpPr>
          <p:nvPr>
            <p:ph type="subTitle" idx="1"/>
          </p:nvPr>
        </p:nvSpPr>
        <p:spPr>
          <a:xfrm>
            <a:off x="944563" y="3972247"/>
            <a:ext cx="5667375" cy="1825938"/>
          </a:xfrm>
        </p:spPr>
        <p:txBody>
          <a:bodyPr/>
          <a:lstStyle>
            <a:lvl1pPr marL="0" indent="0" algn="ctr">
              <a:buNone/>
              <a:defRPr sz="1488"/>
            </a:lvl1pPr>
            <a:lvl2pPr marL="283373" indent="0" algn="ctr">
              <a:buNone/>
              <a:defRPr sz="1240"/>
            </a:lvl2pPr>
            <a:lvl3pPr marL="566745" indent="0" algn="ctr">
              <a:buNone/>
              <a:defRPr sz="1116"/>
            </a:lvl3pPr>
            <a:lvl4pPr marL="850118" indent="0" algn="ctr">
              <a:buNone/>
              <a:defRPr sz="992"/>
            </a:lvl4pPr>
            <a:lvl5pPr marL="1133490" indent="0" algn="ctr">
              <a:buNone/>
              <a:defRPr sz="992"/>
            </a:lvl5pPr>
            <a:lvl6pPr marL="1416863" indent="0" algn="ctr">
              <a:buNone/>
              <a:defRPr sz="992"/>
            </a:lvl6pPr>
            <a:lvl7pPr marL="1700235" indent="0" algn="ctr">
              <a:buNone/>
              <a:defRPr sz="992"/>
            </a:lvl7pPr>
            <a:lvl8pPr marL="1983608" indent="0" algn="ctr">
              <a:buNone/>
              <a:defRPr sz="992"/>
            </a:lvl8pPr>
            <a:lvl9pPr marL="2266980" indent="0" algn="ctr">
              <a:buNone/>
              <a:defRPr sz="992"/>
            </a:lvl9pPr>
          </a:lstStyle>
          <a:p>
            <a:r>
              <a:rPr lang="en-US"/>
              <a:t>Click to edit Master subtitle style</a:t>
            </a:r>
          </a:p>
        </p:txBody>
      </p:sp>
      <p:sp>
        <p:nvSpPr>
          <p:cNvPr id="4" name="Date Placeholder 3">
            <a:extLst>
              <a:ext uri="{FF2B5EF4-FFF2-40B4-BE49-F238E27FC236}">
                <a16:creationId xmlns:a16="http://schemas.microsoft.com/office/drawing/2014/main" id="{66BB7280-DFA0-07C7-3FE9-87290A4EA855}"/>
              </a:ext>
            </a:extLst>
          </p:cNvPr>
          <p:cNvSpPr>
            <a:spLocks noGrp="1"/>
          </p:cNvSpPr>
          <p:nvPr>
            <p:ph type="dt" sz="half" idx="10"/>
          </p:nvPr>
        </p:nvSpPr>
        <p:spPr/>
        <p:txBody>
          <a:bodyPr/>
          <a:lstStyle/>
          <a:p>
            <a:fld id="{1D8BD707-D9CF-40AE-B4C6-C98DA3205C09}" type="datetimeFigureOut">
              <a:rPr lang="en-US" smtClean="0"/>
              <a:t>1/25/2024</a:t>
            </a:fld>
            <a:endParaRPr lang="en-US"/>
          </a:p>
        </p:txBody>
      </p:sp>
      <p:sp>
        <p:nvSpPr>
          <p:cNvPr id="5" name="Footer Placeholder 4">
            <a:extLst>
              <a:ext uri="{FF2B5EF4-FFF2-40B4-BE49-F238E27FC236}">
                <a16:creationId xmlns:a16="http://schemas.microsoft.com/office/drawing/2014/main" id="{61F18DED-445C-BA2C-88A1-02AE07560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13222-86AC-5206-DEE4-F88B3E7A9F61}"/>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72007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42677-B99E-C84D-7FF9-0FBF4CEC99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DCA186-8BA1-0B3D-5FAA-48E6828EA6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E8C96-CDD1-DC21-3172-A4EB58B974D0}"/>
              </a:ext>
            </a:extLst>
          </p:cNvPr>
          <p:cNvSpPr>
            <a:spLocks noGrp="1"/>
          </p:cNvSpPr>
          <p:nvPr>
            <p:ph type="dt" sz="half" idx="10"/>
          </p:nvPr>
        </p:nvSpPr>
        <p:spPr/>
        <p:txBody>
          <a:bodyPr/>
          <a:lstStyle/>
          <a:p>
            <a:fld id="{1D8BD707-D9CF-40AE-B4C6-C98DA3205C09}" type="datetimeFigureOut">
              <a:rPr lang="en-US" smtClean="0"/>
              <a:t>1/25/2024</a:t>
            </a:fld>
            <a:endParaRPr lang="en-US"/>
          </a:p>
        </p:txBody>
      </p:sp>
      <p:sp>
        <p:nvSpPr>
          <p:cNvPr id="5" name="Footer Placeholder 4">
            <a:extLst>
              <a:ext uri="{FF2B5EF4-FFF2-40B4-BE49-F238E27FC236}">
                <a16:creationId xmlns:a16="http://schemas.microsoft.com/office/drawing/2014/main" id="{D0986176-5223-06E2-15B7-E82F1D636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EA56FD-4011-D43C-9C4E-33A02F33AFC2}"/>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17541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A150C-037E-5DE0-3318-3D9A448CF9C4}"/>
              </a:ext>
            </a:extLst>
          </p:cNvPr>
          <p:cNvSpPr>
            <a:spLocks noGrp="1"/>
          </p:cNvSpPr>
          <p:nvPr>
            <p:ph type="title" orient="vert"/>
          </p:nvPr>
        </p:nvSpPr>
        <p:spPr>
          <a:xfrm>
            <a:off x="5407620" y="402652"/>
            <a:ext cx="1629370" cy="64091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825FB4-4608-A0FA-5E26-357F5ADF0243}"/>
              </a:ext>
            </a:extLst>
          </p:cNvPr>
          <p:cNvSpPr>
            <a:spLocks noGrp="1"/>
          </p:cNvSpPr>
          <p:nvPr>
            <p:ph type="body" orient="vert" idx="1"/>
          </p:nvPr>
        </p:nvSpPr>
        <p:spPr>
          <a:xfrm>
            <a:off x="519509" y="402652"/>
            <a:ext cx="4793655" cy="64091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75249-8C22-BBC2-4122-9E00C07C2B08}"/>
              </a:ext>
            </a:extLst>
          </p:cNvPr>
          <p:cNvSpPr>
            <a:spLocks noGrp="1"/>
          </p:cNvSpPr>
          <p:nvPr>
            <p:ph type="dt" sz="half" idx="10"/>
          </p:nvPr>
        </p:nvSpPr>
        <p:spPr/>
        <p:txBody>
          <a:bodyPr/>
          <a:lstStyle/>
          <a:p>
            <a:fld id="{1D8BD707-D9CF-40AE-B4C6-C98DA3205C09}" type="datetimeFigureOut">
              <a:rPr lang="en-US" smtClean="0"/>
              <a:t>1/25/2024</a:t>
            </a:fld>
            <a:endParaRPr lang="en-US"/>
          </a:p>
        </p:txBody>
      </p:sp>
      <p:sp>
        <p:nvSpPr>
          <p:cNvPr id="5" name="Footer Placeholder 4">
            <a:extLst>
              <a:ext uri="{FF2B5EF4-FFF2-40B4-BE49-F238E27FC236}">
                <a16:creationId xmlns:a16="http://schemas.microsoft.com/office/drawing/2014/main" id="{142C77C3-9C2B-9E78-445C-FA97E7644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8C30B-1000-70FD-8075-01A18620E22A}"/>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82432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9009-916F-436C-509C-029C0C906C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64338F-B4B8-5009-D826-B500079E8D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D255C-F0D1-4A3C-FDCB-A0A281CDDA96}"/>
              </a:ext>
            </a:extLst>
          </p:cNvPr>
          <p:cNvSpPr>
            <a:spLocks noGrp="1"/>
          </p:cNvSpPr>
          <p:nvPr>
            <p:ph type="dt" sz="half" idx="10"/>
          </p:nvPr>
        </p:nvSpPr>
        <p:spPr/>
        <p:txBody>
          <a:bodyPr/>
          <a:lstStyle/>
          <a:p>
            <a:fld id="{1D8BD707-D9CF-40AE-B4C6-C98DA3205C09}" type="datetimeFigureOut">
              <a:rPr lang="en-US" smtClean="0"/>
              <a:t>1/25/2024</a:t>
            </a:fld>
            <a:endParaRPr lang="en-US"/>
          </a:p>
        </p:txBody>
      </p:sp>
      <p:sp>
        <p:nvSpPr>
          <p:cNvPr id="5" name="Footer Placeholder 4">
            <a:extLst>
              <a:ext uri="{FF2B5EF4-FFF2-40B4-BE49-F238E27FC236}">
                <a16:creationId xmlns:a16="http://schemas.microsoft.com/office/drawing/2014/main" id="{475A3057-80AC-3141-1CE7-520207033E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24DBF-9C88-5E9E-3F1E-59B81D217E9C}"/>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898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3FF2-C390-E40D-32BF-087250854AB1}"/>
              </a:ext>
            </a:extLst>
          </p:cNvPr>
          <p:cNvSpPr>
            <a:spLocks noGrp="1"/>
          </p:cNvSpPr>
          <p:nvPr>
            <p:ph type="title"/>
          </p:nvPr>
        </p:nvSpPr>
        <p:spPr>
          <a:xfrm>
            <a:off x="515574" y="1885462"/>
            <a:ext cx="6517481" cy="3145935"/>
          </a:xfrm>
        </p:spPr>
        <p:txBody>
          <a:bodyPr anchor="b"/>
          <a:lstStyle>
            <a:lvl1pPr>
              <a:defRPr sz="3719"/>
            </a:lvl1pPr>
          </a:lstStyle>
          <a:p>
            <a:r>
              <a:rPr lang="en-US"/>
              <a:t>Click to edit Master title style</a:t>
            </a:r>
          </a:p>
        </p:txBody>
      </p:sp>
      <p:sp>
        <p:nvSpPr>
          <p:cNvPr id="3" name="Text Placeholder 2">
            <a:extLst>
              <a:ext uri="{FF2B5EF4-FFF2-40B4-BE49-F238E27FC236}">
                <a16:creationId xmlns:a16="http://schemas.microsoft.com/office/drawing/2014/main" id="{D6C3BE85-A500-19F8-024A-30F644B7886C}"/>
              </a:ext>
            </a:extLst>
          </p:cNvPr>
          <p:cNvSpPr>
            <a:spLocks noGrp="1"/>
          </p:cNvSpPr>
          <p:nvPr>
            <p:ph type="body" idx="1"/>
          </p:nvPr>
        </p:nvSpPr>
        <p:spPr>
          <a:xfrm>
            <a:off x="515574" y="5061158"/>
            <a:ext cx="6517481" cy="1654373"/>
          </a:xfrm>
        </p:spPr>
        <p:txBody>
          <a:bodyPr/>
          <a:lstStyle>
            <a:lvl1pPr marL="0" indent="0">
              <a:buNone/>
              <a:defRPr sz="1488">
                <a:solidFill>
                  <a:schemeClr val="tx1">
                    <a:tint val="82000"/>
                  </a:schemeClr>
                </a:solidFill>
              </a:defRPr>
            </a:lvl1pPr>
            <a:lvl2pPr marL="283373" indent="0">
              <a:buNone/>
              <a:defRPr sz="1240">
                <a:solidFill>
                  <a:schemeClr val="tx1">
                    <a:tint val="82000"/>
                  </a:schemeClr>
                </a:solidFill>
              </a:defRPr>
            </a:lvl2pPr>
            <a:lvl3pPr marL="566745" indent="0">
              <a:buNone/>
              <a:defRPr sz="1116">
                <a:solidFill>
                  <a:schemeClr val="tx1">
                    <a:tint val="82000"/>
                  </a:schemeClr>
                </a:solidFill>
              </a:defRPr>
            </a:lvl3pPr>
            <a:lvl4pPr marL="850118" indent="0">
              <a:buNone/>
              <a:defRPr sz="992">
                <a:solidFill>
                  <a:schemeClr val="tx1">
                    <a:tint val="82000"/>
                  </a:schemeClr>
                </a:solidFill>
              </a:defRPr>
            </a:lvl4pPr>
            <a:lvl5pPr marL="1133490" indent="0">
              <a:buNone/>
              <a:defRPr sz="992">
                <a:solidFill>
                  <a:schemeClr val="tx1">
                    <a:tint val="82000"/>
                  </a:schemeClr>
                </a:solidFill>
              </a:defRPr>
            </a:lvl5pPr>
            <a:lvl6pPr marL="1416863" indent="0">
              <a:buNone/>
              <a:defRPr sz="992">
                <a:solidFill>
                  <a:schemeClr val="tx1">
                    <a:tint val="82000"/>
                  </a:schemeClr>
                </a:solidFill>
              </a:defRPr>
            </a:lvl6pPr>
            <a:lvl7pPr marL="1700235" indent="0">
              <a:buNone/>
              <a:defRPr sz="992">
                <a:solidFill>
                  <a:schemeClr val="tx1">
                    <a:tint val="82000"/>
                  </a:schemeClr>
                </a:solidFill>
              </a:defRPr>
            </a:lvl7pPr>
            <a:lvl8pPr marL="1983608" indent="0">
              <a:buNone/>
              <a:defRPr sz="992">
                <a:solidFill>
                  <a:schemeClr val="tx1">
                    <a:tint val="82000"/>
                  </a:schemeClr>
                </a:solidFill>
              </a:defRPr>
            </a:lvl8pPr>
            <a:lvl9pPr marL="2266980" indent="0">
              <a:buNone/>
              <a:defRPr sz="992">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3C08A6-8C33-075B-325F-ECB315902AB9}"/>
              </a:ext>
            </a:extLst>
          </p:cNvPr>
          <p:cNvSpPr>
            <a:spLocks noGrp="1"/>
          </p:cNvSpPr>
          <p:nvPr>
            <p:ph type="dt" sz="half" idx="10"/>
          </p:nvPr>
        </p:nvSpPr>
        <p:spPr/>
        <p:txBody>
          <a:bodyPr/>
          <a:lstStyle/>
          <a:p>
            <a:fld id="{1D8BD707-D9CF-40AE-B4C6-C98DA3205C09}" type="datetimeFigureOut">
              <a:rPr lang="en-US" smtClean="0"/>
              <a:t>1/25/2024</a:t>
            </a:fld>
            <a:endParaRPr lang="en-US"/>
          </a:p>
        </p:txBody>
      </p:sp>
      <p:sp>
        <p:nvSpPr>
          <p:cNvPr id="5" name="Footer Placeholder 4">
            <a:extLst>
              <a:ext uri="{FF2B5EF4-FFF2-40B4-BE49-F238E27FC236}">
                <a16:creationId xmlns:a16="http://schemas.microsoft.com/office/drawing/2014/main" id="{2E525B5F-6067-0EB7-4884-0F2210BB9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82573E-596D-09EB-D1F0-C35C8571F22F}"/>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4946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C4071-C9A4-DBE2-B7E2-C2C8E4E901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02FF2-1043-B0B3-8A52-7B9D679388C5}"/>
              </a:ext>
            </a:extLst>
          </p:cNvPr>
          <p:cNvSpPr>
            <a:spLocks noGrp="1"/>
          </p:cNvSpPr>
          <p:nvPr>
            <p:ph sz="half" idx="1"/>
          </p:nvPr>
        </p:nvSpPr>
        <p:spPr>
          <a:xfrm>
            <a:off x="519509" y="2013259"/>
            <a:ext cx="3211513" cy="4798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0C63AE-00EE-03B8-4770-13755797F465}"/>
              </a:ext>
            </a:extLst>
          </p:cNvPr>
          <p:cNvSpPr>
            <a:spLocks noGrp="1"/>
          </p:cNvSpPr>
          <p:nvPr>
            <p:ph sz="half" idx="2"/>
          </p:nvPr>
        </p:nvSpPr>
        <p:spPr>
          <a:xfrm>
            <a:off x="3825478" y="2013259"/>
            <a:ext cx="3211513" cy="4798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03D23D-C558-3502-33B0-8827F007315A}"/>
              </a:ext>
            </a:extLst>
          </p:cNvPr>
          <p:cNvSpPr>
            <a:spLocks noGrp="1"/>
          </p:cNvSpPr>
          <p:nvPr>
            <p:ph type="dt" sz="half" idx="10"/>
          </p:nvPr>
        </p:nvSpPr>
        <p:spPr/>
        <p:txBody>
          <a:bodyPr/>
          <a:lstStyle/>
          <a:p>
            <a:fld id="{1D8BD707-D9CF-40AE-B4C6-C98DA3205C09}" type="datetimeFigureOut">
              <a:rPr lang="en-US" smtClean="0"/>
              <a:t>1/25/2024</a:t>
            </a:fld>
            <a:endParaRPr lang="en-US"/>
          </a:p>
        </p:txBody>
      </p:sp>
      <p:sp>
        <p:nvSpPr>
          <p:cNvPr id="6" name="Footer Placeholder 5">
            <a:extLst>
              <a:ext uri="{FF2B5EF4-FFF2-40B4-BE49-F238E27FC236}">
                <a16:creationId xmlns:a16="http://schemas.microsoft.com/office/drawing/2014/main" id="{136931E1-9525-6BC3-22CA-A43D409832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FA62FA-8BB5-E1E4-8E82-666FCBD58B34}"/>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1593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97966-2A1B-E922-51AA-023E5BAB431A}"/>
              </a:ext>
            </a:extLst>
          </p:cNvPr>
          <p:cNvSpPr>
            <a:spLocks noGrp="1"/>
          </p:cNvSpPr>
          <p:nvPr>
            <p:ph type="title"/>
          </p:nvPr>
        </p:nvSpPr>
        <p:spPr>
          <a:xfrm>
            <a:off x="520494" y="402652"/>
            <a:ext cx="6517481" cy="1461801"/>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DA4248-663B-C1BD-6646-E792AAC56D80}"/>
              </a:ext>
            </a:extLst>
          </p:cNvPr>
          <p:cNvSpPr>
            <a:spLocks noGrp="1"/>
          </p:cNvSpPr>
          <p:nvPr>
            <p:ph type="body" idx="1"/>
          </p:nvPr>
        </p:nvSpPr>
        <p:spPr>
          <a:xfrm>
            <a:off x="520494" y="1853949"/>
            <a:ext cx="3196753" cy="908592"/>
          </a:xfrm>
        </p:spPr>
        <p:txBody>
          <a:bodyPr anchor="b"/>
          <a:lstStyle>
            <a:lvl1pPr marL="0" indent="0">
              <a:buNone/>
              <a:defRPr sz="1488" b="1"/>
            </a:lvl1pPr>
            <a:lvl2pPr marL="283373" indent="0">
              <a:buNone/>
              <a:defRPr sz="1240" b="1"/>
            </a:lvl2pPr>
            <a:lvl3pPr marL="566745" indent="0">
              <a:buNone/>
              <a:defRPr sz="1116" b="1"/>
            </a:lvl3pPr>
            <a:lvl4pPr marL="850118" indent="0">
              <a:buNone/>
              <a:defRPr sz="992" b="1"/>
            </a:lvl4pPr>
            <a:lvl5pPr marL="1133490" indent="0">
              <a:buNone/>
              <a:defRPr sz="992" b="1"/>
            </a:lvl5pPr>
            <a:lvl6pPr marL="1416863" indent="0">
              <a:buNone/>
              <a:defRPr sz="992" b="1"/>
            </a:lvl6pPr>
            <a:lvl7pPr marL="1700235" indent="0">
              <a:buNone/>
              <a:defRPr sz="992" b="1"/>
            </a:lvl7pPr>
            <a:lvl8pPr marL="1983608" indent="0">
              <a:buNone/>
              <a:defRPr sz="992" b="1"/>
            </a:lvl8pPr>
            <a:lvl9pPr marL="2266980" indent="0">
              <a:buNone/>
              <a:defRPr sz="992" b="1"/>
            </a:lvl9pPr>
          </a:lstStyle>
          <a:p>
            <a:pPr lvl="0"/>
            <a:r>
              <a:rPr lang="en-US"/>
              <a:t>Click to edit Master text styles</a:t>
            </a:r>
          </a:p>
        </p:txBody>
      </p:sp>
      <p:sp>
        <p:nvSpPr>
          <p:cNvPr id="4" name="Content Placeholder 3">
            <a:extLst>
              <a:ext uri="{FF2B5EF4-FFF2-40B4-BE49-F238E27FC236}">
                <a16:creationId xmlns:a16="http://schemas.microsoft.com/office/drawing/2014/main" id="{2FF0AA66-364E-3361-2134-AEC019FDD9F5}"/>
              </a:ext>
            </a:extLst>
          </p:cNvPr>
          <p:cNvSpPr>
            <a:spLocks noGrp="1"/>
          </p:cNvSpPr>
          <p:nvPr>
            <p:ph sz="half" idx="2"/>
          </p:nvPr>
        </p:nvSpPr>
        <p:spPr>
          <a:xfrm>
            <a:off x="520494" y="2762541"/>
            <a:ext cx="3196753" cy="4063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507DC1-2F34-5E4B-0087-536444924BAF}"/>
              </a:ext>
            </a:extLst>
          </p:cNvPr>
          <p:cNvSpPr>
            <a:spLocks noGrp="1"/>
          </p:cNvSpPr>
          <p:nvPr>
            <p:ph type="body" sz="quarter" idx="3"/>
          </p:nvPr>
        </p:nvSpPr>
        <p:spPr>
          <a:xfrm>
            <a:off x="3825478" y="1853949"/>
            <a:ext cx="3212497" cy="908592"/>
          </a:xfrm>
        </p:spPr>
        <p:txBody>
          <a:bodyPr anchor="b"/>
          <a:lstStyle>
            <a:lvl1pPr marL="0" indent="0">
              <a:buNone/>
              <a:defRPr sz="1488" b="1"/>
            </a:lvl1pPr>
            <a:lvl2pPr marL="283373" indent="0">
              <a:buNone/>
              <a:defRPr sz="1240" b="1"/>
            </a:lvl2pPr>
            <a:lvl3pPr marL="566745" indent="0">
              <a:buNone/>
              <a:defRPr sz="1116" b="1"/>
            </a:lvl3pPr>
            <a:lvl4pPr marL="850118" indent="0">
              <a:buNone/>
              <a:defRPr sz="992" b="1"/>
            </a:lvl4pPr>
            <a:lvl5pPr marL="1133490" indent="0">
              <a:buNone/>
              <a:defRPr sz="992" b="1"/>
            </a:lvl5pPr>
            <a:lvl6pPr marL="1416863" indent="0">
              <a:buNone/>
              <a:defRPr sz="992" b="1"/>
            </a:lvl6pPr>
            <a:lvl7pPr marL="1700235" indent="0">
              <a:buNone/>
              <a:defRPr sz="992" b="1"/>
            </a:lvl7pPr>
            <a:lvl8pPr marL="1983608" indent="0">
              <a:buNone/>
              <a:defRPr sz="992" b="1"/>
            </a:lvl8pPr>
            <a:lvl9pPr marL="2266980" indent="0">
              <a:buNone/>
              <a:defRPr sz="992" b="1"/>
            </a:lvl9pPr>
          </a:lstStyle>
          <a:p>
            <a:pPr lvl="0"/>
            <a:r>
              <a:rPr lang="en-US"/>
              <a:t>Click to edit Master text styles</a:t>
            </a:r>
          </a:p>
        </p:txBody>
      </p:sp>
      <p:sp>
        <p:nvSpPr>
          <p:cNvPr id="6" name="Content Placeholder 5">
            <a:extLst>
              <a:ext uri="{FF2B5EF4-FFF2-40B4-BE49-F238E27FC236}">
                <a16:creationId xmlns:a16="http://schemas.microsoft.com/office/drawing/2014/main" id="{6E46D290-EB5E-4EEC-9AC6-8AF780FB00B4}"/>
              </a:ext>
            </a:extLst>
          </p:cNvPr>
          <p:cNvSpPr>
            <a:spLocks noGrp="1"/>
          </p:cNvSpPr>
          <p:nvPr>
            <p:ph sz="quarter" idx="4"/>
          </p:nvPr>
        </p:nvSpPr>
        <p:spPr>
          <a:xfrm>
            <a:off x="3825478" y="2762541"/>
            <a:ext cx="3212497" cy="4063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196339-106D-FCC6-5D59-C0CC47EAAE4A}"/>
              </a:ext>
            </a:extLst>
          </p:cNvPr>
          <p:cNvSpPr>
            <a:spLocks noGrp="1"/>
          </p:cNvSpPr>
          <p:nvPr>
            <p:ph type="dt" sz="half" idx="10"/>
          </p:nvPr>
        </p:nvSpPr>
        <p:spPr/>
        <p:txBody>
          <a:bodyPr/>
          <a:lstStyle/>
          <a:p>
            <a:fld id="{1D8BD707-D9CF-40AE-B4C6-C98DA3205C09}" type="datetimeFigureOut">
              <a:rPr lang="en-US" smtClean="0"/>
              <a:t>1/25/2024</a:t>
            </a:fld>
            <a:endParaRPr lang="en-US"/>
          </a:p>
        </p:txBody>
      </p:sp>
      <p:sp>
        <p:nvSpPr>
          <p:cNvPr id="8" name="Footer Placeholder 7">
            <a:extLst>
              <a:ext uri="{FF2B5EF4-FFF2-40B4-BE49-F238E27FC236}">
                <a16:creationId xmlns:a16="http://schemas.microsoft.com/office/drawing/2014/main" id="{B808F1B3-0125-FEE1-9D31-AC462968BE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A82C3C-D474-92AD-2F66-C1B3D90C219F}"/>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4907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B332A-4EDA-2009-F9A8-EA3DE7685F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8BAF92-B760-AFAB-2CD7-E52BFA045B75}"/>
              </a:ext>
            </a:extLst>
          </p:cNvPr>
          <p:cNvSpPr>
            <a:spLocks noGrp="1"/>
          </p:cNvSpPr>
          <p:nvPr>
            <p:ph type="dt" sz="half" idx="10"/>
          </p:nvPr>
        </p:nvSpPr>
        <p:spPr/>
        <p:txBody>
          <a:bodyPr/>
          <a:lstStyle/>
          <a:p>
            <a:fld id="{1D8BD707-D9CF-40AE-B4C6-C98DA3205C09}" type="datetimeFigureOut">
              <a:rPr lang="en-US" smtClean="0"/>
              <a:t>1/25/2024</a:t>
            </a:fld>
            <a:endParaRPr lang="en-US"/>
          </a:p>
        </p:txBody>
      </p:sp>
      <p:sp>
        <p:nvSpPr>
          <p:cNvPr id="4" name="Footer Placeholder 3">
            <a:extLst>
              <a:ext uri="{FF2B5EF4-FFF2-40B4-BE49-F238E27FC236}">
                <a16:creationId xmlns:a16="http://schemas.microsoft.com/office/drawing/2014/main" id="{848510D1-7C25-9633-3D39-9CC1B6BC8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B4E891-8897-9D8E-9C8F-E1211E1B2582}"/>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18384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5F5007-FCB9-C784-BD16-D6B2DB6F5D52}"/>
              </a:ext>
            </a:extLst>
          </p:cNvPr>
          <p:cNvSpPr>
            <a:spLocks noGrp="1"/>
          </p:cNvSpPr>
          <p:nvPr>
            <p:ph type="dt" sz="half" idx="10"/>
          </p:nvPr>
        </p:nvSpPr>
        <p:spPr/>
        <p:txBody>
          <a:bodyPr/>
          <a:lstStyle/>
          <a:p>
            <a:fld id="{1D8BD707-D9CF-40AE-B4C6-C98DA3205C09}" type="datetimeFigureOut">
              <a:rPr lang="en-US" smtClean="0"/>
              <a:t>1/25/2024</a:t>
            </a:fld>
            <a:endParaRPr lang="en-US"/>
          </a:p>
        </p:txBody>
      </p:sp>
      <p:sp>
        <p:nvSpPr>
          <p:cNvPr id="3" name="Footer Placeholder 2">
            <a:extLst>
              <a:ext uri="{FF2B5EF4-FFF2-40B4-BE49-F238E27FC236}">
                <a16:creationId xmlns:a16="http://schemas.microsoft.com/office/drawing/2014/main" id="{0E825CC2-4959-547C-19CF-306B94AA7E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7577AF-0B56-00A5-9757-72B04645EEF3}"/>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697696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39795-5FC9-983E-DFEF-6D7E70530D77}"/>
              </a:ext>
            </a:extLst>
          </p:cNvPr>
          <p:cNvSpPr>
            <a:spLocks noGrp="1"/>
          </p:cNvSpPr>
          <p:nvPr>
            <p:ph type="title"/>
          </p:nvPr>
        </p:nvSpPr>
        <p:spPr>
          <a:xfrm>
            <a:off x="520494" y="504190"/>
            <a:ext cx="2437168" cy="1764665"/>
          </a:xfrm>
        </p:spPr>
        <p:txBody>
          <a:bodyPr anchor="b"/>
          <a:lstStyle>
            <a:lvl1pPr>
              <a:defRPr sz="1983"/>
            </a:lvl1pPr>
          </a:lstStyle>
          <a:p>
            <a:r>
              <a:rPr lang="en-US"/>
              <a:t>Click to edit Master title style</a:t>
            </a:r>
          </a:p>
        </p:txBody>
      </p:sp>
      <p:sp>
        <p:nvSpPr>
          <p:cNvPr id="3" name="Content Placeholder 2">
            <a:extLst>
              <a:ext uri="{FF2B5EF4-FFF2-40B4-BE49-F238E27FC236}">
                <a16:creationId xmlns:a16="http://schemas.microsoft.com/office/drawing/2014/main" id="{997C60A7-8DED-9F87-B2BA-1B5D1CB2DE9E}"/>
              </a:ext>
            </a:extLst>
          </p:cNvPr>
          <p:cNvSpPr>
            <a:spLocks noGrp="1"/>
          </p:cNvSpPr>
          <p:nvPr>
            <p:ph idx="1"/>
          </p:nvPr>
        </p:nvSpPr>
        <p:spPr>
          <a:xfrm>
            <a:off x="3212497" y="1088911"/>
            <a:ext cx="3825478" cy="5374525"/>
          </a:xfrm>
        </p:spPr>
        <p:txBody>
          <a:bodyPr/>
          <a:lstStyle>
            <a:lvl1pPr>
              <a:defRPr sz="1983"/>
            </a:lvl1pPr>
            <a:lvl2pPr>
              <a:defRPr sz="1735"/>
            </a:lvl2pPr>
            <a:lvl3pPr>
              <a:defRPr sz="1488"/>
            </a:lvl3pPr>
            <a:lvl4pPr>
              <a:defRPr sz="1240"/>
            </a:lvl4pPr>
            <a:lvl5pPr>
              <a:defRPr sz="1240"/>
            </a:lvl5pPr>
            <a:lvl6pPr>
              <a:defRPr sz="1240"/>
            </a:lvl6pPr>
            <a:lvl7pPr>
              <a:defRPr sz="1240"/>
            </a:lvl7pPr>
            <a:lvl8pPr>
              <a:defRPr sz="1240"/>
            </a:lvl8pPr>
            <a:lvl9pPr>
              <a:defRPr sz="12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955726-A818-0EFB-4306-AA4C11F0461D}"/>
              </a:ext>
            </a:extLst>
          </p:cNvPr>
          <p:cNvSpPr>
            <a:spLocks noGrp="1"/>
          </p:cNvSpPr>
          <p:nvPr>
            <p:ph type="body" sz="half" idx="2"/>
          </p:nvPr>
        </p:nvSpPr>
        <p:spPr>
          <a:xfrm>
            <a:off x="520494" y="2268855"/>
            <a:ext cx="2437168" cy="4203335"/>
          </a:xfrm>
        </p:spPr>
        <p:txBody>
          <a:bodyPr/>
          <a:lstStyle>
            <a:lvl1pPr marL="0" indent="0">
              <a:buNone/>
              <a:defRPr sz="992"/>
            </a:lvl1pPr>
            <a:lvl2pPr marL="283373" indent="0">
              <a:buNone/>
              <a:defRPr sz="868"/>
            </a:lvl2pPr>
            <a:lvl3pPr marL="566745" indent="0">
              <a:buNone/>
              <a:defRPr sz="744"/>
            </a:lvl3pPr>
            <a:lvl4pPr marL="850118" indent="0">
              <a:buNone/>
              <a:defRPr sz="620"/>
            </a:lvl4pPr>
            <a:lvl5pPr marL="1133490" indent="0">
              <a:buNone/>
              <a:defRPr sz="620"/>
            </a:lvl5pPr>
            <a:lvl6pPr marL="1416863" indent="0">
              <a:buNone/>
              <a:defRPr sz="620"/>
            </a:lvl6pPr>
            <a:lvl7pPr marL="1700235" indent="0">
              <a:buNone/>
              <a:defRPr sz="620"/>
            </a:lvl7pPr>
            <a:lvl8pPr marL="1983608" indent="0">
              <a:buNone/>
              <a:defRPr sz="620"/>
            </a:lvl8pPr>
            <a:lvl9pPr marL="2266980" indent="0">
              <a:buNone/>
              <a:defRPr sz="620"/>
            </a:lvl9pPr>
          </a:lstStyle>
          <a:p>
            <a:pPr lvl="0"/>
            <a:r>
              <a:rPr lang="en-US"/>
              <a:t>Click to edit Master text styles</a:t>
            </a:r>
          </a:p>
        </p:txBody>
      </p:sp>
      <p:sp>
        <p:nvSpPr>
          <p:cNvPr id="5" name="Date Placeholder 4">
            <a:extLst>
              <a:ext uri="{FF2B5EF4-FFF2-40B4-BE49-F238E27FC236}">
                <a16:creationId xmlns:a16="http://schemas.microsoft.com/office/drawing/2014/main" id="{D641F837-92E8-99EF-CE69-36BFCAE34B9B}"/>
              </a:ext>
            </a:extLst>
          </p:cNvPr>
          <p:cNvSpPr>
            <a:spLocks noGrp="1"/>
          </p:cNvSpPr>
          <p:nvPr>
            <p:ph type="dt" sz="half" idx="10"/>
          </p:nvPr>
        </p:nvSpPr>
        <p:spPr/>
        <p:txBody>
          <a:bodyPr/>
          <a:lstStyle/>
          <a:p>
            <a:fld id="{1D8BD707-D9CF-40AE-B4C6-C98DA3205C09}" type="datetimeFigureOut">
              <a:rPr lang="en-US" smtClean="0"/>
              <a:t>1/25/2024</a:t>
            </a:fld>
            <a:endParaRPr lang="en-US"/>
          </a:p>
        </p:txBody>
      </p:sp>
      <p:sp>
        <p:nvSpPr>
          <p:cNvPr id="6" name="Footer Placeholder 5">
            <a:extLst>
              <a:ext uri="{FF2B5EF4-FFF2-40B4-BE49-F238E27FC236}">
                <a16:creationId xmlns:a16="http://schemas.microsoft.com/office/drawing/2014/main" id="{92AC53AD-F8B8-6B97-29C3-5DC7A348B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BE1AA-073C-B3B9-8EF3-61D832FFFDB4}"/>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79021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B8C0-CF0E-3702-3CE2-E12731726411}"/>
              </a:ext>
            </a:extLst>
          </p:cNvPr>
          <p:cNvSpPr>
            <a:spLocks noGrp="1"/>
          </p:cNvSpPr>
          <p:nvPr>
            <p:ph type="title"/>
          </p:nvPr>
        </p:nvSpPr>
        <p:spPr>
          <a:xfrm>
            <a:off x="520494" y="504190"/>
            <a:ext cx="2437168" cy="1764665"/>
          </a:xfrm>
        </p:spPr>
        <p:txBody>
          <a:bodyPr anchor="b"/>
          <a:lstStyle>
            <a:lvl1pPr>
              <a:defRPr sz="1983"/>
            </a:lvl1pPr>
          </a:lstStyle>
          <a:p>
            <a:r>
              <a:rPr lang="en-US"/>
              <a:t>Click to edit Master title style</a:t>
            </a:r>
          </a:p>
        </p:txBody>
      </p:sp>
      <p:sp>
        <p:nvSpPr>
          <p:cNvPr id="3" name="Picture Placeholder 2">
            <a:extLst>
              <a:ext uri="{FF2B5EF4-FFF2-40B4-BE49-F238E27FC236}">
                <a16:creationId xmlns:a16="http://schemas.microsoft.com/office/drawing/2014/main" id="{64DFBEDC-3CC5-C184-9401-CAE2A462F58E}"/>
              </a:ext>
            </a:extLst>
          </p:cNvPr>
          <p:cNvSpPr>
            <a:spLocks noGrp="1"/>
          </p:cNvSpPr>
          <p:nvPr>
            <p:ph type="pic" idx="1"/>
          </p:nvPr>
        </p:nvSpPr>
        <p:spPr>
          <a:xfrm>
            <a:off x="3212497" y="1088911"/>
            <a:ext cx="3825478" cy="5374525"/>
          </a:xfrm>
        </p:spPr>
        <p:txBody>
          <a:bodyPr/>
          <a:lstStyle>
            <a:lvl1pPr marL="0" indent="0">
              <a:buNone/>
              <a:defRPr sz="1983"/>
            </a:lvl1pPr>
            <a:lvl2pPr marL="283373" indent="0">
              <a:buNone/>
              <a:defRPr sz="1735"/>
            </a:lvl2pPr>
            <a:lvl3pPr marL="566745" indent="0">
              <a:buNone/>
              <a:defRPr sz="1488"/>
            </a:lvl3pPr>
            <a:lvl4pPr marL="850118" indent="0">
              <a:buNone/>
              <a:defRPr sz="1240"/>
            </a:lvl4pPr>
            <a:lvl5pPr marL="1133490" indent="0">
              <a:buNone/>
              <a:defRPr sz="1240"/>
            </a:lvl5pPr>
            <a:lvl6pPr marL="1416863" indent="0">
              <a:buNone/>
              <a:defRPr sz="1240"/>
            </a:lvl6pPr>
            <a:lvl7pPr marL="1700235" indent="0">
              <a:buNone/>
              <a:defRPr sz="1240"/>
            </a:lvl7pPr>
            <a:lvl8pPr marL="1983608" indent="0">
              <a:buNone/>
              <a:defRPr sz="1240"/>
            </a:lvl8pPr>
            <a:lvl9pPr marL="2266980" indent="0">
              <a:buNone/>
              <a:defRPr sz="1240"/>
            </a:lvl9pPr>
          </a:lstStyle>
          <a:p>
            <a:endParaRPr lang="en-US"/>
          </a:p>
        </p:txBody>
      </p:sp>
      <p:sp>
        <p:nvSpPr>
          <p:cNvPr id="4" name="Text Placeholder 3">
            <a:extLst>
              <a:ext uri="{FF2B5EF4-FFF2-40B4-BE49-F238E27FC236}">
                <a16:creationId xmlns:a16="http://schemas.microsoft.com/office/drawing/2014/main" id="{D3B8D498-1075-68E3-5B43-14EDE45E8220}"/>
              </a:ext>
            </a:extLst>
          </p:cNvPr>
          <p:cNvSpPr>
            <a:spLocks noGrp="1"/>
          </p:cNvSpPr>
          <p:nvPr>
            <p:ph type="body" sz="half" idx="2"/>
          </p:nvPr>
        </p:nvSpPr>
        <p:spPr>
          <a:xfrm>
            <a:off x="520494" y="2268855"/>
            <a:ext cx="2437168" cy="4203335"/>
          </a:xfrm>
        </p:spPr>
        <p:txBody>
          <a:bodyPr/>
          <a:lstStyle>
            <a:lvl1pPr marL="0" indent="0">
              <a:buNone/>
              <a:defRPr sz="992"/>
            </a:lvl1pPr>
            <a:lvl2pPr marL="283373" indent="0">
              <a:buNone/>
              <a:defRPr sz="868"/>
            </a:lvl2pPr>
            <a:lvl3pPr marL="566745" indent="0">
              <a:buNone/>
              <a:defRPr sz="744"/>
            </a:lvl3pPr>
            <a:lvl4pPr marL="850118" indent="0">
              <a:buNone/>
              <a:defRPr sz="620"/>
            </a:lvl4pPr>
            <a:lvl5pPr marL="1133490" indent="0">
              <a:buNone/>
              <a:defRPr sz="620"/>
            </a:lvl5pPr>
            <a:lvl6pPr marL="1416863" indent="0">
              <a:buNone/>
              <a:defRPr sz="620"/>
            </a:lvl6pPr>
            <a:lvl7pPr marL="1700235" indent="0">
              <a:buNone/>
              <a:defRPr sz="620"/>
            </a:lvl7pPr>
            <a:lvl8pPr marL="1983608" indent="0">
              <a:buNone/>
              <a:defRPr sz="620"/>
            </a:lvl8pPr>
            <a:lvl9pPr marL="2266980" indent="0">
              <a:buNone/>
              <a:defRPr sz="620"/>
            </a:lvl9pPr>
          </a:lstStyle>
          <a:p>
            <a:pPr lvl="0"/>
            <a:r>
              <a:rPr lang="en-US"/>
              <a:t>Click to edit Master text styles</a:t>
            </a:r>
          </a:p>
        </p:txBody>
      </p:sp>
      <p:sp>
        <p:nvSpPr>
          <p:cNvPr id="5" name="Date Placeholder 4">
            <a:extLst>
              <a:ext uri="{FF2B5EF4-FFF2-40B4-BE49-F238E27FC236}">
                <a16:creationId xmlns:a16="http://schemas.microsoft.com/office/drawing/2014/main" id="{C7491393-960D-D656-66C3-0370713FB073}"/>
              </a:ext>
            </a:extLst>
          </p:cNvPr>
          <p:cNvSpPr>
            <a:spLocks noGrp="1"/>
          </p:cNvSpPr>
          <p:nvPr>
            <p:ph type="dt" sz="half" idx="10"/>
          </p:nvPr>
        </p:nvSpPr>
        <p:spPr/>
        <p:txBody>
          <a:bodyPr/>
          <a:lstStyle/>
          <a:p>
            <a:fld id="{1D8BD707-D9CF-40AE-B4C6-C98DA3205C09}" type="datetimeFigureOut">
              <a:rPr lang="en-US" smtClean="0"/>
              <a:t>1/25/2024</a:t>
            </a:fld>
            <a:endParaRPr lang="en-US"/>
          </a:p>
        </p:txBody>
      </p:sp>
      <p:sp>
        <p:nvSpPr>
          <p:cNvPr id="6" name="Footer Placeholder 5">
            <a:extLst>
              <a:ext uri="{FF2B5EF4-FFF2-40B4-BE49-F238E27FC236}">
                <a16:creationId xmlns:a16="http://schemas.microsoft.com/office/drawing/2014/main" id="{DABD43B2-FC38-33FB-7710-22B90210F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242678-C702-4F66-1243-967DBCCC9CD9}"/>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09942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221D5F-2FBF-9706-F504-C97D27221FCB}"/>
              </a:ext>
            </a:extLst>
          </p:cNvPr>
          <p:cNvSpPr>
            <a:spLocks noGrp="1"/>
          </p:cNvSpPr>
          <p:nvPr>
            <p:ph type="title"/>
          </p:nvPr>
        </p:nvSpPr>
        <p:spPr>
          <a:xfrm>
            <a:off x="519510" y="402652"/>
            <a:ext cx="6517481" cy="14618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D16030-6691-E357-D836-054F10469256}"/>
              </a:ext>
            </a:extLst>
          </p:cNvPr>
          <p:cNvSpPr>
            <a:spLocks noGrp="1"/>
          </p:cNvSpPr>
          <p:nvPr>
            <p:ph type="body" idx="1"/>
          </p:nvPr>
        </p:nvSpPr>
        <p:spPr>
          <a:xfrm>
            <a:off x="519510" y="2013259"/>
            <a:ext cx="6517481" cy="47985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104C3-5F76-1296-B0F6-426B3C9F8C7B}"/>
              </a:ext>
            </a:extLst>
          </p:cNvPr>
          <p:cNvSpPr>
            <a:spLocks noGrp="1"/>
          </p:cNvSpPr>
          <p:nvPr>
            <p:ph type="dt" sz="half" idx="2"/>
          </p:nvPr>
        </p:nvSpPr>
        <p:spPr>
          <a:xfrm>
            <a:off x="519509" y="7009642"/>
            <a:ext cx="1700213" cy="402652"/>
          </a:xfrm>
          <a:prstGeom prst="rect">
            <a:avLst/>
          </a:prstGeom>
        </p:spPr>
        <p:txBody>
          <a:bodyPr vert="horz" lIns="91440" tIns="45720" rIns="91440" bIns="45720" rtlCol="0" anchor="ctr"/>
          <a:lstStyle>
            <a:lvl1pPr algn="l">
              <a:defRPr sz="744">
                <a:solidFill>
                  <a:schemeClr val="tx1">
                    <a:tint val="82000"/>
                  </a:schemeClr>
                </a:solidFill>
              </a:defRPr>
            </a:lvl1pPr>
          </a:lstStyle>
          <a:p>
            <a:fld id="{1D8BD707-D9CF-40AE-B4C6-C98DA3205C09}" type="datetimeFigureOut">
              <a:rPr lang="en-US" smtClean="0"/>
              <a:t>1/25/2024</a:t>
            </a:fld>
            <a:endParaRPr lang="en-US"/>
          </a:p>
        </p:txBody>
      </p:sp>
      <p:sp>
        <p:nvSpPr>
          <p:cNvPr id="5" name="Footer Placeholder 4">
            <a:extLst>
              <a:ext uri="{FF2B5EF4-FFF2-40B4-BE49-F238E27FC236}">
                <a16:creationId xmlns:a16="http://schemas.microsoft.com/office/drawing/2014/main" id="{660F134C-2037-0E43-5ACD-662083225587}"/>
              </a:ext>
            </a:extLst>
          </p:cNvPr>
          <p:cNvSpPr>
            <a:spLocks noGrp="1"/>
          </p:cNvSpPr>
          <p:nvPr>
            <p:ph type="ftr" sz="quarter" idx="3"/>
          </p:nvPr>
        </p:nvSpPr>
        <p:spPr>
          <a:xfrm>
            <a:off x="2503091" y="7009642"/>
            <a:ext cx="2550319" cy="402652"/>
          </a:xfrm>
          <a:prstGeom prst="rect">
            <a:avLst/>
          </a:prstGeom>
        </p:spPr>
        <p:txBody>
          <a:bodyPr vert="horz" lIns="91440" tIns="45720" rIns="91440" bIns="45720" rtlCol="0" anchor="ctr"/>
          <a:lstStyle>
            <a:lvl1pPr algn="ctr">
              <a:defRPr sz="744">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AE6D0EA-65A5-5720-35E4-74B77F573E97}"/>
              </a:ext>
            </a:extLst>
          </p:cNvPr>
          <p:cNvSpPr>
            <a:spLocks noGrp="1"/>
          </p:cNvSpPr>
          <p:nvPr>
            <p:ph type="sldNum" sz="quarter" idx="4"/>
          </p:nvPr>
        </p:nvSpPr>
        <p:spPr>
          <a:xfrm>
            <a:off x="5336778" y="7009642"/>
            <a:ext cx="1700213" cy="402652"/>
          </a:xfrm>
          <a:prstGeom prst="rect">
            <a:avLst/>
          </a:prstGeom>
        </p:spPr>
        <p:txBody>
          <a:bodyPr vert="horz" lIns="91440" tIns="45720" rIns="91440" bIns="45720" rtlCol="0" anchor="ctr"/>
          <a:lstStyle>
            <a:lvl1pPr algn="r">
              <a:defRPr sz="744">
                <a:solidFill>
                  <a:schemeClr val="tx1">
                    <a:tint val="82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65046898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566745" rtl="0" eaLnBrk="1" latinLnBrk="0" hangingPunct="1">
        <a:lnSpc>
          <a:spcPct val="90000"/>
        </a:lnSpc>
        <a:spcBef>
          <a:spcPct val="0"/>
        </a:spcBef>
        <a:buNone/>
        <a:defRPr sz="2727" kern="1200">
          <a:solidFill>
            <a:schemeClr val="tx1"/>
          </a:solidFill>
          <a:latin typeface="+mj-lt"/>
          <a:ea typeface="+mj-ea"/>
          <a:cs typeface="+mj-cs"/>
        </a:defRPr>
      </a:lvl1pPr>
    </p:titleStyle>
    <p:bodyStyle>
      <a:lvl1pPr marL="141686" indent="-141686" algn="l" defTabSz="566745" rtl="0" eaLnBrk="1" latinLnBrk="0" hangingPunct="1">
        <a:lnSpc>
          <a:spcPct val="90000"/>
        </a:lnSpc>
        <a:spcBef>
          <a:spcPts val="620"/>
        </a:spcBef>
        <a:buFont typeface="Arial" panose="020B0604020202020204" pitchFamily="34" charset="0"/>
        <a:buChar char="•"/>
        <a:defRPr sz="1735" kern="1200">
          <a:solidFill>
            <a:schemeClr val="tx1"/>
          </a:solidFill>
          <a:latin typeface="+mn-lt"/>
          <a:ea typeface="+mn-ea"/>
          <a:cs typeface="+mn-cs"/>
        </a:defRPr>
      </a:lvl1pPr>
      <a:lvl2pPr marL="425059" indent="-141686" algn="l" defTabSz="566745" rtl="0" eaLnBrk="1" latinLnBrk="0" hangingPunct="1">
        <a:lnSpc>
          <a:spcPct val="90000"/>
        </a:lnSpc>
        <a:spcBef>
          <a:spcPts val="310"/>
        </a:spcBef>
        <a:buFont typeface="Arial" panose="020B0604020202020204" pitchFamily="34" charset="0"/>
        <a:buChar char="•"/>
        <a:defRPr sz="1488" kern="1200">
          <a:solidFill>
            <a:schemeClr val="tx1"/>
          </a:solidFill>
          <a:latin typeface="+mn-lt"/>
          <a:ea typeface="+mn-ea"/>
          <a:cs typeface="+mn-cs"/>
        </a:defRPr>
      </a:lvl2pPr>
      <a:lvl3pPr marL="708431" indent="-141686" algn="l" defTabSz="566745" rtl="0" eaLnBrk="1" latinLnBrk="0" hangingPunct="1">
        <a:lnSpc>
          <a:spcPct val="90000"/>
        </a:lnSpc>
        <a:spcBef>
          <a:spcPts val="310"/>
        </a:spcBef>
        <a:buFont typeface="Arial" panose="020B0604020202020204" pitchFamily="34" charset="0"/>
        <a:buChar char="•"/>
        <a:defRPr sz="1240" kern="1200">
          <a:solidFill>
            <a:schemeClr val="tx1"/>
          </a:solidFill>
          <a:latin typeface="+mn-lt"/>
          <a:ea typeface="+mn-ea"/>
          <a:cs typeface="+mn-cs"/>
        </a:defRPr>
      </a:lvl3pPr>
      <a:lvl4pPr marL="991804"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4pPr>
      <a:lvl5pPr marL="1275177"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5pPr>
      <a:lvl6pPr marL="1558549"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1922"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5294"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8667"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p:bodyStyle>
    <p:otherStyle>
      <a:defPPr>
        <a:defRPr lang="en-US"/>
      </a:defPPr>
      <a:lvl1pPr marL="0" algn="l" defTabSz="566745" rtl="0" eaLnBrk="1" latinLnBrk="0" hangingPunct="1">
        <a:defRPr sz="1116" kern="1200">
          <a:solidFill>
            <a:schemeClr val="tx1"/>
          </a:solidFill>
          <a:latin typeface="+mn-lt"/>
          <a:ea typeface="+mn-ea"/>
          <a:cs typeface="+mn-cs"/>
        </a:defRPr>
      </a:lvl1pPr>
      <a:lvl2pPr marL="283373" algn="l" defTabSz="566745" rtl="0" eaLnBrk="1" latinLnBrk="0" hangingPunct="1">
        <a:defRPr sz="1116" kern="1200">
          <a:solidFill>
            <a:schemeClr val="tx1"/>
          </a:solidFill>
          <a:latin typeface="+mn-lt"/>
          <a:ea typeface="+mn-ea"/>
          <a:cs typeface="+mn-cs"/>
        </a:defRPr>
      </a:lvl2pPr>
      <a:lvl3pPr marL="566745" algn="l" defTabSz="566745" rtl="0" eaLnBrk="1" latinLnBrk="0" hangingPunct="1">
        <a:defRPr sz="1116" kern="1200">
          <a:solidFill>
            <a:schemeClr val="tx1"/>
          </a:solidFill>
          <a:latin typeface="+mn-lt"/>
          <a:ea typeface="+mn-ea"/>
          <a:cs typeface="+mn-cs"/>
        </a:defRPr>
      </a:lvl3pPr>
      <a:lvl4pPr marL="850118" algn="l" defTabSz="566745" rtl="0" eaLnBrk="1" latinLnBrk="0" hangingPunct="1">
        <a:defRPr sz="1116" kern="1200">
          <a:solidFill>
            <a:schemeClr val="tx1"/>
          </a:solidFill>
          <a:latin typeface="+mn-lt"/>
          <a:ea typeface="+mn-ea"/>
          <a:cs typeface="+mn-cs"/>
        </a:defRPr>
      </a:lvl4pPr>
      <a:lvl5pPr marL="1133490" algn="l" defTabSz="566745" rtl="0" eaLnBrk="1" latinLnBrk="0" hangingPunct="1">
        <a:defRPr sz="1116" kern="1200">
          <a:solidFill>
            <a:schemeClr val="tx1"/>
          </a:solidFill>
          <a:latin typeface="+mn-lt"/>
          <a:ea typeface="+mn-ea"/>
          <a:cs typeface="+mn-cs"/>
        </a:defRPr>
      </a:lvl5pPr>
      <a:lvl6pPr marL="1416863" algn="l" defTabSz="566745" rtl="0" eaLnBrk="1" latinLnBrk="0" hangingPunct="1">
        <a:defRPr sz="1116" kern="1200">
          <a:solidFill>
            <a:schemeClr val="tx1"/>
          </a:solidFill>
          <a:latin typeface="+mn-lt"/>
          <a:ea typeface="+mn-ea"/>
          <a:cs typeface="+mn-cs"/>
        </a:defRPr>
      </a:lvl6pPr>
      <a:lvl7pPr marL="1700235" algn="l" defTabSz="566745" rtl="0" eaLnBrk="1" latinLnBrk="0" hangingPunct="1">
        <a:defRPr sz="1116" kern="1200">
          <a:solidFill>
            <a:schemeClr val="tx1"/>
          </a:solidFill>
          <a:latin typeface="+mn-lt"/>
          <a:ea typeface="+mn-ea"/>
          <a:cs typeface="+mn-cs"/>
        </a:defRPr>
      </a:lvl7pPr>
      <a:lvl8pPr marL="1983608" algn="l" defTabSz="566745" rtl="0" eaLnBrk="1" latinLnBrk="0" hangingPunct="1">
        <a:defRPr sz="1116" kern="1200">
          <a:solidFill>
            <a:schemeClr val="tx1"/>
          </a:solidFill>
          <a:latin typeface="+mn-lt"/>
          <a:ea typeface="+mn-ea"/>
          <a:cs typeface="+mn-cs"/>
        </a:defRPr>
      </a:lvl8pPr>
      <a:lvl9pPr marL="2266980" algn="l" defTabSz="566745" rtl="0" eaLnBrk="1" latinLnBrk="0" hangingPunct="1">
        <a:defRPr sz="111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1.jpeg"/><Relationship Id="rId18" Type="http://schemas.openxmlformats.org/officeDocument/2006/relationships/customXml" Target="../ink/ink3.xml"/><Relationship Id="rId26" Type="http://schemas.openxmlformats.org/officeDocument/2006/relationships/customXml" Target="../ink/ink7.xml"/><Relationship Id="rId3" Type="http://schemas.openxmlformats.org/officeDocument/2006/relationships/image" Target="../media/image56.jpeg"/><Relationship Id="rId21" Type="http://schemas.openxmlformats.org/officeDocument/2006/relationships/image" Target="../media/image66.png"/><Relationship Id="rId7" Type="http://schemas.openxmlformats.org/officeDocument/2006/relationships/image" Target="../media/image60.jpeg"/><Relationship Id="rId17" Type="http://schemas.openxmlformats.org/officeDocument/2006/relationships/image" Target="../media/image64.png"/><Relationship Id="rId25" Type="http://schemas.openxmlformats.org/officeDocument/2006/relationships/image" Target="../media/image68.png"/><Relationship Id="rId2" Type="http://schemas.openxmlformats.org/officeDocument/2006/relationships/image" Target="../media/image55.jpeg"/><Relationship Id="rId16" Type="http://schemas.openxmlformats.org/officeDocument/2006/relationships/customXml" Target="../ink/ink2.xml"/><Relationship Id="rId20" Type="http://schemas.openxmlformats.org/officeDocument/2006/relationships/customXml" Target="../ink/ink4.xml"/><Relationship Id="rId1" Type="http://schemas.openxmlformats.org/officeDocument/2006/relationships/slideLayout" Target="../slideLayouts/slideLayout6.xml"/><Relationship Id="rId6" Type="http://schemas.openxmlformats.org/officeDocument/2006/relationships/image" Target="../media/image59.jpeg"/><Relationship Id="rId24" Type="http://schemas.openxmlformats.org/officeDocument/2006/relationships/customXml" Target="../ink/ink6.xml"/><Relationship Id="rId5" Type="http://schemas.openxmlformats.org/officeDocument/2006/relationships/image" Target="../media/image58.jpeg"/><Relationship Id="rId15" Type="http://schemas.openxmlformats.org/officeDocument/2006/relationships/image" Target="../media/image62.png"/><Relationship Id="rId23" Type="http://schemas.openxmlformats.org/officeDocument/2006/relationships/image" Target="../media/image67.png"/><Relationship Id="rId19" Type="http://schemas.openxmlformats.org/officeDocument/2006/relationships/image" Target="../media/image65.png"/><Relationship Id="rId4" Type="http://schemas.openxmlformats.org/officeDocument/2006/relationships/image" Target="../media/image57.jpeg"/><Relationship Id="rId9" Type="http://schemas.openxmlformats.org/officeDocument/2006/relationships/customXml" Target="../ink/ink1.xml"/><Relationship Id="rId14" Type="http://schemas.openxmlformats.org/officeDocument/2006/relationships/image" Target="../media/image510.png"/><Relationship Id="rId22" Type="http://schemas.openxmlformats.org/officeDocument/2006/relationships/customXml" Target="../ink/ink5.xml"/><Relationship Id="rId27" Type="http://schemas.openxmlformats.org/officeDocument/2006/relationships/customXml" Target="../ink/ink8.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4.png"/><Relationship Id="rId7" Type="http://schemas.openxmlformats.org/officeDocument/2006/relationships/diagramColors" Target="../diagrams/colors1.xml"/><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0.png"/><Relationship Id="rId7" Type="http://schemas.openxmlformats.org/officeDocument/2006/relationships/diagramQuickStyle" Target="../diagrams/quickStyle2.xml"/><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86.png"/><Relationship Id="rId4" Type="http://schemas.openxmlformats.org/officeDocument/2006/relationships/image" Target="../media/image81.jpeg"/><Relationship Id="rId9" Type="http://schemas.microsoft.com/office/2007/relationships/diagramDrawing" Target="../diagrams/drawing2.xml"/></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8.png"/><Relationship Id="rId7" Type="http://schemas.openxmlformats.org/officeDocument/2006/relationships/diagramColors" Target="../diagrams/colors3.xml"/><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93.png"/></Relationships>
</file>

<file path=ppt/slides/_rels/slide22.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800.png"/><Relationship Id="rId18" Type="http://schemas.openxmlformats.org/officeDocument/2006/relationships/customXml" Target="../ink/ink15.xml"/><Relationship Id="rId3" Type="http://schemas.openxmlformats.org/officeDocument/2006/relationships/image" Target="../media/image95.jpeg"/><Relationship Id="rId21" Type="http://schemas.openxmlformats.org/officeDocument/2006/relationships/diagramLayout" Target="../diagrams/layout4.xml"/><Relationship Id="rId7" Type="http://schemas.openxmlformats.org/officeDocument/2006/relationships/image" Target="../media/image99.jpeg"/><Relationship Id="rId12" Type="http://schemas.openxmlformats.org/officeDocument/2006/relationships/customXml" Target="../ink/ink10.xml"/><Relationship Id="rId17" Type="http://schemas.openxmlformats.org/officeDocument/2006/relationships/customXml" Target="../ink/ink14.xml"/><Relationship Id="rId25" Type="http://schemas.openxmlformats.org/officeDocument/2006/relationships/image" Target="../media/image102.png"/><Relationship Id="rId2" Type="http://schemas.openxmlformats.org/officeDocument/2006/relationships/image" Target="../media/image94.jpeg"/><Relationship Id="rId16" Type="http://schemas.openxmlformats.org/officeDocument/2006/relationships/customXml" Target="../ink/ink13.xml"/><Relationship Id="rId20" Type="http://schemas.openxmlformats.org/officeDocument/2006/relationships/diagramData" Target="../diagrams/data4.xml"/><Relationship Id="rId1" Type="http://schemas.openxmlformats.org/officeDocument/2006/relationships/slideLayout" Target="../slideLayouts/slideLayout6.xml"/><Relationship Id="rId6" Type="http://schemas.openxmlformats.org/officeDocument/2006/relationships/image" Target="../media/image98.jpeg"/><Relationship Id="rId11" Type="http://schemas.openxmlformats.org/officeDocument/2006/relationships/image" Target="../media/image790.png"/><Relationship Id="rId24" Type="http://schemas.microsoft.com/office/2007/relationships/diagramDrawing" Target="../diagrams/drawing4.xml"/><Relationship Id="rId5" Type="http://schemas.openxmlformats.org/officeDocument/2006/relationships/image" Target="../media/image97.jpeg"/><Relationship Id="rId15" Type="http://schemas.openxmlformats.org/officeDocument/2006/relationships/customXml" Target="../ink/ink12.xml"/><Relationship Id="rId23" Type="http://schemas.openxmlformats.org/officeDocument/2006/relationships/diagramColors" Target="../diagrams/colors4.xml"/><Relationship Id="rId10" Type="http://schemas.openxmlformats.org/officeDocument/2006/relationships/customXml" Target="../ink/ink9.xml"/><Relationship Id="rId19" Type="http://schemas.openxmlformats.org/officeDocument/2006/relationships/customXml" Target="../ink/ink16.xml"/><Relationship Id="rId4" Type="http://schemas.openxmlformats.org/officeDocument/2006/relationships/image" Target="../media/image96.jpeg"/><Relationship Id="rId9" Type="http://schemas.openxmlformats.org/officeDocument/2006/relationships/image" Target="../media/image101.jpeg"/><Relationship Id="rId14" Type="http://schemas.openxmlformats.org/officeDocument/2006/relationships/customXml" Target="../ink/ink11.xml"/><Relationship Id="rId22"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7.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www.tabletscapsules.com/" TargetMode="External"/><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10" Type="http://schemas.openxmlformats.org/officeDocument/2006/relationships/image" Target="../media/image31.png"/><Relationship Id="rId4" Type="http://schemas.openxmlformats.org/officeDocument/2006/relationships/image" Target="../media/image25.jp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6244" y="6274"/>
            <a:ext cx="7556500" cy="1266825"/>
          </a:xfrm>
          <a:custGeom>
            <a:avLst/>
            <a:gdLst/>
            <a:ahLst/>
            <a:cxnLst/>
            <a:rect l="l" t="t" r="r" b="b"/>
            <a:pathLst>
              <a:path w="5328285" h="1534160">
                <a:moveTo>
                  <a:pt x="5328005" y="0"/>
                </a:moveTo>
                <a:lnTo>
                  <a:pt x="0" y="0"/>
                </a:lnTo>
                <a:lnTo>
                  <a:pt x="0" y="1533601"/>
                </a:lnTo>
                <a:lnTo>
                  <a:pt x="5328005" y="1533601"/>
                </a:lnTo>
                <a:lnTo>
                  <a:pt x="5328005" y="0"/>
                </a:lnTo>
                <a:close/>
              </a:path>
            </a:pathLst>
          </a:custGeom>
          <a:solidFill>
            <a:srgbClr val="31859C"/>
          </a:solidFill>
        </p:spPr>
        <p:txBody>
          <a:bodyPr wrap="square" lIns="0" tIns="0" rIns="0" bIns="0" rtlCol="0"/>
          <a:lstStyle/>
          <a:p>
            <a:endParaRPr dirty="0"/>
          </a:p>
        </p:txBody>
      </p:sp>
      <p:sp>
        <p:nvSpPr>
          <p:cNvPr id="4" name="object 4"/>
          <p:cNvSpPr txBox="1">
            <a:spLocks noGrp="1"/>
          </p:cNvSpPr>
          <p:nvPr>
            <p:ph type="title"/>
          </p:nvPr>
        </p:nvSpPr>
        <p:spPr>
          <a:xfrm>
            <a:off x="16331" y="177164"/>
            <a:ext cx="4599940" cy="887094"/>
          </a:xfrm>
          <a:prstGeom prst="rect">
            <a:avLst/>
          </a:prstGeom>
        </p:spPr>
        <p:txBody>
          <a:bodyPr vert="horz" wrap="square" lIns="0" tIns="40640" rIns="0" bIns="0" rtlCol="0">
            <a:spAutoFit/>
          </a:bodyPr>
          <a:lstStyle/>
          <a:p>
            <a:pPr marL="12700" marR="5080">
              <a:lnSpc>
                <a:spcPts val="2600"/>
              </a:lnSpc>
              <a:spcBef>
                <a:spcPts val="320"/>
              </a:spcBef>
            </a:pPr>
            <a:r>
              <a:rPr spc="-160" dirty="0"/>
              <a:t>ROTARY</a:t>
            </a:r>
            <a:r>
              <a:rPr spc="-114" dirty="0"/>
              <a:t> </a:t>
            </a:r>
            <a:r>
              <a:rPr spc="-120" dirty="0"/>
              <a:t>VALVES:</a:t>
            </a:r>
            <a:r>
              <a:rPr spc="-114" dirty="0"/>
              <a:t> </a:t>
            </a:r>
            <a:r>
              <a:rPr dirty="0"/>
              <a:t>AN</a:t>
            </a:r>
            <a:r>
              <a:rPr spc="-110" dirty="0"/>
              <a:t> </a:t>
            </a:r>
            <a:r>
              <a:rPr spc="-75" dirty="0"/>
              <a:t>INTRODUCTION </a:t>
            </a:r>
            <a:r>
              <a:rPr spc="-245" dirty="0"/>
              <a:t>TO</a:t>
            </a:r>
            <a:r>
              <a:rPr spc="-95" dirty="0"/>
              <a:t> </a:t>
            </a:r>
            <a:r>
              <a:rPr spc="-50" dirty="0"/>
              <a:t>SELECTION</a:t>
            </a:r>
            <a:r>
              <a:rPr spc="-100" dirty="0"/>
              <a:t> </a:t>
            </a:r>
            <a:r>
              <a:rPr dirty="0"/>
              <a:t>AND</a:t>
            </a:r>
            <a:r>
              <a:rPr spc="-95" dirty="0"/>
              <a:t> </a:t>
            </a:r>
            <a:r>
              <a:rPr spc="-25" dirty="0"/>
              <a:t>USE</a:t>
            </a:r>
            <a:endParaRPr lang="en-US" spc="-25" dirty="0"/>
          </a:p>
          <a:p>
            <a:pPr marL="12700">
              <a:lnSpc>
                <a:spcPct val="100000"/>
              </a:lnSpc>
              <a:spcBef>
                <a:spcPts val="280"/>
              </a:spcBef>
            </a:pPr>
            <a:r>
              <a:rPr lang="en-US" sz="900" dirty="0">
                <a:latin typeface="Arial MT"/>
                <a:cs typeface="Arial MT"/>
              </a:rPr>
              <a:t>BY SHANGHAI YOUWEI’S POWDER EQUIPMENTS LTD</a:t>
            </a:r>
          </a:p>
        </p:txBody>
      </p:sp>
      <p:pic>
        <p:nvPicPr>
          <p:cNvPr id="5" name="object 5"/>
          <p:cNvPicPr/>
          <p:nvPr/>
        </p:nvPicPr>
        <p:blipFill>
          <a:blip r:embed="rId2" cstate="print"/>
          <a:stretch>
            <a:fillRect/>
          </a:stretch>
        </p:blipFill>
        <p:spPr>
          <a:xfrm>
            <a:off x="-16244" y="1281738"/>
            <a:ext cx="7556500" cy="6296025"/>
          </a:xfrm>
          <a:prstGeom prst="rect">
            <a:avLst/>
          </a:prstGeom>
          <a:ln>
            <a:solidFill>
              <a:srgbClr val="A6B7C8"/>
            </a:solidFill>
          </a:ln>
        </p:spPr>
      </p:pic>
      <p:pic>
        <p:nvPicPr>
          <p:cNvPr id="2" name="Picture 1" descr="A blue and white logo&#10;&#10;Description automatically generated">
            <a:extLst>
              <a:ext uri="{FF2B5EF4-FFF2-40B4-BE49-F238E27FC236}">
                <a16:creationId xmlns:a16="http://schemas.microsoft.com/office/drawing/2014/main" id="{080B3A5D-BAED-E161-AE5A-360BE6E630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2850" y="63499"/>
            <a:ext cx="1154023" cy="1114425"/>
          </a:xfrm>
          <a:prstGeom prst="rect">
            <a:avLst/>
          </a:prstGeom>
          <a:effectLst>
            <a:outerShdw blurRad="127000" dir="5400000" algn="ctr" rotWithShape="0">
              <a:srgbClr val="000000">
                <a:alpha val="95000"/>
              </a:srgbClr>
            </a:outerShdw>
            <a:reflection blurRad="88900" stA="0" endPos="41000" dist="50800" dir="5400000" sy="-100000" algn="bl" rotWithShape="0"/>
            <a:softEdge rad="190500"/>
          </a:effectLst>
        </p:spPr>
      </p:pic>
      <p:sp>
        <p:nvSpPr>
          <p:cNvPr id="16" name="TextBox 15">
            <a:extLst>
              <a:ext uri="{FF2B5EF4-FFF2-40B4-BE49-F238E27FC236}">
                <a16:creationId xmlns:a16="http://schemas.microsoft.com/office/drawing/2014/main" id="{8A15295E-8707-6EB2-18C1-472F900D325D}"/>
              </a:ext>
            </a:extLst>
          </p:cNvPr>
          <p:cNvSpPr txBox="1"/>
          <p:nvPr/>
        </p:nvSpPr>
        <p:spPr>
          <a:xfrm>
            <a:off x="3403600" y="6461126"/>
            <a:ext cx="381000" cy="1038225"/>
          </a:xfrm>
          <a:prstGeom prst="rect">
            <a:avLst/>
          </a:prstGeom>
          <a:solidFill>
            <a:srgbClr val="A6B7C8"/>
          </a:solidFill>
          <a:ln>
            <a:solidFill>
              <a:srgbClr val="A6B7C8"/>
            </a:solidFill>
          </a:ln>
        </p:spPr>
        <p:txBody>
          <a:bodyPr wrap="square" rtlCol="0">
            <a:spAutoFit/>
          </a:bodyPr>
          <a:lstStyle/>
          <a:p>
            <a:r>
              <a:rPr lang="en-US" sz="1200" b="1" dirty="0" err="1"/>
              <a:t>yOUWEI</a:t>
            </a:r>
            <a:endParaRPr lang="en-US" sz="12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49563" y="12"/>
            <a:ext cx="2878455" cy="149225"/>
          </a:xfrm>
          <a:custGeom>
            <a:avLst/>
            <a:gdLst/>
            <a:ahLst/>
            <a:cxnLst/>
            <a:rect l="l" t="t" r="r" b="b"/>
            <a:pathLst>
              <a:path w="2878454" h="149225">
                <a:moveTo>
                  <a:pt x="2878442" y="0"/>
                </a:moveTo>
                <a:lnTo>
                  <a:pt x="0" y="0"/>
                </a:lnTo>
                <a:lnTo>
                  <a:pt x="0" y="149225"/>
                </a:lnTo>
                <a:lnTo>
                  <a:pt x="2878442" y="149225"/>
                </a:lnTo>
                <a:lnTo>
                  <a:pt x="2878442" y="0"/>
                </a:lnTo>
                <a:close/>
              </a:path>
            </a:pathLst>
          </a:custGeom>
          <a:solidFill>
            <a:srgbClr val="E2000A"/>
          </a:solidFill>
        </p:spPr>
        <p:txBody>
          <a:bodyPr wrap="square" lIns="0" tIns="0" rIns="0" bIns="0" rtlCol="0"/>
          <a:lstStyle/>
          <a:p>
            <a:endParaRPr/>
          </a:p>
        </p:txBody>
      </p:sp>
      <p:sp>
        <p:nvSpPr>
          <p:cNvPr id="3" name="object 3"/>
          <p:cNvSpPr/>
          <p:nvPr/>
        </p:nvSpPr>
        <p:spPr>
          <a:xfrm>
            <a:off x="0" y="594004"/>
            <a:ext cx="5328285" cy="6966584"/>
          </a:xfrm>
          <a:custGeom>
            <a:avLst/>
            <a:gdLst/>
            <a:ahLst/>
            <a:cxnLst/>
            <a:rect l="l" t="t" r="r" b="b"/>
            <a:pathLst>
              <a:path w="5328285" h="6966584">
                <a:moveTo>
                  <a:pt x="5328005" y="0"/>
                </a:moveTo>
                <a:lnTo>
                  <a:pt x="0" y="0"/>
                </a:lnTo>
                <a:lnTo>
                  <a:pt x="0" y="6966000"/>
                </a:lnTo>
                <a:lnTo>
                  <a:pt x="5328005" y="6966000"/>
                </a:lnTo>
                <a:lnTo>
                  <a:pt x="5328005" y="0"/>
                </a:lnTo>
                <a:close/>
              </a:path>
            </a:pathLst>
          </a:custGeom>
          <a:solidFill>
            <a:srgbClr val="31859C"/>
          </a:solidFill>
        </p:spPr>
        <p:txBody>
          <a:bodyPr wrap="square" lIns="0" tIns="0" rIns="0" bIns="0" rtlCol="0"/>
          <a:lstStyle/>
          <a:p>
            <a:endParaRPr/>
          </a:p>
        </p:txBody>
      </p:sp>
      <p:sp>
        <p:nvSpPr>
          <p:cNvPr id="4" name="object 4"/>
          <p:cNvSpPr txBox="1"/>
          <p:nvPr/>
        </p:nvSpPr>
        <p:spPr>
          <a:xfrm>
            <a:off x="257299" y="2218635"/>
            <a:ext cx="737235" cy="132080"/>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231F20"/>
                </a:solidFill>
                <a:latin typeface="Arial"/>
                <a:cs typeface="Arial"/>
              </a:rPr>
              <a:t>Open</a:t>
            </a:r>
            <a:r>
              <a:rPr sz="700" b="1" spc="-20" dirty="0">
                <a:solidFill>
                  <a:srgbClr val="231F20"/>
                </a:solidFill>
                <a:latin typeface="Arial"/>
                <a:cs typeface="Arial"/>
              </a:rPr>
              <a:t> </a:t>
            </a:r>
            <a:r>
              <a:rPr sz="700" b="1" dirty="0">
                <a:solidFill>
                  <a:srgbClr val="231F20"/>
                </a:solidFill>
                <a:latin typeface="Arial"/>
                <a:cs typeface="Arial"/>
              </a:rPr>
              <a:t>Fixed</a:t>
            </a:r>
            <a:r>
              <a:rPr sz="700" b="1" spc="-20" dirty="0">
                <a:solidFill>
                  <a:srgbClr val="231F20"/>
                </a:solidFill>
                <a:latin typeface="Arial"/>
                <a:cs typeface="Arial"/>
              </a:rPr>
              <a:t> Vane</a:t>
            </a:r>
            <a:endParaRPr sz="700">
              <a:latin typeface="Arial"/>
              <a:cs typeface="Arial"/>
            </a:endParaRPr>
          </a:p>
        </p:txBody>
      </p:sp>
      <p:sp>
        <p:nvSpPr>
          <p:cNvPr id="5" name="object 5"/>
          <p:cNvSpPr txBox="1"/>
          <p:nvPr/>
        </p:nvSpPr>
        <p:spPr>
          <a:xfrm>
            <a:off x="257299" y="2434585"/>
            <a:ext cx="1234440" cy="347980"/>
          </a:xfrm>
          <a:prstGeom prst="rect">
            <a:avLst/>
          </a:prstGeom>
        </p:spPr>
        <p:txBody>
          <a:bodyPr vert="horz" wrap="square" lIns="0" tIns="11430" rIns="0" bIns="0" rtlCol="0">
            <a:spAutoFit/>
          </a:bodyPr>
          <a:lstStyle/>
          <a:p>
            <a:pPr marL="12700" marR="5080">
              <a:lnSpc>
                <a:spcPct val="101200"/>
              </a:lnSpc>
              <a:spcBef>
                <a:spcPts val="90"/>
              </a:spcBef>
            </a:pPr>
            <a:r>
              <a:rPr sz="700" dirty="0">
                <a:solidFill>
                  <a:srgbClr val="231F20"/>
                </a:solidFill>
                <a:latin typeface="Arial MT"/>
                <a:cs typeface="Arial MT"/>
              </a:rPr>
              <a:t>Basic</a:t>
            </a:r>
            <a:r>
              <a:rPr sz="700" spc="35" dirty="0">
                <a:solidFill>
                  <a:srgbClr val="231F20"/>
                </a:solidFill>
                <a:latin typeface="Arial MT"/>
                <a:cs typeface="Arial MT"/>
              </a:rPr>
              <a:t> </a:t>
            </a:r>
            <a:r>
              <a:rPr sz="700" dirty="0">
                <a:solidFill>
                  <a:srgbClr val="231F20"/>
                </a:solidFill>
                <a:latin typeface="Arial MT"/>
                <a:cs typeface="Arial MT"/>
              </a:rPr>
              <a:t>component</a:t>
            </a:r>
            <a:r>
              <a:rPr sz="700" spc="35" dirty="0">
                <a:solidFill>
                  <a:srgbClr val="231F20"/>
                </a:solidFill>
                <a:latin typeface="Arial MT"/>
                <a:cs typeface="Arial MT"/>
              </a:rPr>
              <a:t> </a:t>
            </a:r>
            <a:r>
              <a:rPr sz="700" dirty="0">
                <a:solidFill>
                  <a:srgbClr val="231F20"/>
                </a:solidFill>
                <a:latin typeface="Arial MT"/>
                <a:cs typeface="Arial MT"/>
              </a:rPr>
              <a:t>for</a:t>
            </a:r>
            <a:r>
              <a:rPr sz="700" spc="40" dirty="0">
                <a:solidFill>
                  <a:srgbClr val="231F20"/>
                </a:solidFill>
                <a:latin typeface="Arial MT"/>
                <a:cs typeface="Arial MT"/>
              </a:rPr>
              <a:t> </a:t>
            </a:r>
            <a:r>
              <a:rPr sz="700" spc="-10" dirty="0">
                <a:solidFill>
                  <a:srgbClr val="231F20"/>
                </a:solidFill>
                <a:latin typeface="Arial MT"/>
                <a:cs typeface="Arial MT"/>
              </a:rPr>
              <a:t>products</a:t>
            </a:r>
            <a:r>
              <a:rPr sz="700" spc="500" dirty="0">
                <a:solidFill>
                  <a:srgbClr val="231F20"/>
                </a:solidFill>
                <a:latin typeface="Arial MT"/>
                <a:cs typeface="Arial MT"/>
              </a:rPr>
              <a:t> </a:t>
            </a:r>
            <a:r>
              <a:rPr sz="700" dirty="0">
                <a:solidFill>
                  <a:srgbClr val="231F20"/>
                </a:solidFill>
                <a:latin typeface="Arial MT"/>
                <a:cs typeface="Arial MT"/>
              </a:rPr>
              <a:t>that</a:t>
            </a:r>
            <a:r>
              <a:rPr sz="700" spc="30" dirty="0">
                <a:solidFill>
                  <a:srgbClr val="231F20"/>
                </a:solidFill>
                <a:latin typeface="Arial MT"/>
                <a:cs typeface="Arial MT"/>
              </a:rPr>
              <a:t> </a:t>
            </a:r>
            <a:r>
              <a:rPr sz="700" dirty="0">
                <a:solidFill>
                  <a:srgbClr val="231F20"/>
                </a:solidFill>
                <a:latin typeface="Arial MT"/>
                <a:cs typeface="Arial MT"/>
              </a:rPr>
              <a:t>do</a:t>
            </a:r>
            <a:r>
              <a:rPr sz="700" spc="35" dirty="0">
                <a:solidFill>
                  <a:srgbClr val="231F20"/>
                </a:solidFill>
                <a:latin typeface="Arial MT"/>
                <a:cs typeface="Arial MT"/>
              </a:rPr>
              <a:t> </a:t>
            </a:r>
            <a:r>
              <a:rPr sz="700" dirty="0">
                <a:solidFill>
                  <a:srgbClr val="231F20"/>
                </a:solidFill>
                <a:latin typeface="Arial MT"/>
                <a:cs typeface="Arial MT"/>
              </a:rPr>
              <a:t>not</a:t>
            </a:r>
            <a:r>
              <a:rPr sz="700" spc="35" dirty="0">
                <a:solidFill>
                  <a:srgbClr val="231F20"/>
                </a:solidFill>
                <a:latin typeface="Arial MT"/>
                <a:cs typeface="Arial MT"/>
              </a:rPr>
              <a:t> </a:t>
            </a:r>
            <a:r>
              <a:rPr sz="700" dirty="0">
                <a:solidFill>
                  <a:srgbClr val="231F20"/>
                </a:solidFill>
                <a:latin typeface="Arial MT"/>
                <a:cs typeface="Arial MT"/>
              </a:rPr>
              <a:t>exhibit</a:t>
            </a:r>
            <a:r>
              <a:rPr sz="700" spc="35" dirty="0">
                <a:solidFill>
                  <a:srgbClr val="231F20"/>
                </a:solidFill>
                <a:latin typeface="Arial MT"/>
                <a:cs typeface="Arial MT"/>
              </a:rPr>
              <a:t> </a:t>
            </a:r>
            <a:r>
              <a:rPr sz="700" spc="-10" dirty="0">
                <a:solidFill>
                  <a:srgbClr val="231F20"/>
                </a:solidFill>
                <a:latin typeface="Arial MT"/>
                <a:cs typeface="Arial MT"/>
              </a:rPr>
              <a:t>difficult</a:t>
            </a:r>
            <a:r>
              <a:rPr sz="700" spc="500" dirty="0">
                <a:solidFill>
                  <a:srgbClr val="231F20"/>
                </a:solidFill>
                <a:latin typeface="Arial MT"/>
                <a:cs typeface="Arial MT"/>
              </a:rPr>
              <a:t> </a:t>
            </a:r>
            <a:r>
              <a:rPr sz="700" dirty="0">
                <a:solidFill>
                  <a:srgbClr val="231F20"/>
                </a:solidFill>
                <a:latin typeface="Arial MT"/>
                <a:cs typeface="Arial MT"/>
              </a:rPr>
              <a:t>handling </a:t>
            </a:r>
            <a:r>
              <a:rPr sz="700" spc="-10" dirty="0">
                <a:solidFill>
                  <a:srgbClr val="231F20"/>
                </a:solidFill>
                <a:latin typeface="Arial MT"/>
                <a:cs typeface="Arial MT"/>
              </a:rPr>
              <a:t>characteristics.</a:t>
            </a:r>
            <a:endParaRPr sz="700">
              <a:latin typeface="Arial MT"/>
              <a:cs typeface="Arial MT"/>
            </a:endParaRPr>
          </a:p>
        </p:txBody>
      </p:sp>
      <p:sp>
        <p:nvSpPr>
          <p:cNvPr id="6" name="object 6"/>
          <p:cNvSpPr txBox="1"/>
          <p:nvPr/>
        </p:nvSpPr>
        <p:spPr>
          <a:xfrm>
            <a:off x="3697099" y="2218635"/>
            <a:ext cx="802640" cy="132080"/>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231F20"/>
                </a:solidFill>
                <a:latin typeface="Arial"/>
                <a:cs typeface="Arial"/>
              </a:rPr>
              <a:t>Reduced </a:t>
            </a:r>
            <a:r>
              <a:rPr sz="700" b="1" spc="-10" dirty="0">
                <a:solidFill>
                  <a:srgbClr val="231F20"/>
                </a:solidFill>
                <a:latin typeface="Arial"/>
                <a:cs typeface="Arial"/>
              </a:rPr>
              <a:t>Capacity</a:t>
            </a:r>
            <a:endParaRPr sz="700">
              <a:latin typeface="Arial"/>
              <a:cs typeface="Arial"/>
            </a:endParaRPr>
          </a:p>
        </p:txBody>
      </p:sp>
      <p:sp>
        <p:nvSpPr>
          <p:cNvPr id="7" name="object 7"/>
          <p:cNvSpPr txBox="1"/>
          <p:nvPr/>
        </p:nvSpPr>
        <p:spPr>
          <a:xfrm>
            <a:off x="3697099" y="2434585"/>
            <a:ext cx="852169"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231F20"/>
                </a:solidFill>
                <a:latin typeface="Arial MT"/>
                <a:cs typeface="Arial MT"/>
              </a:rPr>
              <a:t>For accurate</a:t>
            </a:r>
            <a:r>
              <a:rPr sz="700" spc="5" dirty="0">
                <a:solidFill>
                  <a:srgbClr val="231F20"/>
                </a:solidFill>
                <a:latin typeface="Arial MT"/>
                <a:cs typeface="Arial MT"/>
              </a:rPr>
              <a:t> </a:t>
            </a:r>
            <a:r>
              <a:rPr sz="700" spc="-10" dirty="0">
                <a:solidFill>
                  <a:srgbClr val="231F20"/>
                </a:solidFill>
                <a:latin typeface="Arial MT"/>
                <a:cs typeface="Arial MT"/>
              </a:rPr>
              <a:t>control.</a:t>
            </a:r>
            <a:endParaRPr sz="700">
              <a:latin typeface="Arial MT"/>
              <a:cs typeface="Arial MT"/>
            </a:endParaRPr>
          </a:p>
        </p:txBody>
      </p:sp>
      <p:sp>
        <p:nvSpPr>
          <p:cNvPr id="8" name="object 8"/>
          <p:cNvSpPr txBox="1"/>
          <p:nvPr/>
        </p:nvSpPr>
        <p:spPr>
          <a:xfrm>
            <a:off x="1977199" y="2218635"/>
            <a:ext cx="1000125" cy="132080"/>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231F20"/>
                </a:solidFill>
                <a:latin typeface="Arial"/>
                <a:cs typeface="Arial"/>
              </a:rPr>
              <a:t>Open</a:t>
            </a:r>
            <a:r>
              <a:rPr sz="700" b="1" spc="-20" dirty="0">
                <a:solidFill>
                  <a:srgbClr val="231F20"/>
                </a:solidFill>
                <a:latin typeface="Arial"/>
                <a:cs typeface="Arial"/>
              </a:rPr>
              <a:t> </a:t>
            </a:r>
            <a:r>
              <a:rPr sz="700" b="1" dirty="0">
                <a:solidFill>
                  <a:srgbClr val="231F20"/>
                </a:solidFill>
                <a:latin typeface="Arial"/>
                <a:cs typeface="Arial"/>
              </a:rPr>
              <a:t>Fixed</a:t>
            </a:r>
            <a:r>
              <a:rPr sz="700" b="1" spc="-20" dirty="0">
                <a:solidFill>
                  <a:srgbClr val="231F20"/>
                </a:solidFill>
                <a:latin typeface="Arial"/>
                <a:cs typeface="Arial"/>
              </a:rPr>
              <a:t> </a:t>
            </a:r>
            <a:r>
              <a:rPr sz="700" b="1" spc="-10" dirty="0">
                <a:solidFill>
                  <a:srgbClr val="231F20"/>
                </a:solidFill>
                <a:latin typeface="Arial"/>
                <a:cs typeface="Arial"/>
              </a:rPr>
              <a:t>Chamfered</a:t>
            </a:r>
            <a:endParaRPr sz="700">
              <a:latin typeface="Arial"/>
              <a:cs typeface="Arial"/>
            </a:endParaRPr>
          </a:p>
        </p:txBody>
      </p:sp>
      <p:sp>
        <p:nvSpPr>
          <p:cNvPr id="9" name="object 9"/>
          <p:cNvSpPr txBox="1"/>
          <p:nvPr/>
        </p:nvSpPr>
        <p:spPr>
          <a:xfrm>
            <a:off x="1977199" y="2434585"/>
            <a:ext cx="1262380"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231F20"/>
                </a:solidFill>
                <a:latin typeface="Arial MT"/>
                <a:cs typeface="Arial MT"/>
              </a:rPr>
              <a:t>For</a:t>
            </a:r>
            <a:r>
              <a:rPr sz="700" spc="30" dirty="0">
                <a:solidFill>
                  <a:srgbClr val="231F20"/>
                </a:solidFill>
                <a:latin typeface="Arial MT"/>
                <a:cs typeface="Arial MT"/>
              </a:rPr>
              <a:t> </a:t>
            </a:r>
            <a:r>
              <a:rPr sz="700" dirty="0">
                <a:solidFill>
                  <a:srgbClr val="231F20"/>
                </a:solidFill>
                <a:latin typeface="Arial MT"/>
                <a:cs typeface="Arial MT"/>
              </a:rPr>
              <a:t>product</a:t>
            </a:r>
            <a:r>
              <a:rPr sz="700" spc="35" dirty="0">
                <a:solidFill>
                  <a:srgbClr val="231F20"/>
                </a:solidFill>
                <a:latin typeface="Arial MT"/>
                <a:cs typeface="Arial MT"/>
              </a:rPr>
              <a:t> </a:t>
            </a:r>
            <a:r>
              <a:rPr sz="700" dirty="0">
                <a:solidFill>
                  <a:srgbClr val="231F20"/>
                </a:solidFill>
                <a:latin typeface="Arial MT"/>
                <a:cs typeface="Arial MT"/>
              </a:rPr>
              <a:t>that</a:t>
            </a:r>
            <a:r>
              <a:rPr sz="700" spc="35" dirty="0">
                <a:solidFill>
                  <a:srgbClr val="231F20"/>
                </a:solidFill>
                <a:latin typeface="Arial MT"/>
                <a:cs typeface="Arial MT"/>
              </a:rPr>
              <a:t> </a:t>
            </a:r>
            <a:r>
              <a:rPr sz="700" dirty="0">
                <a:solidFill>
                  <a:srgbClr val="231F20"/>
                </a:solidFill>
                <a:latin typeface="Arial MT"/>
                <a:cs typeface="Arial MT"/>
              </a:rPr>
              <a:t>tend</a:t>
            </a:r>
            <a:r>
              <a:rPr sz="700" spc="35" dirty="0">
                <a:solidFill>
                  <a:srgbClr val="231F20"/>
                </a:solidFill>
                <a:latin typeface="Arial MT"/>
                <a:cs typeface="Arial MT"/>
              </a:rPr>
              <a:t> </a:t>
            </a:r>
            <a:r>
              <a:rPr sz="700" dirty="0">
                <a:solidFill>
                  <a:srgbClr val="231F20"/>
                </a:solidFill>
                <a:latin typeface="Arial MT"/>
                <a:cs typeface="Arial MT"/>
              </a:rPr>
              <a:t>to</a:t>
            </a:r>
            <a:r>
              <a:rPr sz="700" spc="35" dirty="0">
                <a:solidFill>
                  <a:srgbClr val="231F20"/>
                </a:solidFill>
                <a:latin typeface="Arial MT"/>
                <a:cs typeface="Arial MT"/>
              </a:rPr>
              <a:t> </a:t>
            </a:r>
            <a:r>
              <a:rPr sz="700" spc="-10" dirty="0">
                <a:solidFill>
                  <a:srgbClr val="231F20"/>
                </a:solidFill>
                <a:latin typeface="Arial MT"/>
                <a:cs typeface="Arial MT"/>
              </a:rPr>
              <a:t>smear.</a:t>
            </a:r>
            <a:endParaRPr sz="700">
              <a:latin typeface="Arial MT"/>
              <a:cs typeface="Arial MT"/>
            </a:endParaRPr>
          </a:p>
        </p:txBody>
      </p:sp>
      <p:sp>
        <p:nvSpPr>
          <p:cNvPr id="10" name="object 10"/>
          <p:cNvSpPr txBox="1"/>
          <p:nvPr/>
        </p:nvSpPr>
        <p:spPr>
          <a:xfrm>
            <a:off x="257299" y="4486635"/>
            <a:ext cx="1280160" cy="132080"/>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231F20"/>
                </a:solidFill>
                <a:latin typeface="Arial"/>
                <a:cs typeface="Arial"/>
              </a:rPr>
              <a:t>Reduced</a:t>
            </a:r>
            <a:r>
              <a:rPr sz="700" b="1" spc="15" dirty="0">
                <a:solidFill>
                  <a:srgbClr val="231F20"/>
                </a:solidFill>
                <a:latin typeface="Arial"/>
                <a:cs typeface="Arial"/>
              </a:rPr>
              <a:t> </a:t>
            </a:r>
            <a:r>
              <a:rPr sz="700" b="1" dirty="0">
                <a:solidFill>
                  <a:srgbClr val="231F20"/>
                </a:solidFill>
                <a:latin typeface="Arial"/>
                <a:cs typeface="Arial"/>
              </a:rPr>
              <a:t>Capacity</a:t>
            </a:r>
            <a:r>
              <a:rPr sz="700" b="1" spc="20" dirty="0">
                <a:solidFill>
                  <a:srgbClr val="231F20"/>
                </a:solidFill>
                <a:latin typeface="Arial"/>
                <a:cs typeface="Arial"/>
              </a:rPr>
              <a:t> </a:t>
            </a:r>
            <a:r>
              <a:rPr sz="700" b="1" dirty="0">
                <a:solidFill>
                  <a:srgbClr val="231F20"/>
                </a:solidFill>
                <a:latin typeface="Arial"/>
                <a:cs typeface="Arial"/>
              </a:rPr>
              <a:t>Multi-</a:t>
            </a:r>
            <a:r>
              <a:rPr sz="700" b="1" spc="-20" dirty="0">
                <a:solidFill>
                  <a:srgbClr val="231F20"/>
                </a:solidFill>
                <a:latin typeface="Arial"/>
                <a:cs typeface="Arial"/>
              </a:rPr>
              <a:t>Vane</a:t>
            </a:r>
            <a:endParaRPr sz="700">
              <a:latin typeface="Arial"/>
              <a:cs typeface="Arial"/>
            </a:endParaRPr>
          </a:p>
        </p:txBody>
      </p:sp>
      <p:sp>
        <p:nvSpPr>
          <p:cNvPr id="11" name="object 11"/>
          <p:cNvSpPr txBox="1"/>
          <p:nvPr/>
        </p:nvSpPr>
        <p:spPr>
          <a:xfrm>
            <a:off x="257299" y="4702585"/>
            <a:ext cx="1288415" cy="347980"/>
          </a:xfrm>
          <a:prstGeom prst="rect">
            <a:avLst/>
          </a:prstGeom>
        </p:spPr>
        <p:txBody>
          <a:bodyPr vert="horz" wrap="square" lIns="0" tIns="12700" rIns="0" bIns="0" rtlCol="0">
            <a:spAutoFit/>
          </a:bodyPr>
          <a:lstStyle/>
          <a:p>
            <a:pPr marL="12700" marR="5080">
              <a:lnSpc>
                <a:spcPct val="100000"/>
              </a:lnSpc>
              <a:spcBef>
                <a:spcPts val="100"/>
              </a:spcBef>
            </a:pPr>
            <a:r>
              <a:rPr sz="700" spc="-10" dirty="0">
                <a:solidFill>
                  <a:srgbClr val="231F20"/>
                </a:solidFill>
                <a:latin typeface="Arial MT"/>
                <a:cs typeface="Arial MT"/>
              </a:rPr>
              <a:t>Where</a:t>
            </a:r>
            <a:r>
              <a:rPr sz="700" spc="5" dirty="0">
                <a:solidFill>
                  <a:srgbClr val="231F20"/>
                </a:solidFill>
                <a:latin typeface="Arial MT"/>
                <a:cs typeface="Arial MT"/>
              </a:rPr>
              <a:t> </a:t>
            </a:r>
            <a:r>
              <a:rPr sz="700" dirty="0">
                <a:solidFill>
                  <a:srgbClr val="231F20"/>
                </a:solidFill>
                <a:latin typeface="Arial MT"/>
                <a:cs typeface="Arial MT"/>
              </a:rPr>
              <a:t>product</a:t>
            </a:r>
            <a:r>
              <a:rPr sz="700" spc="5" dirty="0">
                <a:solidFill>
                  <a:srgbClr val="231F20"/>
                </a:solidFill>
                <a:latin typeface="Arial MT"/>
                <a:cs typeface="Arial MT"/>
              </a:rPr>
              <a:t> </a:t>
            </a:r>
            <a:r>
              <a:rPr sz="700" dirty="0">
                <a:solidFill>
                  <a:srgbClr val="231F20"/>
                </a:solidFill>
                <a:latin typeface="Arial MT"/>
                <a:cs typeface="Arial MT"/>
              </a:rPr>
              <a:t>have</a:t>
            </a:r>
            <a:r>
              <a:rPr sz="700" spc="5" dirty="0">
                <a:solidFill>
                  <a:srgbClr val="231F20"/>
                </a:solidFill>
                <a:latin typeface="Arial MT"/>
                <a:cs typeface="Arial MT"/>
              </a:rPr>
              <a:t> </a:t>
            </a:r>
            <a:r>
              <a:rPr sz="700" dirty="0">
                <a:solidFill>
                  <a:srgbClr val="231F20"/>
                </a:solidFill>
                <a:latin typeface="Arial MT"/>
                <a:cs typeface="Arial MT"/>
              </a:rPr>
              <a:t>very</a:t>
            </a:r>
            <a:r>
              <a:rPr sz="700" spc="5" dirty="0">
                <a:solidFill>
                  <a:srgbClr val="231F20"/>
                </a:solidFill>
                <a:latin typeface="Arial MT"/>
                <a:cs typeface="Arial MT"/>
              </a:rPr>
              <a:t> </a:t>
            </a:r>
            <a:r>
              <a:rPr sz="700" spc="-20" dirty="0">
                <a:solidFill>
                  <a:srgbClr val="231F20"/>
                </a:solidFill>
                <a:latin typeface="Arial MT"/>
                <a:cs typeface="Arial MT"/>
              </a:rPr>
              <a:t>poor</a:t>
            </a:r>
            <a:r>
              <a:rPr sz="700" spc="500" dirty="0">
                <a:solidFill>
                  <a:srgbClr val="231F20"/>
                </a:solidFill>
                <a:latin typeface="Arial MT"/>
                <a:cs typeface="Arial MT"/>
              </a:rPr>
              <a:t> </a:t>
            </a:r>
            <a:r>
              <a:rPr sz="700" dirty="0">
                <a:solidFill>
                  <a:srgbClr val="231F20"/>
                </a:solidFill>
                <a:latin typeface="Arial MT"/>
                <a:cs typeface="Arial MT"/>
              </a:rPr>
              <a:t>flow</a:t>
            </a:r>
            <a:r>
              <a:rPr sz="700" spc="25" dirty="0">
                <a:solidFill>
                  <a:srgbClr val="231F20"/>
                </a:solidFill>
                <a:latin typeface="Arial MT"/>
                <a:cs typeface="Arial MT"/>
              </a:rPr>
              <a:t> </a:t>
            </a:r>
            <a:r>
              <a:rPr sz="700" dirty="0">
                <a:solidFill>
                  <a:srgbClr val="231F20"/>
                </a:solidFill>
                <a:latin typeface="Arial MT"/>
                <a:cs typeface="Arial MT"/>
              </a:rPr>
              <a:t>characteristics</a:t>
            </a:r>
            <a:r>
              <a:rPr sz="700" spc="25" dirty="0">
                <a:solidFill>
                  <a:srgbClr val="231F20"/>
                </a:solidFill>
                <a:latin typeface="Arial MT"/>
                <a:cs typeface="Arial MT"/>
              </a:rPr>
              <a:t> </a:t>
            </a:r>
            <a:r>
              <a:rPr sz="700" dirty="0">
                <a:solidFill>
                  <a:srgbClr val="231F20"/>
                </a:solidFill>
                <a:latin typeface="Arial MT"/>
                <a:cs typeface="Arial MT"/>
              </a:rPr>
              <a:t>requiring</a:t>
            </a:r>
            <a:r>
              <a:rPr sz="700" spc="25" dirty="0">
                <a:solidFill>
                  <a:srgbClr val="231F20"/>
                </a:solidFill>
                <a:latin typeface="Arial MT"/>
                <a:cs typeface="Arial MT"/>
              </a:rPr>
              <a:t> </a:t>
            </a:r>
            <a:r>
              <a:rPr sz="700" spc="-25" dirty="0">
                <a:solidFill>
                  <a:srgbClr val="231F20"/>
                </a:solidFill>
                <a:latin typeface="Arial MT"/>
                <a:cs typeface="Arial MT"/>
              </a:rPr>
              <a:t>an</a:t>
            </a:r>
            <a:r>
              <a:rPr sz="700" spc="500" dirty="0">
                <a:solidFill>
                  <a:srgbClr val="231F20"/>
                </a:solidFill>
                <a:latin typeface="Arial MT"/>
                <a:cs typeface="Arial MT"/>
              </a:rPr>
              <a:t> </a:t>
            </a:r>
            <a:r>
              <a:rPr sz="700" dirty="0">
                <a:solidFill>
                  <a:srgbClr val="231F20"/>
                </a:solidFill>
                <a:latin typeface="Arial MT"/>
                <a:cs typeface="Arial MT"/>
              </a:rPr>
              <a:t>abnormally</a:t>
            </a:r>
            <a:r>
              <a:rPr sz="700" spc="-15" dirty="0">
                <a:solidFill>
                  <a:srgbClr val="231F20"/>
                </a:solidFill>
                <a:latin typeface="Arial MT"/>
                <a:cs typeface="Arial MT"/>
              </a:rPr>
              <a:t> </a:t>
            </a:r>
            <a:r>
              <a:rPr sz="700" dirty="0">
                <a:solidFill>
                  <a:srgbClr val="231F20"/>
                </a:solidFill>
                <a:latin typeface="Arial MT"/>
                <a:cs typeface="Arial MT"/>
              </a:rPr>
              <a:t>large</a:t>
            </a:r>
            <a:r>
              <a:rPr sz="700" spc="-15" dirty="0">
                <a:solidFill>
                  <a:srgbClr val="231F20"/>
                </a:solidFill>
                <a:latin typeface="Arial MT"/>
                <a:cs typeface="Arial MT"/>
              </a:rPr>
              <a:t> </a:t>
            </a:r>
            <a:r>
              <a:rPr sz="700" dirty="0">
                <a:solidFill>
                  <a:srgbClr val="231F20"/>
                </a:solidFill>
                <a:latin typeface="Arial MT"/>
                <a:cs typeface="Arial MT"/>
              </a:rPr>
              <a:t>inlet</a:t>
            </a:r>
            <a:r>
              <a:rPr sz="700" spc="-15" dirty="0">
                <a:solidFill>
                  <a:srgbClr val="231F20"/>
                </a:solidFill>
                <a:latin typeface="Arial MT"/>
                <a:cs typeface="Arial MT"/>
              </a:rPr>
              <a:t> </a:t>
            </a:r>
            <a:r>
              <a:rPr sz="700" spc="-10" dirty="0">
                <a:solidFill>
                  <a:srgbClr val="231F20"/>
                </a:solidFill>
                <a:latin typeface="Arial MT"/>
                <a:cs typeface="Arial MT"/>
              </a:rPr>
              <a:t>throat.</a:t>
            </a:r>
            <a:endParaRPr sz="700">
              <a:latin typeface="Arial MT"/>
              <a:cs typeface="Arial MT"/>
            </a:endParaRPr>
          </a:p>
        </p:txBody>
      </p:sp>
      <p:sp>
        <p:nvSpPr>
          <p:cNvPr id="12" name="object 12"/>
          <p:cNvSpPr txBox="1"/>
          <p:nvPr/>
        </p:nvSpPr>
        <p:spPr>
          <a:xfrm>
            <a:off x="3697099" y="4485924"/>
            <a:ext cx="321945" cy="132080"/>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231F20"/>
                </a:solidFill>
                <a:latin typeface="Arial"/>
                <a:cs typeface="Arial"/>
              </a:rPr>
              <a:t>Closed</a:t>
            </a:r>
            <a:endParaRPr sz="700">
              <a:latin typeface="Arial"/>
              <a:cs typeface="Arial"/>
            </a:endParaRPr>
          </a:p>
        </p:txBody>
      </p:sp>
      <p:sp>
        <p:nvSpPr>
          <p:cNvPr id="13" name="object 13"/>
          <p:cNvSpPr txBox="1"/>
          <p:nvPr/>
        </p:nvSpPr>
        <p:spPr>
          <a:xfrm>
            <a:off x="1977199" y="4486635"/>
            <a:ext cx="1422400" cy="120546"/>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231F20"/>
                </a:solidFill>
                <a:latin typeface="Arial"/>
                <a:cs typeface="Arial"/>
              </a:rPr>
              <a:t>Replaceable</a:t>
            </a:r>
            <a:r>
              <a:rPr sz="700" b="1" spc="-35" dirty="0">
                <a:solidFill>
                  <a:srgbClr val="231F20"/>
                </a:solidFill>
                <a:latin typeface="Arial"/>
                <a:cs typeface="Arial"/>
              </a:rPr>
              <a:t> </a:t>
            </a:r>
            <a:r>
              <a:rPr sz="700" b="1" dirty="0">
                <a:solidFill>
                  <a:srgbClr val="231F20"/>
                </a:solidFill>
                <a:latin typeface="Arial"/>
                <a:cs typeface="Arial"/>
              </a:rPr>
              <a:t>Blade</a:t>
            </a:r>
            <a:r>
              <a:rPr sz="700" b="1" spc="-30" dirty="0">
                <a:solidFill>
                  <a:srgbClr val="231F20"/>
                </a:solidFill>
                <a:latin typeface="Arial"/>
                <a:cs typeface="Arial"/>
              </a:rPr>
              <a:t> </a:t>
            </a:r>
            <a:r>
              <a:rPr sz="700" dirty="0">
                <a:solidFill>
                  <a:srgbClr val="231F20"/>
                </a:solidFill>
                <a:latin typeface="Arial MT"/>
                <a:cs typeface="Arial MT"/>
              </a:rPr>
              <a:t>–</a:t>
            </a:r>
            <a:r>
              <a:rPr sz="700" spc="-30" dirty="0">
                <a:solidFill>
                  <a:srgbClr val="231F20"/>
                </a:solidFill>
                <a:latin typeface="Arial MT"/>
                <a:cs typeface="Arial MT"/>
              </a:rPr>
              <a:t> </a:t>
            </a:r>
            <a:r>
              <a:rPr sz="700" spc="-25" dirty="0">
                <a:solidFill>
                  <a:srgbClr val="231F20"/>
                </a:solidFill>
                <a:latin typeface="Arial MT"/>
                <a:cs typeface="Arial MT"/>
              </a:rPr>
              <a:t>.</a:t>
            </a:r>
            <a:endParaRPr sz="700" dirty="0">
              <a:latin typeface="Arial MT"/>
              <a:cs typeface="Arial MT"/>
            </a:endParaRPr>
          </a:p>
        </p:txBody>
      </p:sp>
      <p:sp>
        <p:nvSpPr>
          <p:cNvPr id="14" name="object 14"/>
          <p:cNvSpPr txBox="1"/>
          <p:nvPr/>
        </p:nvSpPr>
        <p:spPr>
          <a:xfrm>
            <a:off x="257299" y="6754635"/>
            <a:ext cx="834390" cy="132080"/>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231F20"/>
                </a:solidFill>
                <a:latin typeface="Arial"/>
                <a:cs typeface="Arial"/>
              </a:rPr>
              <a:t>Staggered</a:t>
            </a:r>
            <a:r>
              <a:rPr sz="700" b="1" spc="-10" dirty="0">
                <a:solidFill>
                  <a:srgbClr val="231F20"/>
                </a:solidFill>
                <a:latin typeface="Arial"/>
                <a:cs typeface="Arial"/>
              </a:rPr>
              <a:t> Pockets</a:t>
            </a:r>
            <a:endParaRPr sz="700">
              <a:latin typeface="Arial"/>
              <a:cs typeface="Arial"/>
            </a:endParaRPr>
          </a:p>
        </p:txBody>
      </p:sp>
      <p:sp>
        <p:nvSpPr>
          <p:cNvPr id="15" name="object 15"/>
          <p:cNvSpPr txBox="1"/>
          <p:nvPr/>
        </p:nvSpPr>
        <p:spPr>
          <a:xfrm>
            <a:off x="257299" y="6970585"/>
            <a:ext cx="1205230"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231F20"/>
                </a:solidFill>
                <a:latin typeface="Arial MT"/>
                <a:cs typeface="Arial MT"/>
              </a:rPr>
              <a:t>For</a:t>
            </a:r>
            <a:r>
              <a:rPr sz="700" spc="10" dirty="0">
                <a:solidFill>
                  <a:srgbClr val="231F20"/>
                </a:solidFill>
                <a:latin typeface="Arial MT"/>
                <a:cs typeface="Arial MT"/>
              </a:rPr>
              <a:t> </a:t>
            </a:r>
            <a:r>
              <a:rPr sz="700" dirty="0">
                <a:solidFill>
                  <a:srgbClr val="231F20"/>
                </a:solidFill>
                <a:latin typeface="Arial MT"/>
                <a:cs typeface="Arial MT"/>
              </a:rPr>
              <a:t>discharge</a:t>
            </a:r>
            <a:r>
              <a:rPr sz="700" spc="15" dirty="0">
                <a:solidFill>
                  <a:srgbClr val="231F20"/>
                </a:solidFill>
                <a:latin typeface="Arial MT"/>
                <a:cs typeface="Arial MT"/>
              </a:rPr>
              <a:t> </a:t>
            </a:r>
            <a:r>
              <a:rPr sz="700" dirty="0">
                <a:solidFill>
                  <a:srgbClr val="231F20"/>
                </a:solidFill>
                <a:latin typeface="Arial MT"/>
                <a:cs typeface="Arial MT"/>
              </a:rPr>
              <a:t>into</a:t>
            </a:r>
            <a:r>
              <a:rPr sz="700" spc="15" dirty="0">
                <a:solidFill>
                  <a:srgbClr val="231F20"/>
                </a:solidFill>
                <a:latin typeface="Arial MT"/>
                <a:cs typeface="Arial MT"/>
              </a:rPr>
              <a:t> </a:t>
            </a:r>
            <a:r>
              <a:rPr sz="700" dirty="0">
                <a:solidFill>
                  <a:srgbClr val="231F20"/>
                </a:solidFill>
                <a:latin typeface="Arial MT"/>
                <a:cs typeface="Arial MT"/>
              </a:rPr>
              <a:t>twin</a:t>
            </a:r>
            <a:r>
              <a:rPr sz="700" spc="15" dirty="0">
                <a:solidFill>
                  <a:srgbClr val="231F20"/>
                </a:solidFill>
                <a:latin typeface="Arial MT"/>
                <a:cs typeface="Arial MT"/>
              </a:rPr>
              <a:t> </a:t>
            </a:r>
            <a:r>
              <a:rPr sz="700" spc="-10" dirty="0">
                <a:solidFill>
                  <a:srgbClr val="231F20"/>
                </a:solidFill>
                <a:latin typeface="Arial MT"/>
                <a:cs typeface="Arial MT"/>
              </a:rPr>
              <a:t>outlet.</a:t>
            </a:r>
            <a:endParaRPr sz="700">
              <a:latin typeface="Arial MT"/>
              <a:cs typeface="Arial MT"/>
            </a:endParaRPr>
          </a:p>
        </p:txBody>
      </p:sp>
      <p:sp>
        <p:nvSpPr>
          <p:cNvPr id="16" name="object 16"/>
          <p:cNvSpPr txBox="1"/>
          <p:nvPr/>
        </p:nvSpPr>
        <p:spPr>
          <a:xfrm>
            <a:off x="1977199" y="6754635"/>
            <a:ext cx="310515" cy="132080"/>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231F20"/>
                </a:solidFill>
                <a:latin typeface="Arial"/>
                <a:cs typeface="Arial"/>
              </a:rPr>
              <a:t>Helical</a:t>
            </a:r>
            <a:endParaRPr sz="700">
              <a:latin typeface="Arial"/>
              <a:cs typeface="Arial"/>
            </a:endParaRPr>
          </a:p>
        </p:txBody>
      </p:sp>
      <p:sp>
        <p:nvSpPr>
          <p:cNvPr id="17" name="object 17"/>
          <p:cNvSpPr txBox="1"/>
          <p:nvPr/>
        </p:nvSpPr>
        <p:spPr>
          <a:xfrm>
            <a:off x="1977199" y="6970585"/>
            <a:ext cx="2010410" cy="132080"/>
          </a:xfrm>
          <a:prstGeom prst="rect">
            <a:avLst/>
          </a:prstGeom>
        </p:spPr>
        <p:txBody>
          <a:bodyPr vert="horz" wrap="square" lIns="0" tIns="12700" rIns="0" bIns="0" rtlCol="0">
            <a:spAutoFit/>
          </a:bodyPr>
          <a:lstStyle/>
          <a:p>
            <a:pPr marL="12700">
              <a:lnSpc>
                <a:spcPct val="100000"/>
              </a:lnSpc>
              <a:spcBef>
                <a:spcPts val="100"/>
              </a:spcBef>
            </a:pPr>
            <a:r>
              <a:rPr sz="700" spc="-10" dirty="0">
                <a:solidFill>
                  <a:srgbClr val="231F20"/>
                </a:solidFill>
                <a:latin typeface="Arial MT"/>
                <a:cs typeface="Arial MT"/>
              </a:rPr>
              <a:t>Increased shear</a:t>
            </a:r>
            <a:r>
              <a:rPr sz="700" spc="-5" dirty="0">
                <a:solidFill>
                  <a:srgbClr val="231F20"/>
                </a:solidFill>
                <a:latin typeface="Arial MT"/>
                <a:cs typeface="Arial MT"/>
              </a:rPr>
              <a:t> </a:t>
            </a:r>
            <a:r>
              <a:rPr sz="700" dirty="0">
                <a:solidFill>
                  <a:srgbClr val="231F20"/>
                </a:solidFill>
                <a:latin typeface="Arial MT"/>
                <a:cs typeface="Arial MT"/>
              </a:rPr>
              <a:t>angle</a:t>
            </a:r>
            <a:r>
              <a:rPr sz="700" spc="-10" dirty="0">
                <a:solidFill>
                  <a:srgbClr val="231F20"/>
                </a:solidFill>
                <a:latin typeface="Arial MT"/>
                <a:cs typeface="Arial MT"/>
              </a:rPr>
              <a:t> </a:t>
            </a:r>
            <a:r>
              <a:rPr sz="700" dirty="0">
                <a:solidFill>
                  <a:srgbClr val="231F20"/>
                </a:solidFill>
                <a:latin typeface="Arial MT"/>
                <a:cs typeface="Arial MT"/>
              </a:rPr>
              <a:t>or</a:t>
            </a:r>
            <a:r>
              <a:rPr sz="700" spc="-5" dirty="0">
                <a:solidFill>
                  <a:srgbClr val="231F20"/>
                </a:solidFill>
                <a:latin typeface="Arial MT"/>
                <a:cs typeface="Arial MT"/>
              </a:rPr>
              <a:t> </a:t>
            </a:r>
            <a:r>
              <a:rPr sz="700" dirty="0">
                <a:solidFill>
                  <a:srgbClr val="231F20"/>
                </a:solidFill>
                <a:latin typeface="Arial MT"/>
                <a:cs typeface="Arial MT"/>
              </a:rPr>
              <a:t>reduced</a:t>
            </a:r>
            <a:r>
              <a:rPr sz="700" spc="-10" dirty="0">
                <a:solidFill>
                  <a:srgbClr val="231F20"/>
                </a:solidFill>
                <a:latin typeface="Arial MT"/>
                <a:cs typeface="Arial MT"/>
              </a:rPr>
              <a:t> </a:t>
            </a:r>
            <a:r>
              <a:rPr sz="700" dirty="0">
                <a:solidFill>
                  <a:srgbClr val="231F20"/>
                </a:solidFill>
                <a:latin typeface="Arial MT"/>
                <a:cs typeface="Arial MT"/>
              </a:rPr>
              <a:t>pulse</a:t>
            </a:r>
            <a:r>
              <a:rPr sz="700" spc="-5" dirty="0">
                <a:solidFill>
                  <a:srgbClr val="231F20"/>
                </a:solidFill>
                <a:latin typeface="Arial MT"/>
                <a:cs typeface="Arial MT"/>
              </a:rPr>
              <a:t> </a:t>
            </a:r>
            <a:r>
              <a:rPr sz="700" spc="-10" dirty="0">
                <a:solidFill>
                  <a:srgbClr val="231F20"/>
                </a:solidFill>
                <a:latin typeface="Arial MT"/>
                <a:cs typeface="Arial MT"/>
              </a:rPr>
              <a:t>discharge.</a:t>
            </a:r>
            <a:endParaRPr sz="700">
              <a:latin typeface="Arial MT"/>
              <a:cs typeface="Arial MT"/>
            </a:endParaRPr>
          </a:p>
        </p:txBody>
      </p:sp>
      <p:sp>
        <p:nvSpPr>
          <p:cNvPr id="18" name="object 18"/>
          <p:cNvSpPr txBox="1"/>
          <p:nvPr/>
        </p:nvSpPr>
        <p:spPr>
          <a:xfrm>
            <a:off x="5119342" y="7248593"/>
            <a:ext cx="147320" cy="177800"/>
          </a:xfrm>
          <a:prstGeom prst="rect">
            <a:avLst/>
          </a:prstGeom>
        </p:spPr>
        <p:txBody>
          <a:bodyPr vert="horz" wrap="square" lIns="0" tIns="12700" rIns="0" bIns="0" rtlCol="0">
            <a:spAutoFit/>
          </a:bodyPr>
          <a:lstStyle/>
          <a:p>
            <a:pPr marL="12700">
              <a:lnSpc>
                <a:spcPct val="100000"/>
              </a:lnSpc>
              <a:spcBef>
                <a:spcPts val="100"/>
              </a:spcBef>
            </a:pPr>
            <a:r>
              <a:rPr sz="1000" b="1" spc="-90" dirty="0">
                <a:solidFill>
                  <a:srgbClr val="231F20"/>
                </a:solidFill>
                <a:latin typeface="Trebuchet MS"/>
                <a:cs typeface="Trebuchet MS"/>
              </a:rPr>
              <a:t>17</a:t>
            </a:r>
            <a:endParaRPr sz="1000">
              <a:latin typeface="Trebuchet MS"/>
              <a:cs typeface="Trebuchet MS"/>
            </a:endParaRPr>
          </a:p>
        </p:txBody>
      </p:sp>
      <p:sp>
        <p:nvSpPr>
          <p:cNvPr id="19" name="object 19"/>
          <p:cNvSpPr txBox="1"/>
          <p:nvPr/>
        </p:nvSpPr>
        <p:spPr>
          <a:xfrm>
            <a:off x="257299" y="284438"/>
            <a:ext cx="2350135" cy="254000"/>
          </a:xfrm>
          <a:prstGeom prst="rect">
            <a:avLst/>
          </a:prstGeom>
        </p:spPr>
        <p:txBody>
          <a:bodyPr vert="horz" wrap="square" lIns="0" tIns="12700" rIns="0" bIns="0" rtlCol="0">
            <a:spAutoFit/>
          </a:bodyPr>
          <a:lstStyle/>
          <a:p>
            <a:pPr marL="12700">
              <a:lnSpc>
                <a:spcPct val="100000"/>
              </a:lnSpc>
              <a:spcBef>
                <a:spcPts val="100"/>
              </a:spcBef>
            </a:pPr>
            <a:r>
              <a:rPr sz="1500" b="1" spc="-185" dirty="0">
                <a:solidFill>
                  <a:srgbClr val="231F20"/>
                </a:solidFill>
                <a:latin typeface="Trebuchet MS"/>
                <a:cs typeface="Trebuchet MS"/>
              </a:rPr>
              <a:t>6.</a:t>
            </a:r>
            <a:r>
              <a:rPr sz="1500" b="1" spc="-80" dirty="0">
                <a:solidFill>
                  <a:srgbClr val="231F20"/>
                </a:solidFill>
                <a:latin typeface="Trebuchet MS"/>
                <a:cs typeface="Trebuchet MS"/>
              </a:rPr>
              <a:t> </a:t>
            </a:r>
            <a:r>
              <a:rPr sz="1500" b="1" spc="-60" dirty="0">
                <a:solidFill>
                  <a:srgbClr val="231F20"/>
                </a:solidFill>
                <a:latin typeface="Trebuchet MS"/>
                <a:cs typeface="Trebuchet MS"/>
              </a:rPr>
              <a:t>COMMON</a:t>
            </a:r>
            <a:r>
              <a:rPr sz="1500" b="1" spc="-75" dirty="0">
                <a:solidFill>
                  <a:srgbClr val="231F20"/>
                </a:solidFill>
                <a:latin typeface="Trebuchet MS"/>
                <a:cs typeface="Trebuchet MS"/>
              </a:rPr>
              <a:t> </a:t>
            </a:r>
            <a:r>
              <a:rPr sz="1500" b="1" spc="-114" dirty="0">
                <a:solidFill>
                  <a:srgbClr val="231F20"/>
                </a:solidFill>
                <a:latin typeface="Trebuchet MS"/>
                <a:cs typeface="Trebuchet MS"/>
              </a:rPr>
              <a:t>ROTOR</a:t>
            </a:r>
            <a:r>
              <a:rPr sz="1500" b="1" spc="-75" dirty="0">
                <a:solidFill>
                  <a:srgbClr val="231F20"/>
                </a:solidFill>
                <a:latin typeface="Trebuchet MS"/>
                <a:cs typeface="Trebuchet MS"/>
              </a:rPr>
              <a:t> </a:t>
            </a:r>
            <a:r>
              <a:rPr sz="1500" b="1" spc="-10" dirty="0">
                <a:solidFill>
                  <a:srgbClr val="231F20"/>
                </a:solidFill>
                <a:latin typeface="Trebuchet MS"/>
                <a:cs typeface="Trebuchet MS"/>
              </a:rPr>
              <a:t>DESIGNS</a:t>
            </a:r>
            <a:endParaRPr sz="1500">
              <a:latin typeface="Trebuchet MS"/>
              <a:cs typeface="Trebuchet MS"/>
            </a:endParaRPr>
          </a:p>
        </p:txBody>
      </p:sp>
      <p:grpSp>
        <p:nvGrpSpPr>
          <p:cNvPr id="20" name="object 20"/>
          <p:cNvGrpSpPr/>
          <p:nvPr/>
        </p:nvGrpSpPr>
        <p:grpSpPr>
          <a:xfrm>
            <a:off x="270002" y="810018"/>
            <a:ext cx="4788535" cy="5832475"/>
            <a:chOff x="270002" y="810018"/>
            <a:chExt cx="4788535" cy="5832475"/>
          </a:xfrm>
        </p:grpSpPr>
        <p:pic>
          <p:nvPicPr>
            <p:cNvPr id="21" name="object 21"/>
            <p:cNvPicPr/>
            <p:nvPr/>
          </p:nvPicPr>
          <p:blipFill>
            <a:blip r:embed="rId2" cstate="print"/>
            <a:stretch>
              <a:fillRect/>
            </a:stretch>
          </p:blipFill>
          <p:spPr>
            <a:xfrm>
              <a:off x="270002" y="810018"/>
              <a:ext cx="1348206" cy="1295996"/>
            </a:xfrm>
            <a:prstGeom prst="rect">
              <a:avLst/>
            </a:prstGeom>
          </p:spPr>
        </p:pic>
        <p:pic>
          <p:nvPicPr>
            <p:cNvPr id="22" name="object 22"/>
            <p:cNvPicPr/>
            <p:nvPr/>
          </p:nvPicPr>
          <p:blipFill>
            <a:blip r:embed="rId3" cstate="print"/>
            <a:stretch>
              <a:fillRect/>
            </a:stretch>
          </p:blipFill>
          <p:spPr>
            <a:xfrm>
              <a:off x="1989899" y="810018"/>
              <a:ext cx="1348206" cy="1295996"/>
            </a:xfrm>
            <a:prstGeom prst="rect">
              <a:avLst/>
            </a:prstGeom>
          </p:spPr>
        </p:pic>
        <p:pic>
          <p:nvPicPr>
            <p:cNvPr id="23" name="object 23"/>
            <p:cNvPicPr/>
            <p:nvPr/>
          </p:nvPicPr>
          <p:blipFill>
            <a:blip r:embed="rId4" cstate="print"/>
            <a:stretch>
              <a:fillRect/>
            </a:stretch>
          </p:blipFill>
          <p:spPr>
            <a:xfrm>
              <a:off x="270002" y="3078010"/>
              <a:ext cx="1348206" cy="1295996"/>
            </a:xfrm>
            <a:prstGeom prst="rect">
              <a:avLst/>
            </a:prstGeom>
          </p:spPr>
        </p:pic>
        <p:pic>
          <p:nvPicPr>
            <p:cNvPr id="24" name="object 24"/>
            <p:cNvPicPr/>
            <p:nvPr/>
          </p:nvPicPr>
          <p:blipFill>
            <a:blip r:embed="rId5" cstate="print"/>
            <a:stretch>
              <a:fillRect/>
            </a:stretch>
          </p:blipFill>
          <p:spPr>
            <a:xfrm>
              <a:off x="3709797" y="3078010"/>
              <a:ext cx="1348206" cy="1295996"/>
            </a:xfrm>
            <a:prstGeom prst="rect">
              <a:avLst/>
            </a:prstGeom>
          </p:spPr>
        </p:pic>
        <p:pic>
          <p:nvPicPr>
            <p:cNvPr id="25" name="object 25"/>
            <p:cNvPicPr/>
            <p:nvPr/>
          </p:nvPicPr>
          <p:blipFill>
            <a:blip r:embed="rId6" cstate="print"/>
            <a:stretch>
              <a:fillRect/>
            </a:stretch>
          </p:blipFill>
          <p:spPr>
            <a:xfrm>
              <a:off x="1989899" y="3078010"/>
              <a:ext cx="1348206" cy="1295996"/>
            </a:xfrm>
            <a:prstGeom prst="rect">
              <a:avLst/>
            </a:prstGeom>
          </p:spPr>
        </p:pic>
        <p:pic>
          <p:nvPicPr>
            <p:cNvPr id="26" name="object 26"/>
            <p:cNvPicPr/>
            <p:nvPr/>
          </p:nvPicPr>
          <p:blipFill>
            <a:blip r:embed="rId7" cstate="print"/>
            <a:stretch>
              <a:fillRect/>
            </a:stretch>
          </p:blipFill>
          <p:spPr>
            <a:xfrm>
              <a:off x="270002" y="5346001"/>
              <a:ext cx="1348206" cy="1296009"/>
            </a:xfrm>
            <a:prstGeom prst="rect">
              <a:avLst/>
            </a:prstGeom>
          </p:spPr>
        </p:pic>
        <p:sp>
          <p:nvSpPr>
            <p:cNvPr id="27" name="object 27"/>
            <p:cNvSpPr/>
            <p:nvPr/>
          </p:nvSpPr>
          <p:spPr>
            <a:xfrm>
              <a:off x="1989899" y="5346014"/>
              <a:ext cx="3068320" cy="1296035"/>
            </a:xfrm>
            <a:custGeom>
              <a:avLst/>
              <a:gdLst/>
              <a:ahLst/>
              <a:cxnLst/>
              <a:rect l="l" t="t" r="r" b="b"/>
              <a:pathLst>
                <a:path w="3068320" h="1296034">
                  <a:moveTo>
                    <a:pt x="3068104" y="0"/>
                  </a:moveTo>
                  <a:lnTo>
                    <a:pt x="0" y="0"/>
                  </a:lnTo>
                  <a:lnTo>
                    <a:pt x="0" y="1295996"/>
                  </a:lnTo>
                  <a:lnTo>
                    <a:pt x="3068104" y="1295996"/>
                  </a:lnTo>
                  <a:lnTo>
                    <a:pt x="3068104" y="0"/>
                  </a:lnTo>
                  <a:close/>
                </a:path>
              </a:pathLst>
            </a:custGeom>
            <a:solidFill>
              <a:srgbClr val="FFFFFF"/>
            </a:solidFill>
          </p:spPr>
          <p:txBody>
            <a:bodyPr wrap="square" lIns="0" tIns="0" rIns="0" bIns="0" rtlCol="0"/>
            <a:lstStyle/>
            <a:p>
              <a:endParaRPr/>
            </a:p>
          </p:txBody>
        </p:sp>
        <p:pic>
          <p:nvPicPr>
            <p:cNvPr id="28" name="object 28"/>
            <p:cNvPicPr/>
            <p:nvPr/>
          </p:nvPicPr>
          <p:blipFill>
            <a:blip r:embed="rId8" cstate="print"/>
            <a:stretch>
              <a:fillRect/>
            </a:stretch>
          </p:blipFill>
          <p:spPr>
            <a:xfrm>
              <a:off x="2203200" y="5346001"/>
              <a:ext cx="2599190" cy="1295996"/>
            </a:xfrm>
            <a:prstGeom prst="rect">
              <a:avLst/>
            </a:prstGeom>
          </p:spPr>
        </p:pic>
        <p:pic>
          <p:nvPicPr>
            <p:cNvPr id="29" name="object 29"/>
            <p:cNvPicPr/>
            <p:nvPr/>
          </p:nvPicPr>
          <p:blipFill>
            <a:blip r:embed="rId9" cstate="print"/>
            <a:stretch>
              <a:fillRect/>
            </a:stretch>
          </p:blipFill>
          <p:spPr>
            <a:xfrm>
              <a:off x="3709797" y="810018"/>
              <a:ext cx="1348206" cy="1295996"/>
            </a:xfrm>
            <a:prstGeom prst="rect">
              <a:avLst/>
            </a:prstGeom>
          </p:spPr>
        </p:pic>
      </p:grpSp>
      <p:pic>
        <p:nvPicPr>
          <p:cNvPr id="30" name="Picture 29" descr="A blue and white logo&#10;&#10;Description automatically generated">
            <a:extLst>
              <a:ext uri="{FF2B5EF4-FFF2-40B4-BE49-F238E27FC236}">
                <a16:creationId xmlns:a16="http://schemas.microsoft.com/office/drawing/2014/main" id="{3F383CB1-C666-7614-00AE-1FDA7CC204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06794" y="0"/>
            <a:ext cx="954532" cy="921779"/>
          </a:xfrm>
          <a:prstGeom prst="rect">
            <a:avLst/>
          </a:prstGeom>
          <a:effectLst>
            <a:softEdge rad="1270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74644" y="428634"/>
            <a:ext cx="6099206" cy="2796085"/>
            <a:chOff x="574644" y="759649"/>
            <a:chExt cx="4241800" cy="2465070"/>
          </a:xfrm>
        </p:grpSpPr>
        <p:sp>
          <p:nvSpPr>
            <p:cNvPr id="3" name="object 3"/>
            <p:cNvSpPr/>
            <p:nvPr/>
          </p:nvSpPr>
          <p:spPr>
            <a:xfrm>
              <a:off x="581406" y="763206"/>
              <a:ext cx="4230370" cy="2449830"/>
            </a:xfrm>
            <a:custGeom>
              <a:avLst/>
              <a:gdLst/>
              <a:ahLst/>
              <a:cxnLst/>
              <a:rect l="l" t="t" r="r" b="b"/>
              <a:pathLst>
                <a:path w="4230370" h="2449830">
                  <a:moveTo>
                    <a:pt x="4230001" y="0"/>
                  </a:moveTo>
                  <a:lnTo>
                    <a:pt x="0" y="0"/>
                  </a:lnTo>
                  <a:lnTo>
                    <a:pt x="0" y="2449791"/>
                  </a:lnTo>
                  <a:lnTo>
                    <a:pt x="4230001" y="2449791"/>
                  </a:lnTo>
                  <a:lnTo>
                    <a:pt x="4230001" y="0"/>
                  </a:lnTo>
                  <a:close/>
                </a:path>
              </a:pathLst>
            </a:custGeom>
            <a:solidFill>
              <a:srgbClr val="EDEFF2"/>
            </a:solidFill>
          </p:spPr>
          <p:txBody>
            <a:bodyPr wrap="square" lIns="0" tIns="0" rIns="0" bIns="0" rtlCol="0"/>
            <a:lstStyle/>
            <a:p>
              <a:endParaRPr/>
            </a:p>
          </p:txBody>
        </p:sp>
        <p:sp>
          <p:nvSpPr>
            <p:cNvPr id="4" name="object 4"/>
            <p:cNvSpPr/>
            <p:nvPr/>
          </p:nvSpPr>
          <p:spPr>
            <a:xfrm>
              <a:off x="1111274" y="762824"/>
              <a:ext cx="0" cy="405765"/>
            </a:xfrm>
            <a:custGeom>
              <a:avLst/>
              <a:gdLst/>
              <a:ahLst/>
              <a:cxnLst/>
              <a:rect l="l" t="t" r="r" b="b"/>
              <a:pathLst>
                <a:path h="405765">
                  <a:moveTo>
                    <a:pt x="0" y="405422"/>
                  </a:moveTo>
                  <a:lnTo>
                    <a:pt x="0" y="0"/>
                  </a:lnTo>
                </a:path>
              </a:pathLst>
            </a:custGeom>
            <a:ln w="6350">
              <a:solidFill>
                <a:srgbClr val="C0C6CF"/>
              </a:solidFill>
            </a:ln>
          </p:spPr>
          <p:txBody>
            <a:bodyPr wrap="square" lIns="0" tIns="0" rIns="0" bIns="0" rtlCol="0"/>
            <a:lstStyle/>
            <a:p>
              <a:endParaRPr/>
            </a:p>
          </p:txBody>
        </p:sp>
        <p:sp>
          <p:nvSpPr>
            <p:cNvPr id="5" name="object 5"/>
            <p:cNvSpPr/>
            <p:nvPr/>
          </p:nvSpPr>
          <p:spPr>
            <a:xfrm>
              <a:off x="1641553" y="762824"/>
              <a:ext cx="0" cy="405765"/>
            </a:xfrm>
            <a:custGeom>
              <a:avLst/>
              <a:gdLst/>
              <a:ahLst/>
              <a:cxnLst/>
              <a:rect l="l" t="t" r="r" b="b"/>
              <a:pathLst>
                <a:path h="405765">
                  <a:moveTo>
                    <a:pt x="0" y="405422"/>
                  </a:moveTo>
                  <a:lnTo>
                    <a:pt x="0" y="0"/>
                  </a:lnTo>
                </a:path>
              </a:pathLst>
            </a:custGeom>
            <a:ln w="6350">
              <a:solidFill>
                <a:srgbClr val="C0C6CF"/>
              </a:solidFill>
            </a:ln>
          </p:spPr>
          <p:txBody>
            <a:bodyPr wrap="square" lIns="0" tIns="0" rIns="0" bIns="0" rtlCol="0"/>
            <a:lstStyle/>
            <a:p>
              <a:endParaRPr/>
            </a:p>
          </p:txBody>
        </p:sp>
        <p:sp>
          <p:nvSpPr>
            <p:cNvPr id="6" name="object 6"/>
            <p:cNvSpPr/>
            <p:nvPr/>
          </p:nvSpPr>
          <p:spPr>
            <a:xfrm>
              <a:off x="2171834" y="762824"/>
              <a:ext cx="0" cy="405765"/>
            </a:xfrm>
            <a:custGeom>
              <a:avLst/>
              <a:gdLst/>
              <a:ahLst/>
              <a:cxnLst/>
              <a:rect l="l" t="t" r="r" b="b"/>
              <a:pathLst>
                <a:path h="405765">
                  <a:moveTo>
                    <a:pt x="0" y="405422"/>
                  </a:moveTo>
                  <a:lnTo>
                    <a:pt x="0" y="0"/>
                  </a:lnTo>
                </a:path>
              </a:pathLst>
            </a:custGeom>
            <a:ln w="6350">
              <a:solidFill>
                <a:srgbClr val="C0C6CF"/>
              </a:solidFill>
            </a:ln>
          </p:spPr>
          <p:txBody>
            <a:bodyPr wrap="square" lIns="0" tIns="0" rIns="0" bIns="0" rtlCol="0"/>
            <a:lstStyle/>
            <a:p>
              <a:endParaRPr/>
            </a:p>
          </p:txBody>
        </p:sp>
        <p:sp>
          <p:nvSpPr>
            <p:cNvPr id="7" name="object 7"/>
            <p:cNvSpPr/>
            <p:nvPr/>
          </p:nvSpPr>
          <p:spPr>
            <a:xfrm>
              <a:off x="2702114" y="762824"/>
              <a:ext cx="0" cy="405765"/>
            </a:xfrm>
            <a:custGeom>
              <a:avLst/>
              <a:gdLst/>
              <a:ahLst/>
              <a:cxnLst/>
              <a:rect l="l" t="t" r="r" b="b"/>
              <a:pathLst>
                <a:path h="405765">
                  <a:moveTo>
                    <a:pt x="0" y="405422"/>
                  </a:moveTo>
                  <a:lnTo>
                    <a:pt x="0" y="0"/>
                  </a:lnTo>
                </a:path>
              </a:pathLst>
            </a:custGeom>
            <a:ln w="6350">
              <a:solidFill>
                <a:srgbClr val="C0C6CF"/>
              </a:solidFill>
            </a:ln>
          </p:spPr>
          <p:txBody>
            <a:bodyPr wrap="square" lIns="0" tIns="0" rIns="0" bIns="0" rtlCol="0"/>
            <a:lstStyle/>
            <a:p>
              <a:endParaRPr/>
            </a:p>
          </p:txBody>
        </p:sp>
        <p:sp>
          <p:nvSpPr>
            <p:cNvPr id="8" name="object 8"/>
            <p:cNvSpPr/>
            <p:nvPr/>
          </p:nvSpPr>
          <p:spPr>
            <a:xfrm>
              <a:off x="3232393" y="762824"/>
              <a:ext cx="0" cy="405765"/>
            </a:xfrm>
            <a:custGeom>
              <a:avLst/>
              <a:gdLst/>
              <a:ahLst/>
              <a:cxnLst/>
              <a:rect l="l" t="t" r="r" b="b"/>
              <a:pathLst>
                <a:path h="405765">
                  <a:moveTo>
                    <a:pt x="0" y="405422"/>
                  </a:moveTo>
                  <a:lnTo>
                    <a:pt x="0" y="0"/>
                  </a:lnTo>
                </a:path>
              </a:pathLst>
            </a:custGeom>
            <a:ln w="6350">
              <a:solidFill>
                <a:srgbClr val="C0C6CF"/>
              </a:solidFill>
            </a:ln>
          </p:spPr>
          <p:txBody>
            <a:bodyPr wrap="square" lIns="0" tIns="0" rIns="0" bIns="0" rtlCol="0"/>
            <a:lstStyle/>
            <a:p>
              <a:endParaRPr/>
            </a:p>
          </p:txBody>
        </p:sp>
        <p:sp>
          <p:nvSpPr>
            <p:cNvPr id="9" name="object 9"/>
            <p:cNvSpPr/>
            <p:nvPr/>
          </p:nvSpPr>
          <p:spPr>
            <a:xfrm>
              <a:off x="3748994" y="762824"/>
              <a:ext cx="0" cy="405765"/>
            </a:xfrm>
            <a:custGeom>
              <a:avLst/>
              <a:gdLst/>
              <a:ahLst/>
              <a:cxnLst/>
              <a:rect l="l" t="t" r="r" b="b"/>
              <a:pathLst>
                <a:path h="405765">
                  <a:moveTo>
                    <a:pt x="0" y="405422"/>
                  </a:moveTo>
                  <a:lnTo>
                    <a:pt x="0" y="0"/>
                  </a:lnTo>
                </a:path>
              </a:pathLst>
            </a:custGeom>
            <a:ln w="6350">
              <a:solidFill>
                <a:srgbClr val="C0C6CF"/>
              </a:solidFill>
            </a:ln>
          </p:spPr>
          <p:txBody>
            <a:bodyPr wrap="square" lIns="0" tIns="0" rIns="0" bIns="0" rtlCol="0"/>
            <a:lstStyle/>
            <a:p>
              <a:endParaRPr/>
            </a:p>
          </p:txBody>
        </p:sp>
        <p:sp>
          <p:nvSpPr>
            <p:cNvPr id="10" name="object 10"/>
            <p:cNvSpPr/>
            <p:nvPr/>
          </p:nvSpPr>
          <p:spPr>
            <a:xfrm>
              <a:off x="4279273" y="762824"/>
              <a:ext cx="0" cy="405765"/>
            </a:xfrm>
            <a:custGeom>
              <a:avLst/>
              <a:gdLst/>
              <a:ahLst/>
              <a:cxnLst/>
              <a:rect l="l" t="t" r="r" b="b"/>
              <a:pathLst>
                <a:path h="405765">
                  <a:moveTo>
                    <a:pt x="0" y="405422"/>
                  </a:moveTo>
                  <a:lnTo>
                    <a:pt x="0" y="0"/>
                  </a:lnTo>
                </a:path>
              </a:pathLst>
            </a:custGeom>
            <a:ln w="6350">
              <a:solidFill>
                <a:srgbClr val="C0C6CF"/>
              </a:solidFill>
            </a:ln>
          </p:spPr>
          <p:txBody>
            <a:bodyPr wrap="square" lIns="0" tIns="0" rIns="0" bIns="0" rtlCol="0"/>
            <a:lstStyle/>
            <a:p>
              <a:endParaRPr/>
            </a:p>
          </p:txBody>
        </p:sp>
        <p:sp>
          <p:nvSpPr>
            <p:cNvPr id="11" name="object 11"/>
            <p:cNvSpPr/>
            <p:nvPr/>
          </p:nvSpPr>
          <p:spPr>
            <a:xfrm>
              <a:off x="4809553" y="762824"/>
              <a:ext cx="0" cy="405765"/>
            </a:xfrm>
            <a:custGeom>
              <a:avLst/>
              <a:gdLst/>
              <a:ahLst/>
              <a:cxnLst/>
              <a:rect l="l" t="t" r="r" b="b"/>
              <a:pathLst>
                <a:path h="405765">
                  <a:moveTo>
                    <a:pt x="0" y="405422"/>
                  </a:moveTo>
                  <a:lnTo>
                    <a:pt x="0" y="0"/>
                  </a:lnTo>
                </a:path>
              </a:pathLst>
            </a:custGeom>
            <a:ln w="6350">
              <a:solidFill>
                <a:srgbClr val="C0C6CF"/>
              </a:solidFill>
            </a:ln>
          </p:spPr>
          <p:txBody>
            <a:bodyPr wrap="square" lIns="0" tIns="0" rIns="0" bIns="0" rtlCol="0"/>
            <a:lstStyle/>
            <a:p>
              <a:endParaRPr/>
            </a:p>
          </p:txBody>
        </p:sp>
        <p:sp>
          <p:nvSpPr>
            <p:cNvPr id="12" name="object 12"/>
            <p:cNvSpPr/>
            <p:nvPr/>
          </p:nvSpPr>
          <p:spPr>
            <a:xfrm>
              <a:off x="580994" y="1171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3" name="object 13"/>
            <p:cNvSpPr/>
            <p:nvPr/>
          </p:nvSpPr>
          <p:spPr>
            <a:xfrm>
              <a:off x="1111274" y="1171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4" name="object 14"/>
            <p:cNvSpPr/>
            <p:nvPr/>
          </p:nvSpPr>
          <p:spPr>
            <a:xfrm>
              <a:off x="1111274" y="1174600"/>
              <a:ext cx="0" cy="402590"/>
            </a:xfrm>
            <a:custGeom>
              <a:avLst/>
              <a:gdLst/>
              <a:ahLst/>
              <a:cxnLst/>
              <a:rect l="l" t="t" r="r" b="b"/>
              <a:pathLst>
                <a:path h="402590">
                  <a:moveTo>
                    <a:pt x="0" y="402247"/>
                  </a:moveTo>
                  <a:lnTo>
                    <a:pt x="0" y="0"/>
                  </a:lnTo>
                </a:path>
              </a:pathLst>
            </a:custGeom>
            <a:ln w="6350">
              <a:solidFill>
                <a:srgbClr val="C0C6CF"/>
              </a:solidFill>
            </a:ln>
          </p:spPr>
          <p:txBody>
            <a:bodyPr wrap="square" lIns="0" tIns="0" rIns="0" bIns="0" rtlCol="0"/>
            <a:lstStyle/>
            <a:p>
              <a:endParaRPr/>
            </a:p>
          </p:txBody>
        </p:sp>
        <p:sp>
          <p:nvSpPr>
            <p:cNvPr id="15" name="object 15"/>
            <p:cNvSpPr/>
            <p:nvPr/>
          </p:nvSpPr>
          <p:spPr>
            <a:xfrm>
              <a:off x="1641553" y="1171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6" name="object 16"/>
            <p:cNvSpPr/>
            <p:nvPr/>
          </p:nvSpPr>
          <p:spPr>
            <a:xfrm>
              <a:off x="1641553" y="1174600"/>
              <a:ext cx="0" cy="402590"/>
            </a:xfrm>
            <a:custGeom>
              <a:avLst/>
              <a:gdLst/>
              <a:ahLst/>
              <a:cxnLst/>
              <a:rect l="l" t="t" r="r" b="b"/>
              <a:pathLst>
                <a:path h="402590">
                  <a:moveTo>
                    <a:pt x="0" y="402247"/>
                  </a:moveTo>
                  <a:lnTo>
                    <a:pt x="0" y="0"/>
                  </a:lnTo>
                </a:path>
              </a:pathLst>
            </a:custGeom>
            <a:ln w="6350">
              <a:solidFill>
                <a:srgbClr val="C0C6CF"/>
              </a:solidFill>
            </a:ln>
          </p:spPr>
          <p:txBody>
            <a:bodyPr wrap="square" lIns="0" tIns="0" rIns="0" bIns="0" rtlCol="0"/>
            <a:lstStyle/>
            <a:p>
              <a:endParaRPr/>
            </a:p>
          </p:txBody>
        </p:sp>
        <p:sp>
          <p:nvSpPr>
            <p:cNvPr id="17" name="object 17"/>
            <p:cNvSpPr/>
            <p:nvPr/>
          </p:nvSpPr>
          <p:spPr>
            <a:xfrm>
              <a:off x="2171834" y="1171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8" name="object 18"/>
            <p:cNvSpPr/>
            <p:nvPr/>
          </p:nvSpPr>
          <p:spPr>
            <a:xfrm>
              <a:off x="2171834" y="1174600"/>
              <a:ext cx="0" cy="402590"/>
            </a:xfrm>
            <a:custGeom>
              <a:avLst/>
              <a:gdLst/>
              <a:ahLst/>
              <a:cxnLst/>
              <a:rect l="l" t="t" r="r" b="b"/>
              <a:pathLst>
                <a:path h="402590">
                  <a:moveTo>
                    <a:pt x="0" y="402247"/>
                  </a:moveTo>
                  <a:lnTo>
                    <a:pt x="0" y="0"/>
                  </a:lnTo>
                </a:path>
              </a:pathLst>
            </a:custGeom>
            <a:ln w="6350">
              <a:solidFill>
                <a:srgbClr val="C0C6CF"/>
              </a:solidFill>
            </a:ln>
          </p:spPr>
          <p:txBody>
            <a:bodyPr wrap="square" lIns="0" tIns="0" rIns="0" bIns="0" rtlCol="0"/>
            <a:lstStyle/>
            <a:p>
              <a:endParaRPr/>
            </a:p>
          </p:txBody>
        </p:sp>
        <p:sp>
          <p:nvSpPr>
            <p:cNvPr id="19" name="object 19"/>
            <p:cNvSpPr/>
            <p:nvPr/>
          </p:nvSpPr>
          <p:spPr>
            <a:xfrm>
              <a:off x="2702114" y="1171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20" name="object 20"/>
            <p:cNvSpPr/>
            <p:nvPr/>
          </p:nvSpPr>
          <p:spPr>
            <a:xfrm>
              <a:off x="2702114" y="1174600"/>
              <a:ext cx="0" cy="402590"/>
            </a:xfrm>
            <a:custGeom>
              <a:avLst/>
              <a:gdLst/>
              <a:ahLst/>
              <a:cxnLst/>
              <a:rect l="l" t="t" r="r" b="b"/>
              <a:pathLst>
                <a:path h="402590">
                  <a:moveTo>
                    <a:pt x="0" y="402247"/>
                  </a:moveTo>
                  <a:lnTo>
                    <a:pt x="0" y="0"/>
                  </a:lnTo>
                </a:path>
              </a:pathLst>
            </a:custGeom>
            <a:ln w="6350">
              <a:solidFill>
                <a:srgbClr val="C0C6CF"/>
              </a:solidFill>
            </a:ln>
          </p:spPr>
          <p:txBody>
            <a:bodyPr wrap="square" lIns="0" tIns="0" rIns="0" bIns="0" rtlCol="0"/>
            <a:lstStyle/>
            <a:p>
              <a:endParaRPr/>
            </a:p>
          </p:txBody>
        </p:sp>
        <p:sp>
          <p:nvSpPr>
            <p:cNvPr id="21" name="object 21"/>
            <p:cNvSpPr/>
            <p:nvPr/>
          </p:nvSpPr>
          <p:spPr>
            <a:xfrm>
              <a:off x="3232393" y="1171421"/>
              <a:ext cx="516890" cy="0"/>
            </a:xfrm>
            <a:custGeom>
              <a:avLst/>
              <a:gdLst/>
              <a:ahLst/>
              <a:cxnLst/>
              <a:rect l="l" t="t" r="r" b="b"/>
              <a:pathLst>
                <a:path w="516889">
                  <a:moveTo>
                    <a:pt x="0" y="0"/>
                  </a:moveTo>
                  <a:lnTo>
                    <a:pt x="516597" y="0"/>
                  </a:lnTo>
                </a:path>
              </a:pathLst>
            </a:custGeom>
            <a:ln w="6350">
              <a:solidFill>
                <a:srgbClr val="C0C6CF"/>
              </a:solidFill>
            </a:ln>
          </p:spPr>
          <p:txBody>
            <a:bodyPr wrap="square" lIns="0" tIns="0" rIns="0" bIns="0" rtlCol="0"/>
            <a:lstStyle/>
            <a:p>
              <a:endParaRPr/>
            </a:p>
          </p:txBody>
        </p:sp>
        <p:sp>
          <p:nvSpPr>
            <p:cNvPr id="22" name="object 22"/>
            <p:cNvSpPr/>
            <p:nvPr/>
          </p:nvSpPr>
          <p:spPr>
            <a:xfrm>
              <a:off x="3232393" y="1174600"/>
              <a:ext cx="0" cy="402590"/>
            </a:xfrm>
            <a:custGeom>
              <a:avLst/>
              <a:gdLst/>
              <a:ahLst/>
              <a:cxnLst/>
              <a:rect l="l" t="t" r="r" b="b"/>
              <a:pathLst>
                <a:path h="402590">
                  <a:moveTo>
                    <a:pt x="0" y="402247"/>
                  </a:moveTo>
                  <a:lnTo>
                    <a:pt x="0" y="0"/>
                  </a:lnTo>
                </a:path>
              </a:pathLst>
            </a:custGeom>
            <a:ln w="6350">
              <a:solidFill>
                <a:srgbClr val="C0C6CF"/>
              </a:solidFill>
            </a:ln>
          </p:spPr>
          <p:txBody>
            <a:bodyPr wrap="square" lIns="0" tIns="0" rIns="0" bIns="0" rtlCol="0"/>
            <a:lstStyle/>
            <a:p>
              <a:endParaRPr/>
            </a:p>
          </p:txBody>
        </p:sp>
        <p:sp>
          <p:nvSpPr>
            <p:cNvPr id="23" name="object 23"/>
            <p:cNvSpPr/>
            <p:nvPr/>
          </p:nvSpPr>
          <p:spPr>
            <a:xfrm>
              <a:off x="3748994" y="1171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24" name="object 24"/>
            <p:cNvSpPr/>
            <p:nvPr/>
          </p:nvSpPr>
          <p:spPr>
            <a:xfrm>
              <a:off x="3748994" y="1174600"/>
              <a:ext cx="0" cy="402590"/>
            </a:xfrm>
            <a:custGeom>
              <a:avLst/>
              <a:gdLst/>
              <a:ahLst/>
              <a:cxnLst/>
              <a:rect l="l" t="t" r="r" b="b"/>
              <a:pathLst>
                <a:path h="402590">
                  <a:moveTo>
                    <a:pt x="0" y="402247"/>
                  </a:moveTo>
                  <a:lnTo>
                    <a:pt x="0" y="0"/>
                  </a:lnTo>
                </a:path>
              </a:pathLst>
            </a:custGeom>
            <a:ln w="6350">
              <a:solidFill>
                <a:srgbClr val="C0C6CF"/>
              </a:solidFill>
            </a:ln>
          </p:spPr>
          <p:txBody>
            <a:bodyPr wrap="square" lIns="0" tIns="0" rIns="0" bIns="0" rtlCol="0"/>
            <a:lstStyle/>
            <a:p>
              <a:endParaRPr/>
            </a:p>
          </p:txBody>
        </p:sp>
        <p:sp>
          <p:nvSpPr>
            <p:cNvPr id="25" name="object 25"/>
            <p:cNvSpPr/>
            <p:nvPr/>
          </p:nvSpPr>
          <p:spPr>
            <a:xfrm>
              <a:off x="4279273" y="1171421"/>
              <a:ext cx="534035" cy="0"/>
            </a:xfrm>
            <a:custGeom>
              <a:avLst/>
              <a:gdLst/>
              <a:ahLst/>
              <a:cxnLst/>
              <a:rect l="l" t="t" r="r" b="b"/>
              <a:pathLst>
                <a:path w="534035">
                  <a:moveTo>
                    <a:pt x="0" y="0"/>
                  </a:moveTo>
                  <a:lnTo>
                    <a:pt x="533450" y="0"/>
                  </a:lnTo>
                </a:path>
              </a:pathLst>
            </a:custGeom>
            <a:ln w="6350">
              <a:solidFill>
                <a:srgbClr val="C0C6CF"/>
              </a:solidFill>
            </a:ln>
          </p:spPr>
          <p:txBody>
            <a:bodyPr wrap="square" lIns="0" tIns="0" rIns="0" bIns="0" rtlCol="0"/>
            <a:lstStyle/>
            <a:p>
              <a:endParaRPr/>
            </a:p>
          </p:txBody>
        </p:sp>
        <p:sp>
          <p:nvSpPr>
            <p:cNvPr id="26" name="object 26"/>
            <p:cNvSpPr/>
            <p:nvPr/>
          </p:nvSpPr>
          <p:spPr>
            <a:xfrm>
              <a:off x="4279273" y="1174600"/>
              <a:ext cx="0" cy="402590"/>
            </a:xfrm>
            <a:custGeom>
              <a:avLst/>
              <a:gdLst/>
              <a:ahLst/>
              <a:cxnLst/>
              <a:rect l="l" t="t" r="r" b="b"/>
              <a:pathLst>
                <a:path h="402590">
                  <a:moveTo>
                    <a:pt x="0" y="402247"/>
                  </a:moveTo>
                  <a:lnTo>
                    <a:pt x="0" y="0"/>
                  </a:lnTo>
                </a:path>
              </a:pathLst>
            </a:custGeom>
            <a:ln w="6350">
              <a:solidFill>
                <a:srgbClr val="C0C6CF"/>
              </a:solidFill>
            </a:ln>
          </p:spPr>
          <p:txBody>
            <a:bodyPr wrap="square" lIns="0" tIns="0" rIns="0" bIns="0" rtlCol="0"/>
            <a:lstStyle/>
            <a:p>
              <a:endParaRPr/>
            </a:p>
          </p:txBody>
        </p:sp>
        <p:sp>
          <p:nvSpPr>
            <p:cNvPr id="27" name="object 27"/>
            <p:cNvSpPr/>
            <p:nvPr/>
          </p:nvSpPr>
          <p:spPr>
            <a:xfrm>
              <a:off x="4809553" y="1174600"/>
              <a:ext cx="0" cy="402590"/>
            </a:xfrm>
            <a:custGeom>
              <a:avLst/>
              <a:gdLst/>
              <a:ahLst/>
              <a:cxnLst/>
              <a:rect l="l" t="t" r="r" b="b"/>
              <a:pathLst>
                <a:path h="402590">
                  <a:moveTo>
                    <a:pt x="0" y="402247"/>
                  </a:moveTo>
                  <a:lnTo>
                    <a:pt x="0" y="0"/>
                  </a:lnTo>
                </a:path>
              </a:pathLst>
            </a:custGeom>
            <a:ln w="6350">
              <a:solidFill>
                <a:srgbClr val="C0C6CF"/>
              </a:solidFill>
            </a:ln>
          </p:spPr>
          <p:txBody>
            <a:bodyPr wrap="square" lIns="0" tIns="0" rIns="0" bIns="0" rtlCol="0"/>
            <a:lstStyle/>
            <a:p>
              <a:endParaRPr/>
            </a:p>
          </p:txBody>
        </p:sp>
        <p:sp>
          <p:nvSpPr>
            <p:cNvPr id="28" name="object 28"/>
            <p:cNvSpPr/>
            <p:nvPr/>
          </p:nvSpPr>
          <p:spPr>
            <a:xfrm>
              <a:off x="580994" y="15800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29" name="object 29"/>
            <p:cNvSpPr/>
            <p:nvPr/>
          </p:nvSpPr>
          <p:spPr>
            <a:xfrm>
              <a:off x="1111274" y="15800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30" name="object 30"/>
            <p:cNvSpPr/>
            <p:nvPr/>
          </p:nvSpPr>
          <p:spPr>
            <a:xfrm>
              <a:off x="1111274" y="15831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31" name="object 31"/>
            <p:cNvSpPr/>
            <p:nvPr/>
          </p:nvSpPr>
          <p:spPr>
            <a:xfrm>
              <a:off x="1641553" y="15800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32" name="object 32"/>
            <p:cNvSpPr/>
            <p:nvPr/>
          </p:nvSpPr>
          <p:spPr>
            <a:xfrm>
              <a:off x="1641553" y="15831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33" name="object 33"/>
            <p:cNvSpPr/>
            <p:nvPr/>
          </p:nvSpPr>
          <p:spPr>
            <a:xfrm>
              <a:off x="2171834" y="15800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34" name="object 34"/>
            <p:cNvSpPr/>
            <p:nvPr/>
          </p:nvSpPr>
          <p:spPr>
            <a:xfrm>
              <a:off x="2171834" y="15831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35" name="object 35"/>
            <p:cNvSpPr/>
            <p:nvPr/>
          </p:nvSpPr>
          <p:spPr>
            <a:xfrm>
              <a:off x="2702114" y="15800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36" name="object 36"/>
            <p:cNvSpPr/>
            <p:nvPr/>
          </p:nvSpPr>
          <p:spPr>
            <a:xfrm>
              <a:off x="2702114" y="15831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37" name="object 37"/>
            <p:cNvSpPr/>
            <p:nvPr/>
          </p:nvSpPr>
          <p:spPr>
            <a:xfrm>
              <a:off x="3232393" y="1580022"/>
              <a:ext cx="516890" cy="0"/>
            </a:xfrm>
            <a:custGeom>
              <a:avLst/>
              <a:gdLst/>
              <a:ahLst/>
              <a:cxnLst/>
              <a:rect l="l" t="t" r="r" b="b"/>
              <a:pathLst>
                <a:path w="516889">
                  <a:moveTo>
                    <a:pt x="0" y="0"/>
                  </a:moveTo>
                  <a:lnTo>
                    <a:pt x="516597" y="0"/>
                  </a:lnTo>
                </a:path>
              </a:pathLst>
            </a:custGeom>
            <a:ln w="6350">
              <a:solidFill>
                <a:srgbClr val="C0C6CF"/>
              </a:solidFill>
            </a:ln>
          </p:spPr>
          <p:txBody>
            <a:bodyPr wrap="square" lIns="0" tIns="0" rIns="0" bIns="0" rtlCol="0"/>
            <a:lstStyle/>
            <a:p>
              <a:endParaRPr/>
            </a:p>
          </p:txBody>
        </p:sp>
        <p:sp>
          <p:nvSpPr>
            <p:cNvPr id="38" name="object 38"/>
            <p:cNvSpPr/>
            <p:nvPr/>
          </p:nvSpPr>
          <p:spPr>
            <a:xfrm>
              <a:off x="3232393" y="15831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39" name="object 39"/>
            <p:cNvSpPr/>
            <p:nvPr/>
          </p:nvSpPr>
          <p:spPr>
            <a:xfrm>
              <a:off x="3748994" y="15800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40" name="object 40"/>
            <p:cNvSpPr/>
            <p:nvPr/>
          </p:nvSpPr>
          <p:spPr>
            <a:xfrm>
              <a:off x="3748994" y="15831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41" name="object 41"/>
            <p:cNvSpPr/>
            <p:nvPr/>
          </p:nvSpPr>
          <p:spPr>
            <a:xfrm>
              <a:off x="4279273" y="1580022"/>
              <a:ext cx="534035" cy="0"/>
            </a:xfrm>
            <a:custGeom>
              <a:avLst/>
              <a:gdLst/>
              <a:ahLst/>
              <a:cxnLst/>
              <a:rect l="l" t="t" r="r" b="b"/>
              <a:pathLst>
                <a:path w="534035">
                  <a:moveTo>
                    <a:pt x="0" y="0"/>
                  </a:moveTo>
                  <a:lnTo>
                    <a:pt x="533450" y="0"/>
                  </a:lnTo>
                </a:path>
              </a:pathLst>
            </a:custGeom>
            <a:ln w="6350">
              <a:solidFill>
                <a:srgbClr val="C0C6CF"/>
              </a:solidFill>
            </a:ln>
          </p:spPr>
          <p:txBody>
            <a:bodyPr wrap="square" lIns="0" tIns="0" rIns="0" bIns="0" rtlCol="0"/>
            <a:lstStyle/>
            <a:p>
              <a:endParaRPr/>
            </a:p>
          </p:txBody>
        </p:sp>
        <p:sp>
          <p:nvSpPr>
            <p:cNvPr id="42" name="object 42"/>
            <p:cNvSpPr/>
            <p:nvPr/>
          </p:nvSpPr>
          <p:spPr>
            <a:xfrm>
              <a:off x="4279273" y="15831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43" name="object 43"/>
            <p:cNvSpPr/>
            <p:nvPr/>
          </p:nvSpPr>
          <p:spPr>
            <a:xfrm>
              <a:off x="4809553" y="15831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44" name="object 44"/>
            <p:cNvSpPr/>
            <p:nvPr/>
          </p:nvSpPr>
          <p:spPr>
            <a:xfrm>
              <a:off x="580994" y="19886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45" name="object 45"/>
            <p:cNvSpPr/>
            <p:nvPr/>
          </p:nvSpPr>
          <p:spPr>
            <a:xfrm>
              <a:off x="1111274" y="19886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46" name="object 46"/>
            <p:cNvSpPr/>
            <p:nvPr/>
          </p:nvSpPr>
          <p:spPr>
            <a:xfrm>
              <a:off x="1111274" y="19917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47" name="object 47"/>
            <p:cNvSpPr/>
            <p:nvPr/>
          </p:nvSpPr>
          <p:spPr>
            <a:xfrm>
              <a:off x="1641553" y="19886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48" name="object 48"/>
            <p:cNvSpPr/>
            <p:nvPr/>
          </p:nvSpPr>
          <p:spPr>
            <a:xfrm>
              <a:off x="1641553" y="19917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49" name="object 49"/>
            <p:cNvSpPr/>
            <p:nvPr/>
          </p:nvSpPr>
          <p:spPr>
            <a:xfrm>
              <a:off x="2171834" y="19886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50" name="object 50"/>
            <p:cNvSpPr/>
            <p:nvPr/>
          </p:nvSpPr>
          <p:spPr>
            <a:xfrm>
              <a:off x="2171834" y="19917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51" name="object 51"/>
            <p:cNvSpPr/>
            <p:nvPr/>
          </p:nvSpPr>
          <p:spPr>
            <a:xfrm>
              <a:off x="2702114" y="19886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52" name="object 52"/>
            <p:cNvSpPr/>
            <p:nvPr/>
          </p:nvSpPr>
          <p:spPr>
            <a:xfrm>
              <a:off x="2702114" y="19917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53" name="object 53"/>
            <p:cNvSpPr/>
            <p:nvPr/>
          </p:nvSpPr>
          <p:spPr>
            <a:xfrm>
              <a:off x="3232393" y="1988621"/>
              <a:ext cx="516890" cy="0"/>
            </a:xfrm>
            <a:custGeom>
              <a:avLst/>
              <a:gdLst/>
              <a:ahLst/>
              <a:cxnLst/>
              <a:rect l="l" t="t" r="r" b="b"/>
              <a:pathLst>
                <a:path w="516889">
                  <a:moveTo>
                    <a:pt x="0" y="0"/>
                  </a:moveTo>
                  <a:lnTo>
                    <a:pt x="516597" y="0"/>
                  </a:lnTo>
                </a:path>
              </a:pathLst>
            </a:custGeom>
            <a:ln w="6350">
              <a:solidFill>
                <a:srgbClr val="C0C6CF"/>
              </a:solidFill>
            </a:ln>
          </p:spPr>
          <p:txBody>
            <a:bodyPr wrap="square" lIns="0" tIns="0" rIns="0" bIns="0" rtlCol="0"/>
            <a:lstStyle/>
            <a:p>
              <a:endParaRPr/>
            </a:p>
          </p:txBody>
        </p:sp>
        <p:sp>
          <p:nvSpPr>
            <p:cNvPr id="54" name="object 54"/>
            <p:cNvSpPr/>
            <p:nvPr/>
          </p:nvSpPr>
          <p:spPr>
            <a:xfrm>
              <a:off x="3232393" y="19917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55" name="object 55"/>
            <p:cNvSpPr/>
            <p:nvPr/>
          </p:nvSpPr>
          <p:spPr>
            <a:xfrm>
              <a:off x="3748994" y="19886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56" name="object 56"/>
            <p:cNvSpPr/>
            <p:nvPr/>
          </p:nvSpPr>
          <p:spPr>
            <a:xfrm>
              <a:off x="3748994" y="19917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57" name="object 57"/>
            <p:cNvSpPr/>
            <p:nvPr/>
          </p:nvSpPr>
          <p:spPr>
            <a:xfrm>
              <a:off x="4279273" y="1988621"/>
              <a:ext cx="534035" cy="0"/>
            </a:xfrm>
            <a:custGeom>
              <a:avLst/>
              <a:gdLst/>
              <a:ahLst/>
              <a:cxnLst/>
              <a:rect l="l" t="t" r="r" b="b"/>
              <a:pathLst>
                <a:path w="534035">
                  <a:moveTo>
                    <a:pt x="0" y="0"/>
                  </a:moveTo>
                  <a:lnTo>
                    <a:pt x="533450" y="0"/>
                  </a:lnTo>
                </a:path>
              </a:pathLst>
            </a:custGeom>
            <a:ln w="6350">
              <a:solidFill>
                <a:srgbClr val="C0C6CF"/>
              </a:solidFill>
            </a:ln>
          </p:spPr>
          <p:txBody>
            <a:bodyPr wrap="square" lIns="0" tIns="0" rIns="0" bIns="0" rtlCol="0"/>
            <a:lstStyle/>
            <a:p>
              <a:endParaRPr/>
            </a:p>
          </p:txBody>
        </p:sp>
        <p:sp>
          <p:nvSpPr>
            <p:cNvPr id="58" name="object 58"/>
            <p:cNvSpPr/>
            <p:nvPr/>
          </p:nvSpPr>
          <p:spPr>
            <a:xfrm>
              <a:off x="4279273" y="19917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59" name="object 59"/>
            <p:cNvSpPr/>
            <p:nvPr/>
          </p:nvSpPr>
          <p:spPr>
            <a:xfrm>
              <a:off x="4809553" y="19917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60" name="object 60"/>
            <p:cNvSpPr/>
            <p:nvPr/>
          </p:nvSpPr>
          <p:spPr>
            <a:xfrm>
              <a:off x="580994" y="23972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61" name="object 61"/>
            <p:cNvSpPr/>
            <p:nvPr/>
          </p:nvSpPr>
          <p:spPr>
            <a:xfrm>
              <a:off x="1111274" y="23972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62" name="object 62"/>
            <p:cNvSpPr/>
            <p:nvPr/>
          </p:nvSpPr>
          <p:spPr>
            <a:xfrm>
              <a:off x="1111274" y="24003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63" name="object 63"/>
            <p:cNvSpPr/>
            <p:nvPr/>
          </p:nvSpPr>
          <p:spPr>
            <a:xfrm>
              <a:off x="1641553" y="23972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64" name="object 64"/>
            <p:cNvSpPr/>
            <p:nvPr/>
          </p:nvSpPr>
          <p:spPr>
            <a:xfrm>
              <a:off x="1641553" y="24003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65" name="object 65"/>
            <p:cNvSpPr/>
            <p:nvPr/>
          </p:nvSpPr>
          <p:spPr>
            <a:xfrm>
              <a:off x="2171834" y="23972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66" name="object 66"/>
            <p:cNvSpPr/>
            <p:nvPr/>
          </p:nvSpPr>
          <p:spPr>
            <a:xfrm>
              <a:off x="2171834" y="24003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67" name="object 67"/>
            <p:cNvSpPr/>
            <p:nvPr/>
          </p:nvSpPr>
          <p:spPr>
            <a:xfrm>
              <a:off x="2702114" y="23972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68" name="object 68"/>
            <p:cNvSpPr/>
            <p:nvPr/>
          </p:nvSpPr>
          <p:spPr>
            <a:xfrm>
              <a:off x="2702114" y="24003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69" name="object 69"/>
            <p:cNvSpPr/>
            <p:nvPr/>
          </p:nvSpPr>
          <p:spPr>
            <a:xfrm>
              <a:off x="3232393" y="2397221"/>
              <a:ext cx="516890" cy="0"/>
            </a:xfrm>
            <a:custGeom>
              <a:avLst/>
              <a:gdLst/>
              <a:ahLst/>
              <a:cxnLst/>
              <a:rect l="l" t="t" r="r" b="b"/>
              <a:pathLst>
                <a:path w="516889">
                  <a:moveTo>
                    <a:pt x="0" y="0"/>
                  </a:moveTo>
                  <a:lnTo>
                    <a:pt x="516597" y="0"/>
                  </a:lnTo>
                </a:path>
              </a:pathLst>
            </a:custGeom>
            <a:ln w="6350">
              <a:solidFill>
                <a:srgbClr val="C0C6CF"/>
              </a:solidFill>
            </a:ln>
          </p:spPr>
          <p:txBody>
            <a:bodyPr wrap="square" lIns="0" tIns="0" rIns="0" bIns="0" rtlCol="0"/>
            <a:lstStyle/>
            <a:p>
              <a:endParaRPr/>
            </a:p>
          </p:txBody>
        </p:sp>
        <p:sp>
          <p:nvSpPr>
            <p:cNvPr id="70" name="object 70"/>
            <p:cNvSpPr/>
            <p:nvPr/>
          </p:nvSpPr>
          <p:spPr>
            <a:xfrm>
              <a:off x="3232393" y="24003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71" name="object 71"/>
            <p:cNvSpPr/>
            <p:nvPr/>
          </p:nvSpPr>
          <p:spPr>
            <a:xfrm>
              <a:off x="3748994" y="23972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72" name="object 72"/>
            <p:cNvSpPr/>
            <p:nvPr/>
          </p:nvSpPr>
          <p:spPr>
            <a:xfrm>
              <a:off x="3748994" y="24003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73" name="object 73"/>
            <p:cNvSpPr/>
            <p:nvPr/>
          </p:nvSpPr>
          <p:spPr>
            <a:xfrm>
              <a:off x="4279273" y="2397221"/>
              <a:ext cx="534035" cy="0"/>
            </a:xfrm>
            <a:custGeom>
              <a:avLst/>
              <a:gdLst/>
              <a:ahLst/>
              <a:cxnLst/>
              <a:rect l="l" t="t" r="r" b="b"/>
              <a:pathLst>
                <a:path w="534035">
                  <a:moveTo>
                    <a:pt x="0" y="0"/>
                  </a:moveTo>
                  <a:lnTo>
                    <a:pt x="533450" y="0"/>
                  </a:lnTo>
                </a:path>
              </a:pathLst>
            </a:custGeom>
            <a:ln w="6350">
              <a:solidFill>
                <a:srgbClr val="C0C6CF"/>
              </a:solidFill>
            </a:ln>
          </p:spPr>
          <p:txBody>
            <a:bodyPr wrap="square" lIns="0" tIns="0" rIns="0" bIns="0" rtlCol="0"/>
            <a:lstStyle/>
            <a:p>
              <a:endParaRPr/>
            </a:p>
          </p:txBody>
        </p:sp>
        <p:sp>
          <p:nvSpPr>
            <p:cNvPr id="74" name="object 74"/>
            <p:cNvSpPr/>
            <p:nvPr/>
          </p:nvSpPr>
          <p:spPr>
            <a:xfrm>
              <a:off x="4279273" y="24003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75" name="object 75"/>
            <p:cNvSpPr/>
            <p:nvPr/>
          </p:nvSpPr>
          <p:spPr>
            <a:xfrm>
              <a:off x="4809553" y="24003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76" name="object 76"/>
            <p:cNvSpPr/>
            <p:nvPr/>
          </p:nvSpPr>
          <p:spPr>
            <a:xfrm>
              <a:off x="580994" y="28058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77" name="object 77"/>
            <p:cNvSpPr/>
            <p:nvPr/>
          </p:nvSpPr>
          <p:spPr>
            <a:xfrm>
              <a:off x="1111274" y="28058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78" name="object 78"/>
            <p:cNvSpPr/>
            <p:nvPr/>
          </p:nvSpPr>
          <p:spPr>
            <a:xfrm>
              <a:off x="1111274" y="28089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79" name="object 79"/>
            <p:cNvSpPr/>
            <p:nvPr/>
          </p:nvSpPr>
          <p:spPr>
            <a:xfrm>
              <a:off x="1641553" y="28058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80" name="object 80"/>
            <p:cNvSpPr/>
            <p:nvPr/>
          </p:nvSpPr>
          <p:spPr>
            <a:xfrm>
              <a:off x="1641553" y="28089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81" name="object 81"/>
            <p:cNvSpPr/>
            <p:nvPr/>
          </p:nvSpPr>
          <p:spPr>
            <a:xfrm>
              <a:off x="2171834" y="28058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82" name="object 82"/>
            <p:cNvSpPr/>
            <p:nvPr/>
          </p:nvSpPr>
          <p:spPr>
            <a:xfrm>
              <a:off x="2171834" y="28089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83" name="object 83"/>
            <p:cNvSpPr/>
            <p:nvPr/>
          </p:nvSpPr>
          <p:spPr>
            <a:xfrm>
              <a:off x="2702114" y="28058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84" name="object 84"/>
            <p:cNvSpPr/>
            <p:nvPr/>
          </p:nvSpPr>
          <p:spPr>
            <a:xfrm>
              <a:off x="2702114" y="28089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85" name="object 85"/>
            <p:cNvSpPr/>
            <p:nvPr/>
          </p:nvSpPr>
          <p:spPr>
            <a:xfrm>
              <a:off x="3232393" y="2805821"/>
              <a:ext cx="516890" cy="0"/>
            </a:xfrm>
            <a:custGeom>
              <a:avLst/>
              <a:gdLst/>
              <a:ahLst/>
              <a:cxnLst/>
              <a:rect l="l" t="t" r="r" b="b"/>
              <a:pathLst>
                <a:path w="516889">
                  <a:moveTo>
                    <a:pt x="0" y="0"/>
                  </a:moveTo>
                  <a:lnTo>
                    <a:pt x="516597" y="0"/>
                  </a:lnTo>
                </a:path>
              </a:pathLst>
            </a:custGeom>
            <a:ln w="6350">
              <a:solidFill>
                <a:srgbClr val="C0C6CF"/>
              </a:solidFill>
            </a:ln>
          </p:spPr>
          <p:txBody>
            <a:bodyPr wrap="square" lIns="0" tIns="0" rIns="0" bIns="0" rtlCol="0"/>
            <a:lstStyle/>
            <a:p>
              <a:endParaRPr/>
            </a:p>
          </p:txBody>
        </p:sp>
        <p:sp>
          <p:nvSpPr>
            <p:cNvPr id="86" name="object 86"/>
            <p:cNvSpPr/>
            <p:nvPr/>
          </p:nvSpPr>
          <p:spPr>
            <a:xfrm>
              <a:off x="3232393" y="28089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87" name="object 87"/>
            <p:cNvSpPr/>
            <p:nvPr/>
          </p:nvSpPr>
          <p:spPr>
            <a:xfrm>
              <a:off x="3748994" y="28058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88" name="object 88"/>
            <p:cNvSpPr/>
            <p:nvPr/>
          </p:nvSpPr>
          <p:spPr>
            <a:xfrm>
              <a:off x="3748994" y="28089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89" name="object 89"/>
            <p:cNvSpPr/>
            <p:nvPr/>
          </p:nvSpPr>
          <p:spPr>
            <a:xfrm>
              <a:off x="4279273" y="2805821"/>
              <a:ext cx="534035" cy="0"/>
            </a:xfrm>
            <a:custGeom>
              <a:avLst/>
              <a:gdLst/>
              <a:ahLst/>
              <a:cxnLst/>
              <a:rect l="l" t="t" r="r" b="b"/>
              <a:pathLst>
                <a:path w="534035">
                  <a:moveTo>
                    <a:pt x="0" y="0"/>
                  </a:moveTo>
                  <a:lnTo>
                    <a:pt x="533450" y="0"/>
                  </a:lnTo>
                </a:path>
              </a:pathLst>
            </a:custGeom>
            <a:ln w="6350">
              <a:solidFill>
                <a:srgbClr val="C0C6CF"/>
              </a:solidFill>
            </a:ln>
          </p:spPr>
          <p:txBody>
            <a:bodyPr wrap="square" lIns="0" tIns="0" rIns="0" bIns="0" rtlCol="0"/>
            <a:lstStyle/>
            <a:p>
              <a:endParaRPr/>
            </a:p>
          </p:txBody>
        </p:sp>
        <p:sp>
          <p:nvSpPr>
            <p:cNvPr id="90" name="object 90"/>
            <p:cNvSpPr/>
            <p:nvPr/>
          </p:nvSpPr>
          <p:spPr>
            <a:xfrm>
              <a:off x="4279273" y="28089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91" name="object 91"/>
            <p:cNvSpPr/>
            <p:nvPr/>
          </p:nvSpPr>
          <p:spPr>
            <a:xfrm>
              <a:off x="4809553" y="28089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92" name="object 92"/>
            <p:cNvSpPr/>
            <p:nvPr/>
          </p:nvSpPr>
          <p:spPr>
            <a:xfrm>
              <a:off x="658075" y="3214422"/>
              <a:ext cx="453390" cy="0"/>
            </a:xfrm>
            <a:custGeom>
              <a:avLst/>
              <a:gdLst/>
              <a:ahLst/>
              <a:cxnLst/>
              <a:rect l="l" t="t" r="r" b="b"/>
              <a:pathLst>
                <a:path w="453390">
                  <a:moveTo>
                    <a:pt x="0" y="0"/>
                  </a:moveTo>
                  <a:lnTo>
                    <a:pt x="453194" y="0"/>
                  </a:lnTo>
                </a:path>
              </a:pathLst>
            </a:custGeom>
            <a:ln w="6350">
              <a:solidFill>
                <a:srgbClr val="C0C6CF"/>
              </a:solidFill>
            </a:ln>
          </p:spPr>
          <p:txBody>
            <a:bodyPr wrap="square" lIns="0" tIns="0" rIns="0" bIns="0" rtlCol="0"/>
            <a:lstStyle/>
            <a:p>
              <a:endParaRPr/>
            </a:p>
          </p:txBody>
        </p:sp>
        <p:sp>
          <p:nvSpPr>
            <p:cNvPr id="93" name="object 93"/>
            <p:cNvSpPr/>
            <p:nvPr/>
          </p:nvSpPr>
          <p:spPr>
            <a:xfrm>
              <a:off x="1111274" y="32144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94" name="object 94"/>
            <p:cNvSpPr/>
            <p:nvPr/>
          </p:nvSpPr>
          <p:spPr>
            <a:xfrm>
              <a:off x="1641553" y="32144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95" name="object 95"/>
            <p:cNvSpPr/>
            <p:nvPr/>
          </p:nvSpPr>
          <p:spPr>
            <a:xfrm>
              <a:off x="2171834" y="32144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96" name="object 96"/>
            <p:cNvSpPr/>
            <p:nvPr/>
          </p:nvSpPr>
          <p:spPr>
            <a:xfrm>
              <a:off x="2702114" y="32144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97" name="object 97"/>
            <p:cNvSpPr/>
            <p:nvPr/>
          </p:nvSpPr>
          <p:spPr>
            <a:xfrm>
              <a:off x="3232393" y="3214422"/>
              <a:ext cx="516890" cy="0"/>
            </a:xfrm>
            <a:custGeom>
              <a:avLst/>
              <a:gdLst/>
              <a:ahLst/>
              <a:cxnLst/>
              <a:rect l="l" t="t" r="r" b="b"/>
              <a:pathLst>
                <a:path w="516889">
                  <a:moveTo>
                    <a:pt x="0" y="0"/>
                  </a:moveTo>
                  <a:lnTo>
                    <a:pt x="516597" y="0"/>
                  </a:lnTo>
                </a:path>
              </a:pathLst>
            </a:custGeom>
            <a:ln w="6350">
              <a:solidFill>
                <a:srgbClr val="C0C6CF"/>
              </a:solidFill>
            </a:ln>
          </p:spPr>
          <p:txBody>
            <a:bodyPr wrap="square" lIns="0" tIns="0" rIns="0" bIns="0" rtlCol="0"/>
            <a:lstStyle/>
            <a:p>
              <a:endParaRPr/>
            </a:p>
          </p:txBody>
        </p:sp>
        <p:sp>
          <p:nvSpPr>
            <p:cNvPr id="98" name="object 98"/>
            <p:cNvSpPr/>
            <p:nvPr/>
          </p:nvSpPr>
          <p:spPr>
            <a:xfrm>
              <a:off x="3748994" y="32144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99" name="object 99"/>
            <p:cNvSpPr/>
            <p:nvPr/>
          </p:nvSpPr>
          <p:spPr>
            <a:xfrm>
              <a:off x="4279273" y="3214422"/>
              <a:ext cx="534035" cy="0"/>
            </a:xfrm>
            <a:custGeom>
              <a:avLst/>
              <a:gdLst/>
              <a:ahLst/>
              <a:cxnLst/>
              <a:rect l="l" t="t" r="r" b="b"/>
              <a:pathLst>
                <a:path w="534035">
                  <a:moveTo>
                    <a:pt x="0" y="0"/>
                  </a:moveTo>
                  <a:lnTo>
                    <a:pt x="533450" y="0"/>
                  </a:lnTo>
                </a:path>
              </a:pathLst>
            </a:custGeom>
            <a:ln w="6350">
              <a:solidFill>
                <a:srgbClr val="C0C6CF"/>
              </a:solidFill>
            </a:ln>
          </p:spPr>
          <p:txBody>
            <a:bodyPr wrap="square" lIns="0" tIns="0" rIns="0" bIns="0" rtlCol="0"/>
            <a:lstStyle/>
            <a:p>
              <a:endParaRPr/>
            </a:p>
          </p:txBody>
        </p:sp>
        <p:sp>
          <p:nvSpPr>
            <p:cNvPr id="100" name="object 100"/>
            <p:cNvSpPr/>
            <p:nvPr/>
          </p:nvSpPr>
          <p:spPr>
            <a:xfrm>
              <a:off x="580994" y="923969"/>
              <a:ext cx="4226560" cy="2294255"/>
            </a:xfrm>
            <a:custGeom>
              <a:avLst/>
              <a:gdLst/>
              <a:ahLst/>
              <a:cxnLst/>
              <a:rect l="l" t="t" r="r" b="b"/>
              <a:pathLst>
                <a:path w="4226560" h="2294255">
                  <a:moveTo>
                    <a:pt x="0" y="2294051"/>
                  </a:moveTo>
                  <a:lnTo>
                    <a:pt x="38839" y="2250169"/>
                  </a:lnTo>
                  <a:lnTo>
                    <a:pt x="80436" y="2201637"/>
                  </a:lnTo>
                  <a:lnTo>
                    <a:pt x="124810" y="2148817"/>
                  </a:lnTo>
                  <a:lnTo>
                    <a:pt x="171985" y="2092069"/>
                  </a:lnTo>
                  <a:lnTo>
                    <a:pt x="196629" y="2062335"/>
                  </a:lnTo>
                  <a:lnTo>
                    <a:pt x="221981" y="2031754"/>
                  </a:lnTo>
                  <a:lnTo>
                    <a:pt x="248044" y="2000372"/>
                  </a:lnTo>
                  <a:lnTo>
                    <a:pt x="274821" y="1968233"/>
                  </a:lnTo>
                  <a:lnTo>
                    <a:pt x="302314" y="1935384"/>
                  </a:lnTo>
                  <a:lnTo>
                    <a:pt x="330525" y="1901868"/>
                  </a:lnTo>
                  <a:lnTo>
                    <a:pt x="359459" y="1867731"/>
                  </a:lnTo>
                  <a:lnTo>
                    <a:pt x="389117" y="1833018"/>
                  </a:lnTo>
                  <a:lnTo>
                    <a:pt x="419502" y="1797774"/>
                  </a:lnTo>
                  <a:lnTo>
                    <a:pt x="450617" y="1762045"/>
                  </a:lnTo>
                  <a:lnTo>
                    <a:pt x="482464" y="1725875"/>
                  </a:lnTo>
                  <a:lnTo>
                    <a:pt x="515046" y="1689309"/>
                  </a:lnTo>
                  <a:lnTo>
                    <a:pt x="548367" y="1652393"/>
                  </a:lnTo>
                  <a:lnTo>
                    <a:pt x="582428" y="1615172"/>
                  </a:lnTo>
                  <a:lnTo>
                    <a:pt x="617232" y="1577691"/>
                  </a:lnTo>
                  <a:lnTo>
                    <a:pt x="652783" y="1539995"/>
                  </a:lnTo>
                  <a:lnTo>
                    <a:pt x="689082" y="1502129"/>
                  </a:lnTo>
                  <a:lnTo>
                    <a:pt x="726133" y="1464138"/>
                  </a:lnTo>
                  <a:lnTo>
                    <a:pt x="763938" y="1426067"/>
                  </a:lnTo>
                  <a:lnTo>
                    <a:pt x="802500" y="1387961"/>
                  </a:lnTo>
                  <a:lnTo>
                    <a:pt x="841821" y="1349867"/>
                  </a:lnTo>
                  <a:lnTo>
                    <a:pt x="881905" y="1311827"/>
                  </a:lnTo>
                  <a:lnTo>
                    <a:pt x="922754" y="1273889"/>
                  </a:lnTo>
                  <a:lnTo>
                    <a:pt x="964371" y="1236096"/>
                  </a:lnTo>
                  <a:lnTo>
                    <a:pt x="1006758" y="1198495"/>
                  </a:lnTo>
                  <a:lnTo>
                    <a:pt x="1049918" y="1161129"/>
                  </a:lnTo>
                  <a:lnTo>
                    <a:pt x="1093854" y="1124045"/>
                  </a:lnTo>
                  <a:lnTo>
                    <a:pt x="1138569" y="1087287"/>
                  </a:lnTo>
                  <a:lnTo>
                    <a:pt x="1184065" y="1050900"/>
                  </a:lnTo>
                  <a:lnTo>
                    <a:pt x="1230345" y="1014930"/>
                  </a:lnTo>
                  <a:lnTo>
                    <a:pt x="1277412" y="979422"/>
                  </a:lnTo>
                  <a:lnTo>
                    <a:pt x="1325268" y="944420"/>
                  </a:lnTo>
                  <a:lnTo>
                    <a:pt x="1373916" y="909970"/>
                  </a:lnTo>
                  <a:lnTo>
                    <a:pt x="1423359" y="876117"/>
                  </a:lnTo>
                  <a:lnTo>
                    <a:pt x="1473600" y="842906"/>
                  </a:lnTo>
                  <a:lnTo>
                    <a:pt x="1524641" y="810382"/>
                  </a:lnTo>
                  <a:lnTo>
                    <a:pt x="1576485" y="778591"/>
                  </a:lnTo>
                  <a:lnTo>
                    <a:pt x="1629134" y="747577"/>
                  </a:lnTo>
                  <a:lnTo>
                    <a:pt x="1682592" y="717385"/>
                  </a:lnTo>
                  <a:lnTo>
                    <a:pt x="1736861" y="688061"/>
                  </a:lnTo>
                  <a:lnTo>
                    <a:pt x="1791944" y="659650"/>
                  </a:lnTo>
                  <a:lnTo>
                    <a:pt x="1848259" y="627376"/>
                  </a:lnTo>
                  <a:lnTo>
                    <a:pt x="1903824" y="596629"/>
                  </a:lnTo>
                  <a:lnTo>
                    <a:pt x="1958655" y="567360"/>
                  </a:lnTo>
                  <a:lnTo>
                    <a:pt x="2012770" y="539522"/>
                  </a:lnTo>
                  <a:lnTo>
                    <a:pt x="2066187" y="513064"/>
                  </a:lnTo>
                  <a:lnTo>
                    <a:pt x="2118921" y="487938"/>
                  </a:lnTo>
                  <a:lnTo>
                    <a:pt x="2170991" y="464094"/>
                  </a:lnTo>
                  <a:lnTo>
                    <a:pt x="2222414" y="441485"/>
                  </a:lnTo>
                  <a:lnTo>
                    <a:pt x="2273207" y="420060"/>
                  </a:lnTo>
                  <a:lnTo>
                    <a:pt x="2323387" y="399772"/>
                  </a:lnTo>
                  <a:lnTo>
                    <a:pt x="2372971" y="380570"/>
                  </a:lnTo>
                  <a:lnTo>
                    <a:pt x="2421977" y="362406"/>
                  </a:lnTo>
                  <a:lnTo>
                    <a:pt x="2470422" y="345232"/>
                  </a:lnTo>
                  <a:lnTo>
                    <a:pt x="2518323" y="328997"/>
                  </a:lnTo>
                  <a:lnTo>
                    <a:pt x="2565697" y="313654"/>
                  </a:lnTo>
                  <a:lnTo>
                    <a:pt x="2612562" y="299153"/>
                  </a:lnTo>
                  <a:lnTo>
                    <a:pt x="2658934" y="285445"/>
                  </a:lnTo>
                  <a:lnTo>
                    <a:pt x="2704831" y="272481"/>
                  </a:lnTo>
                  <a:lnTo>
                    <a:pt x="2750271" y="260213"/>
                  </a:lnTo>
                  <a:lnTo>
                    <a:pt x="2795270" y="248591"/>
                  </a:lnTo>
                  <a:lnTo>
                    <a:pt x="2839846" y="237566"/>
                  </a:lnTo>
                  <a:lnTo>
                    <a:pt x="2884015" y="227090"/>
                  </a:lnTo>
                  <a:lnTo>
                    <a:pt x="2927796" y="217113"/>
                  </a:lnTo>
                  <a:lnTo>
                    <a:pt x="2971205" y="207587"/>
                  </a:lnTo>
                  <a:lnTo>
                    <a:pt x="3014259" y="198463"/>
                  </a:lnTo>
                  <a:lnTo>
                    <a:pt x="3056976" y="189691"/>
                  </a:lnTo>
                  <a:lnTo>
                    <a:pt x="3099373" y="181223"/>
                  </a:lnTo>
                  <a:lnTo>
                    <a:pt x="3141467" y="173009"/>
                  </a:lnTo>
                  <a:lnTo>
                    <a:pt x="3183276" y="165001"/>
                  </a:lnTo>
                  <a:lnTo>
                    <a:pt x="3224816" y="157150"/>
                  </a:lnTo>
                  <a:lnTo>
                    <a:pt x="3266105" y="149407"/>
                  </a:lnTo>
                  <a:lnTo>
                    <a:pt x="3307160" y="141722"/>
                  </a:lnTo>
                  <a:lnTo>
                    <a:pt x="3347999" y="134048"/>
                  </a:lnTo>
                  <a:lnTo>
                    <a:pt x="3418240" y="124559"/>
                  </a:lnTo>
                  <a:lnTo>
                    <a:pt x="3486600" y="115167"/>
                  </a:lnTo>
                  <a:lnTo>
                    <a:pt x="3552990" y="105891"/>
                  </a:lnTo>
                  <a:lnTo>
                    <a:pt x="3617322" y="96752"/>
                  </a:lnTo>
                  <a:lnTo>
                    <a:pt x="3679509" y="87773"/>
                  </a:lnTo>
                  <a:lnTo>
                    <a:pt x="3739463" y="78972"/>
                  </a:lnTo>
                  <a:lnTo>
                    <a:pt x="3797095" y="70372"/>
                  </a:lnTo>
                  <a:lnTo>
                    <a:pt x="3852318" y="61994"/>
                  </a:lnTo>
                  <a:lnTo>
                    <a:pt x="3905044" y="53857"/>
                  </a:lnTo>
                  <a:lnTo>
                    <a:pt x="3955184" y="45984"/>
                  </a:lnTo>
                  <a:lnTo>
                    <a:pt x="4002651" y="38395"/>
                  </a:lnTo>
                  <a:lnTo>
                    <a:pt x="4047358" y="31111"/>
                  </a:lnTo>
                  <a:lnTo>
                    <a:pt x="4089215" y="24153"/>
                  </a:lnTo>
                  <a:lnTo>
                    <a:pt x="4128135" y="17542"/>
                  </a:lnTo>
                  <a:lnTo>
                    <a:pt x="4196813" y="5444"/>
                  </a:lnTo>
                  <a:lnTo>
                    <a:pt x="4226394" y="0"/>
                  </a:lnTo>
                </a:path>
              </a:pathLst>
            </a:custGeom>
            <a:ln w="12699">
              <a:solidFill>
                <a:srgbClr val="231F20"/>
              </a:solidFill>
            </a:ln>
          </p:spPr>
          <p:txBody>
            <a:bodyPr wrap="square" lIns="0" tIns="0" rIns="0" bIns="0" rtlCol="0"/>
            <a:lstStyle/>
            <a:p>
              <a:endParaRPr/>
            </a:p>
          </p:txBody>
        </p:sp>
        <p:sp>
          <p:nvSpPr>
            <p:cNvPr id="101" name="object 101"/>
            <p:cNvSpPr/>
            <p:nvPr/>
          </p:nvSpPr>
          <p:spPr>
            <a:xfrm>
              <a:off x="580994" y="1293818"/>
              <a:ext cx="4227830" cy="1924685"/>
            </a:xfrm>
            <a:custGeom>
              <a:avLst/>
              <a:gdLst/>
              <a:ahLst/>
              <a:cxnLst/>
              <a:rect l="l" t="t" r="r" b="b"/>
              <a:pathLst>
                <a:path w="4227830" h="1924685">
                  <a:moveTo>
                    <a:pt x="0" y="1924202"/>
                  </a:moveTo>
                  <a:lnTo>
                    <a:pt x="31916" y="1892520"/>
                  </a:lnTo>
                  <a:lnTo>
                    <a:pt x="64379" y="1860443"/>
                  </a:lnTo>
                  <a:lnTo>
                    <a:pt x="97380" y="1828009"/>
                  </a:lnTo>
                  <a:lnTo>
                    <a:pt x="130914" y="1795254"/>
                  </a:lnTo>
                  <a:lnTo>
                    <a:pt x="164971" y="1762217"/>
                  </a:lnTo>
                  <a:lnTo>
                    <a:pt x="199544" y="1728934"/>
                  </a:lnTo>
                  <a:lnTo>
                    <a:pt x="234627" y="1695444"/>
                  </a:lnTo>
                  <a:lnTo>
                    <a:pt x="270212" y="1661782"/>
                  </a:lnTo>
                  <a:lnTo>
                    <a:pt x="306291" y="1627988"/>
                  </a:lnTo>
                  <a:lnTo>
                    <a:pt x="342857" y="1594097"/>
                  </a:lnTo>
                  <a:lnTo>
                    <a:pt x="379903" y="1560149"/>
                  </a:lnTo>
                  <a:lnTo>
                    <a:pt x="417421" y="1526179"/>
                  </a:lnTo>
                  <a:lnTo>
                    <a:pt x="455403" y="1492226"/>
                  </a:lnTo>
                  <a:lnTo>
                    <a:pt x="493843" y="1458327"/>
                  </a:lnTo>
                  <a:lnTo>
                    <a:pt x="532733" y="1424519"/>
                  </a:lnTo>
                  <a:lnTo>
                    <a:pt x="572065" y="1390840"/>
                  </a:lnTo>
                  <a:lnTo>
                    <a:pt x="611832" y="1357327"/>
                  </a:lnTo>
                  <a:lnTo>
                    <a:pt x="652026" y="1324017"/>
                  </a:lnTo>
                  <a:lnTo>
                    <a:pt x="692641" y="1290949"/>
                  </a:lnTo>
                  <a:lnTo>
                    <a:pt x="733669" y="1258158"/>
                  </a:lnTo>
                  <a:lnTo>
                    <a:pt x="775102" y="1225683"/>
                  </a:lnTo>
                  <a:lnTo>
                    <a:pt x="816933" y="1193562"/>
                  </a:lnTo>
                  <a:lnTo>
                    <a:pt x="859154" y="1161831"/>
                  </a:lnTo>
                  <a:lnTo>
                    <a:pt x="901759" y="1130528"/>
                  </a:lnTo>
                  <a:lnTo>
                    <a:pt x="944739" y="1099690"/>
                  </a:lnTo>
                  <a:lnTo>
                    <a:pt x="988087" y="1069355"/>
                  </a:lnTo>
                  <a:lnTo>
                    <a:pt x="1031797" y="1039560"/>
                  </a:lnTo>
                  <a:lnTo>
                    <a:pt x="1075859" y="1010343"/>
                  </a:lnTo>
                  <a:lnTo>
                    <a:pt x="1120268" y="981741"/>
                  </a:lnTo>
                  <a:lnTo>
                    <a:pt x="1165015" y="953791"/>
                  </a:lnTo>
                  <a:lnTo>
                    <a:pt x="1210094" y="926531"/>
                  </a:lnTo>
                  <a:lnTo>
                    <a:pt x="1255496" y="899998"/>
                  </a:lnTo>
                  <a:lnTo>
                    <a:pt x="1303996" y="874684"/>
                  </a:lnTo>
                  <a:lnTo>
                    <a:pt x="1353143" y="849695"/>
                  </a:lnTo>
                  <a:lnTo>
                    <a:pt x="1402903" y="825032"/>
                  </a:lnTo>
                  <a:lnTo>
                    <a:pt x="1453244" y="800697"/>
                  </a:lnTo>
                  <a:lnTo>
                    <a:pt x="1504131" y="776690"/>
                  </a:lnTo>
                  <a:lnTo>
                    <a:pt x="1555532" y="753014"/>
                  </a:lnTo>
                  <a:lnTo>
                    <a:pt x="1607413" y="729670"/>
                  </a:lnTo>
                  <a:lnTo>
                    <a:pt x="1659742" y="706659"/>
                  </a:lnTo>
                  <a:lnTo>
                    <a:pt x="1712484" y="683983"/>
                  </a:lnTo>
                  <a:lnTo>
                    <a:pt x="1765607" y="661643"/>
                  </a:lnTo>
                  <a:lnTo>
                    <a:pt x="1819077" y="639641"/>
                  </a:lnTo>
                  <a:lnTo>
                    <a:pt x="1872861" y="617979"/>
                  </a:lnTo>
                  <a:lnTo>
                    <a:pt x="1926926" y="596657"/>
                  </a:lnTo>
                  <a:lnTo>
                    <a:pt x="1981239" y="575678"/>
                  </a:lnTo>
                  <a:lnTo>
                    <a:pt x="2035766" y="555042"/>
                  </a:lnTo>
                  <a:lnTo>
                    <a:pt x="2090474" y="534751"/>
                  </a:lnTo>
                  <a:lnTo>
                    <a:pt x="2145330" y="514807"/>
                  </a:lnTo>
                  <a:lnTo>
                    <a:pt x="2200300" y="495211"/>
                  </a:lnTo>
                  <a:lnTo>
                    <a:pt x="2255352" y="475965"/>
                  </a:lnTo>
                  <a:lnTo>
                    <a:pt x="2310452" y="457070"/>
                  </a:lnTo>
                  <a:lnTo>
                    <a:pt x="2365566" y="438527"/>
                  </a:lnTo>
                  <a:lnTo>
                    <a:pt x="2420662" y="420339"/>
                  </a:lnTo>
                  <a:lnTo>
                    <a:pt x="2475707" y="402505"/>
                  </a:lnTo>
                  <a:lnTo>
                    <a:pt x="2530666" y="385029"/>
                  </a:lnTo>
                  <a:lnTo>
                    <a:pt x="2585507" y="367911"/>
                  </a:lnTo>
                  <a:lnTo>
                    <a:pt x="2640197" y="351154"/>
                  </a:lnTo>
                  <a:lnTo>
                    <a:pt x="2694701" y="334757"/>
                  </a:lnTo>
                  <a:lnTo>
                    <a:pt x="2748988" y="318724"/>
                  </a:lnTo>
                  <a:lnTo>
                    <a:pt x="2803024" y="303054"/>
                  </a:lnTo>
                  <a:lnTo>
                    <a:pt x="2856775" y="287751"/>
                  </a:lnTo>
                  <a:lnTo>
                    <a:pt x="2910208" y="272815"/>
                  </a:lnTo>
                  <a:lnTo>
                    <a:pt x="2963290" y="258247"/>
                  </a:lnTo>
                  <a:lnTo>
                    <a:pt x="3015988" y="244050"/>
                  </a:lnTo>
                  <a:lnTo>
                    <a:pt x="3068268" y="230224"/>
                  </a:lnTo>
                  <a:lnTo>
                    <a:pt x="3120097" y="216772"/>
                  </a:lnTo>
                  <a:lnTo>
                    <a:pt x="3171443" y="203694"/>
                  </a:lnTo>
                  <a:lnTo>
                    <a:pt x="3222271" y="190993"/>
                  </a:lnTo>
                  <a:lnTo>
                    <a:pt x="3272548" y="178669"/>
                  </a:lnTo>
                  <a:lnTo>
                    <a:pt x="3322242" y="166724"/>
                  </a:lnTo>
                  <a:lnTo>
                    <a:pt x="3371318" y="155159"/>
                  </a:lnTo>
                  <a:lnTo>
                    <a:pt x="3419744" y="143977"/>
                  </a:lnTo>
                  <a:lnTo>
                    <a:pt x="3467487" y="133178"/>
                  </a:lnTo>
                  <a:lnTo>
                    <a:pt x="3514513" y="122764"/>
                  </a:lnTo>
                  <a:lnTo>
                    <a:pt x="3560788" y="112736"/>
                  </a:lnTo>
                  <a:lnTo>
                    <a:pt x="3606280" y="103097"/>
                  </a:lnTo>
                  <a:lnTo>
                    <a:pt x="3650956" y="93846"/>
                  </a:lnTo>
                  <a:lnTo>
                    <a:pt x="3694781" y="84987"/>
                  </a:lnTo>
                  <a:lnTo>
                    <a:pt x="3737724" y="76520"/>
                  </a:lnTo>
                  <a:lnTo>
                    <a:pt x="3779750" y="68447"/>
                  </a:lnTo>
                  <a:lnTo>
                    <a:pt x="3820826" y="60769"/>
                  </a:lnTo>
                  <a:lnTo>
                    <a:pt x="3860920" y="53487"/>
                  </a:lnTo>
                  <a:lnTo>
                    <a:pt x="3899997" y="46604"/>
                  </a:lnTo>
                  <a:lnTo>
                    <a:pt x="3938025" y="40121"/>
                  </a:lnTo>
                  <a:lnTo>
                    <a:pt x="4010799" y="28359"/>
                  </a:lnTo>
                  <a:lnTo>
                    <a:pt x="4078976" y="18214"/>
                  </a:lnTo>
                  <a:lnTo>
                    <a:pt x="4142291" y="9697"/>
                  </a:lnTo>
                  <a:lnTo>
                    <a:pt x="4200476" y="2819"/>
                  </a:lnTo>
                  <a:lnTo>
                    <a:pt x="4227563" y="0"/>
                  </a:lnTo>
                </a:path>
              </a:pathLst>
            </a:custGeom>
            <a:ln w="12700">
              <a:solidFill>
                <a:srgbClr val="EA1D25"/>
              </a:solidFill>
            </a:ln>
          </p:spPr>
          <p:txBody>
            <a:bodyPr wrap="square" lIns="0" tIns="0" rIns="0" bIns="0" rtlCol="0"/>
            <a:lstStyle/>
            <a:p>
              <a:endParaRPr/>
            </a:p>
          </p:txBody>
        </p:sp>
        <p:sp>
          <p:nvSpPr>
            <p:cNvPr id="102" name="object 102"/>
            <p:cNvSpPr/>
            <p:nvPr/>
          </p:nvSpPr>
          <p:spPr>
            <a:xfrm>
              <a:off x="580994" y="1949977"/>
              <a:ext cx="4228465" cy="1268095"/>
            </a:xfrm>
            <a:custGeom>
              <a:avLst/>
              <a:gdLst/>
              <a:ahLst/>
              <a:cxnLst/>
              <a:rect l="l" t="t" r="r" b="b"/>
              <a:pathLst>
                <a:path w="4228465" h="1268095">
                  <a:moveTo>
                    <a:pt x="0" y="1268044"/>
                  </a:moveTo>
                  <a:lnTo>
                    <a:pt x="32451" y="1245960"/>
                  </a:lnTo>
                  <a:lnTo>
                    <a:pt x="65010" y="1223990"/>
                  </a:lnTo>
                  <a:lnTo>
                    <a:pt x="97686" y="1202135"/>
                  </a:lnTo>
                  <a:lnTo>
                    <a:pt x="130484" y="1180399"/>
                  </a:lnTo>
                  <a:lnTo>
                    <a:pt x="163413" y="1158783"/>
                  </a:lnTo>
                  <a:lnTo>
                    <a:pt x="196479" y="1137290"/>
                  </a:lnTo>
                  <a:lnTo>
                    <a:pt x="229691" y="1115921"/>
                  </a:lnTo>
                  <a:lnTo>
                    <a:pt x="263056" y="1094680"/>
                  </a:lnTo>
                  <a:lnTo>
                    <a:pt x="296581" y="1073568"/>
                  </a:lnTo>
                  <a:lnTo>
                    <a:pt x="330274" y="1052588"/>
                  </a:lnTo>
                  <a:lnTo>
                    <a:pt x="364142" y="1031742"/>
                  </a:lnTo>
                  <a:lnTo>
                    <a:pt x="398192" y="1011031"/>
                  </a:lnTo>
                  <a:lnTo>
                    <a:pt x="432433" y="990460"/>
                  </a:lnTo>
                  <a:lnTo>
                    <a:pt x="466871" y="970028"/>
                  </a:lnTo>
                  <a:lnTo>
                    <a:pt x="501514" y="949740"/>
                  </a:lnTo>
                  <a:lnTo>
                    <a:pt x="536369" y="929597"/>
                  </a:lnTo>
                  <a:lnTo>
                    <a:pt x="571444" y="909601"/>
                  </a:lnTo>
                  <a:lnTo>
                    <a:pt x="606747" y="889755"/>
                  </a:lnTo>
                  <a:lnTo>
                    <a:pt x="642284" y="870060"/>
                  </a:lnTo>
                  <a:lnTo>
                    <a:pt x="678063" y="850520"/>
                  </a:lnTo>
                  <a:lnTo>
                    <a:pt x="714092" y="831136"/>
                  </a:lnTo>
                  <a:lnTo>
                    <a:pt x="750377" y="811911"/>
                  </a:lnTo>
                  <a:lnTo>
                    <a:pt x="786928" y="792847"/>
                  </a:lnTo>
                  <a:lnTo>
                    <a:pt x="823750" y="773946"/>
                  </a:lnTo>
                  <a:lnTo>
                    <a:pt x="860851" y="755210"/>
                  </a:lnTo>
                  <a:lnTo>
                    <a:pt x="898239" y="736642"/>
                  </a:lnTo>
                  <a:lnTo>
                    <a:pt x="935922" y="718244"/>
                  </a:lnTo>
                  <a:lnTo>
                    <a:pt x="973906" y="700018"/>
                  </a:lnTo>
                  <a:lnTo>
                    <a:pt x="1012199" y="681966"/>
                  </a:lnTo>
                  <a:lnTo>
                    <a:pt x="1050809" y="664091"/>
                  </a:lnTo>
                  <a:lnTo>
                    <a:pt x="1089743" y="646395"/>
                  </a:lnTo>
                  <a:lnTo>
                    <a:pt x="1129008" y="628880"/>
                  </a:lnTo>
                  <a:lnTo>
                    <a:pt x="1168613" y="611548"/>
                  </a:lnTo>
                  <a:lnTo>
                    <a:pt x="1208563" y="594402"/>
                  </a:lnTo>
                  <a:lnTo>
                    <a:pt x="1248867" y="577444"/>
                  </a:lnTo>
                  <a:lnTo>
                    <a:pt x="1289533" y="560677"/>
                  </a:lnTo>
                  <a:lnTo>
                    <a:pt x="1330567" y="544101"/>
                  </a:lnTo>
                  <a:lnTo>
                    <a:pt x="1371977" y="527720"/>
                  </a:lnTo>
                  <a:lnTo>
                    <a:pt x="1413771" y="511537"/>
                  </a:lnTo>
                  <a:lnTo>
                    <a:pt x="1455956" y="495552"/>
                  </a:lnTo>
                  <a:lnTo>
                    <a:pt x="1498539" y="479769"/>
                  </a:lnTo>
                  <a:lnTo>
                    <a:pt x="1541528" y="464189"/>
                  </a:lnTo>
                  <a:lnTo>
                    <a:pt x="1584931" y="448815"/>
                  </a:lnTo>
                  <a:lnTo>
                    <a:pt x="1628754" y="433650"/>
                  </a:lnTo>
                  <a:lnTo>
                    <a:pt x="1673005" y="418695"/>
                  </a:lnTo>
                  <a:lnTo>
                    <a:pt x="1717692" y="403952"/>
                  </a:lnTo>
                  <a:lnTo>
                    <a:pt x="1762823" y="389425"/>
                  </a:lnTo>
                  <a:lnTo>
                    <a:pt x="1808403" y="375114"/>
                  </a:lnTo>
                  <a:lnTo>
                    <a:pt x="1854442" y="361023"/>
                  </a:lnTo>
                  <a:lnTo>
                    <a:pt x="1900946" y="347154"/>
                  </a:lnTo>
                  <a:lnTo>
                    <a:pt x="1947923" y="333509"/>
                  </a:lnTo>
                  <a:lnTo>
                    <a:pt x="1995380" y="320090"/>
                  </a:lnTo>
                  <a:lnTo>
                    <a:pt x="2043325" y="306899"/>
                  </a:lnTo>
                  <a:lnTo>
                    <a:pt x="2091765" y="293939"/>
                  </a:lnTo>
                  <a:lnTo>
                    <a:pt x="2140708" y="281212"/>
                  </a:lnTo>
                  <a:lnTo>
                    <a:pt x="2190161" y="268720"/>
                  </a:lnTo>
                  <a:lnTo>
                    <a:pt x="2240132" y="256465"/>
                  </a:lnTo>
                  <a:lnTo>
                    <a:pt x="2290627" y="244450"/>
                  </a:lnTo>
                  <a:lnTo>
                    <a:pt x="2341655" y="232678"/>
                  </a:lnTo>
                  <a:lnTo>
                    <a:pt x="2393222" y="221149"/>
                  </a:lnTo>
                  <a:lnTo>
                    <a:pt x="2445337" y="209867"/>
                  </a:lnTo>
                  <a:lnTo>
                    <a:pt x="2498007" y="198833"/>
                  </a:lnTo>
                  <a:lnTo>
                    <a:pt x="2551239" y="188050"/>
                  </a:lnTo>
                  <a:lnTo>
                    <a:pt x="2605040" y="177521"/>
                  </a:lnTo>
                  <a:lnTo>
                    <a:pt x="2659419" y="167247"/>
                  </a:lnTo>
                  <a:lnTo>
                    <a:pt x="2714382" y="157231"/>
                  </a:lnTo>
                  <a:lnTo>
                    <a:pt x="2769937" y="147474"/>
                  </a:lnTo>
                  <a:lnTo>
                    <a:pt x="2826091" y="137980"/>
                  </a:lnTo>
                  <a:lnTo>
                    <a:pt x="2882852" y="128750"/>
                  </a:lnTo>
                  <a:lnTo>
                    <a:pt x="2940228" y="119787"/>
                  </a:lnTo>
                  <a:lnTo>
                    <a:pt x="2998225" y="111093"/>
                  </a:lnTo>
                  <a:lnTo>
                    <a:pt x="3056851" y="102670"/>
                  </a:lnTo>
                  <a:lnTo>
                    <a:pt x="3116114" y="94521"/>
                  </a:lnTo>
                  <a:lnTo>
                    <a:pt x="3176021" y="86647"/>
                  </a:lnTo>
                  <a:lnTo>
                    <a:pt x="3236580" y="79051"/>
                  </a:lnTo>
                  <a:lnTo>
                    <a:pt x="3297797" y="71736"/>
                  </a:lnTo>
                  <a:lnTo>
                    <a:pt x="3359681" y="64702"/>
                  </a:lnTo>
                  <a:lnTo>
                    <a:pt x="3422239" y="57954"/>
                  </a:lnTo>
                  <a:lnTo>
                    <a:pt x="3485478" y="51493"/>
                  </a:lnTo>
                  <a:lnTo>
                    <a:pt x="3549405" y="45320"/>
                  </a:lnTo>
                  <a:lnTo>
                    <a:pt x="3614029" y="39440"/>
                  </a:lnTo>
                  <a:lnTo>
                    <a:pt x="3679356" y="33852"/>
                  </a:lnTo>
                  <a:lnTo>
                    <a:pt x="3745395" y="28561"/>
                  </a:lnTo>
                  <a:lnTo>
                    <a:pt x="3812152" y="23568"/>
                  </a:lnTo>
                  <a:lnTo>
                    <a:pt x="3879634" y="18876"/>
                  </a:lnTo>
                  <a:lnTo>
                    <a:pt x="3947851" y="14486"/>
                  </a:lnTo>
                  <a:lnTo>
                    <a:pt x="4016808" y="10401"/>
                  </a:lnTo>
                  <a:lnTo>
                    <a:pt x="4086513" y="6624"/>
                  </a:lnTo>
                  <a:lnTo>
                    <a:pt x="4156974" y="3156"/>
                  </a:lnTo>
                  <a:lnTo>
                    <a:pt x="4228198" y="0"/>
                  </a:lnTo>
                </a:path>
              </a:pathLst>
            </a:custGeom>
            <a:ln w="12700">
              <a:solidFill>
                <a:srgbClr val="425D85"/>
              </a:solidFill>
            </a:ln>
          </p:spPr>
          <p:txBody>
            <a:bodyPr wrap="square" lIns="0" tIns="0" rIns="0" bIns="0" rtlCol="0"/>
            <a:lstStyle/>
            <a:p>
              <a:endParaRPr/>
            </a:p>
          </p:txBody>
        </p:sp>
        <p:sp>
          <p:nvSpPr>
            <p:cNvPr id="103" name="object 103"/>
            <p:cNvSpPr/>
            <p:nvPr/>
          </p:nvSpPr>
          <p:spPr>
            <a:xfrm>
              <a:off x="580994" y="2400826"/>
              <a:ext cx="4227830" cy="817244"/>
            </a:xfrm>
            <a:custGeom>
              <a:avLst/>
              <a:gdLst/>
              <a:ahLst/>
              <a:cxnLst/>
              <a:rect l="l" t="t" r="r" b="b"/>
              <a:pathLst>
                <a:path w="4227830" h="817244">
                  <a:moveTo>
                    <a:pt x="0" y="817194"/>
                  </a:moveTo>
                  <a:lnTo>
                    <a:pt x="69957" y="788477"/>
                  </a:lnTo>
                  <a:lnTo>
                    <a:pt x="105441" y="774149"/>
                  </a:lnTo>
                  <a:lnTo>
                    <a:pt x="141265" y="759845"/>
                  </a:lnTo>
                  <a:lnTo>
                    <a:pt x="177433" y="745570"/>
                  </a:lnTo>
                  <a:lnTo>
                    <a:pt x="213948" y="731326"/>
                  </a:lnTo>
                  <a:lnTo>
                    <a:pt x="250814" y="717118"/>
                  </a:lnTo>
                  <a:lnTo>
                    <a:pt x="288033" y="702948"/>
                  </a:lnTo>
                  <a:lnTo>
                    <a:pt x="325609" y="688822"/>
                  </a:lnTo>
                  <a:lnTo>
                    <a:pt x="363545" y="674741"/>
                  </a:lnTo>
                  <a:lnTo>
                    <a:pt x="401845" y="660710"/>
                  </a:lnTo>
                  <a:lnTo>
                    <a:pt x="440511" y="646732"/>
                  </a:lnTo>
                  <a:lnTo>
                    <a:pt x="479548" y="632811"/>
                  </a:lnTo>
                  <a:lnTo>
                    <a:pt x="518957" y="618950"/>
                  </a:lnTo>
                  <a:lnTo>
                    <a:pt x="558743" y="605153"/>
                  </a:lnTo>
                  <a:lnTo>
                    <a:pt x="598908" y="591424"/>
                  </a:lnTo>
                  <a:lnTo>
                    <a:pt x="639456" y="577766"/>
                  </a:lnTo>
                  <a:lnTo>
                    <a:pt x="680390" y="564183"/>
                  </a:lnTo>
                  <a:lnTo>
                    <a:pt x="721714" y="550678"/>
                  </a:lnTo>
                  <a:lnTo>
                    <a:pt x="763430" y="537255"/>
                  </a:lnTo>
                  <a:lnTo>
                    <a:pt x="805542" y="523917"/>
                  </a:lnTo>
                  <a:lnTo>
                    <a:pt x="848053" y="510668"/>
                  </a:lnTo>
                  <a:lnTo>
                    <a:pt x="890966" y="497512"/>
                  </a:lnTo>
                  <a:lnTo>
                    <a:pt x="934285" y="484452"/>
                  </a:lnTo>
                  <a:lnTo>
                    <a:pt x="978013" y="471492"/>
                  </a:lnTo>
                  <a:lnTo>
                    <a:pt x="1022153" y="458635"/>
                  </a:lnTo>
                  <a:lnTo>
                    <a:pt x="1066708" y="445885"/>
                  </a:lnTo>
                  <a:lnTo>
                    <a:pt x="1111681" y="433246"/>
                  </a:lnTo>
                  <a:lnTo>
                    <a:pt x="1157076" y="420720"/>
                  </a:lnTo>
                  <a:lnTo>
                    <a:pt x="1202897" y="408312"/>
                  </a:lnTo>
                  <a:lnTo>
                    <a:pt x="1249145" y="396026"/>
                  </a:lnTo>
                  <a:lnTo>
                    <a:pt x="1295825" y="383864"/>
                  </a:lnTo>
                  <a:lnTo>
                    <a:pt x="1342940" y="371830"/>
                  </a:lnTo>
                  <a:lnTo>
                    <a:pt x="1390493" y="359928"/>
                  </a:lnTo>
                  <a:lnTo>
                    <a:pt x="1438487" y="348162"/>
                  </a:lnTo>
                  <a:lnTo>
                    <a:pt x="1486926" y="336535"/>
                  </a:lnTo>
                  <a:lnTo>
                    <a:pt x="1535812" y="325051"/>
                  </a:lnTo>
                  <a:lnTo>
                    <a:pt x="1585149" y="313713"/>
                  </a:lnTo>
                  <a:lnTo>
                    <a:pt x="1634940" y="302524"/>
                  </a:lnTo>
                  <a:lnTo>
                    <a:pt x="1685189" y="291489"/>
                  </a:lnTo>
                  <a:lnTo>
                    <a:pt x="1735899" y="280611"/>
                  </a:lnTo>
                  <a:lnTo>
                    <a:pt x="1787072" y="269894"/>
                  </a:lnTo>
                  <a:lnTo>
                    <a:pt x="1838713" y="259340"/>
                  </a:lnTo>
                  <a:lnTo>
                    <a:pt x="1890824" y="248955"/>
                  </a:lnTo>
                  <a:lnTo>
                    <a:pt x="1943409" y="238740"/>
                  </a:lnTo>
                  <a:lnTo>
                    <a:pt x="1996470" y="228701"/>
                  </a:lnTo>
                  <a:lnTo>
                    <a:pt x="2050012" y="218840"/>
                  </a:lnTo>
                  <a:lnTo>
                    <a:pt x="2104038" y="209160"/>
                  </a:lnTo>
                  <a:lnTo>
                    <a:pt x="2158549" y="199667"/>
                  </a:lnTo>
                  <a:lnTo>
                    <a:pt x="2213551" y="190362"/>
                  </a:lnTo>
                  <a:lnTo>
                    <a:pt x="2269046" y="181251"/>
                  </a:lnTo>
                  <a:lnTo>
                    <a:pt x="2325037" y="172335"/>
                  </a:lnTo>
                  <a:lnTo>
                    <a:pt x="2381528" y="163620"/>
                  </a:lnTo>
                  <a:lnTo>
                    <a:pt x="2438522" y="155108"/>
                  </a:lnTo>
                  <a:lnTo>
                    <a:pt x="2496022" y="146803"/>
                  </a:lnTo>
                  <a:lnTo>
                    <a:pt x="2554031" y="138708"/>
                  </a:lnTo>
                  <a:lnTo>
                    <a:pt x="2612553" y="130828"/>
                  </a:lnTo>
                  <a:lnTo>
                    <a:pt x="2671590" y="123165"/>
                  </a:lnTo>
                  <a:lnTo>
                    <a:pt x="2731147" y="115724"/>
                  </a:lnTo>
                  <a:lnTo>
                    <a:pt x="2791226" y="108508"/>
                  </a:lnTo>
                  <a:lnTo>
                    <a:pt x="2851830" y="101520"/>
                  </a:lnTo>
                  <a:lnTo>
                    <a:pt x="2912964" y="94764"/>
                  </a:lnTo>
                  <a:lnTo>
                    <a:pt x="2974629" y="88244"/>
                  </a:lnTo>
                  <a:lnTo>
                    <a:pt x="3036830" y="81963"/>
                  </a:lnTo>
                  <a:lnTo>
                    <a:pt x="3099569" y="75925"/>
                  </a:lnTo>
                  <a:lnTo>
                    <a:pt x="3162850" y="70133"/>
                  </a:lnTo>
                  <a:lnTo>
                    <a:pt x="3226676" y="64592"/>
                  </a:lnTo>
                  <a:lnTo>
                    <a:pt x="3291051" y="59303"/>
                  </a:lnTo>
                  <a:lnTo>
                    <a:pt x="3355976" y="54272"/>
                  </a:lnTo>
                  <a:lnTo>
                    <a:pt x="3421457" y="49502"/>
                  </a:lnTo>
                  <a:lnTo>
                    <a:pt x="3487496" y="44996"/>
                  </a:lnTo>
                  <a:lnTo>
                    <a:pt x="3534295" y="41816"/>
                  </a:lnTo>
                  <a:lnTo>
                    <a:pt x="3581845" y="38432"/>
                  </a:lnTo>
                  <a:lnTo>
                    <a:pt x="3630058" y="34898"/>
                  </a:lnTo>
                  <a:lnTo>
                    <a:pt x="3678843" y="31266"/>
                  </a:lnTo>
                  <a:lnTo>
                    <a:pt x="3728110" y="27590"/>
                  </a:lnTo>
                  <a:lnTo>
                    <a:pt x="3777770" y="23921"/>
                  </a:lnTo>
                  <a:lnTo>
                    <a:pt x="3827733" y="20314"/>
                  </a:lnTo>
                  <a:lnTo>
                    <a:pt x="3877909" y="16820"/>
                  </a:lnTo>
                  <a:lnTo>
                    <a:pt x="3928208" y="13494"/>
                  </a:lnTo>
                  <a:lnTo>
                    <a:pt x="3978541" y="10387"/>
                  </a:lnTo>
                  <a:lnTo>
                    <a:pt x="4028817" y="7552"/>
                  </a:lnTo>
                  <a:lnTo>
                    <a:pt x="4078947" y="5044"/>
                  </a:lnTo>
                  <a:lnTo>
                    <a:pt x="4128841" y="2913"/>
                  </a:lnTo>
                  <a:lnTo>
                    <a:pt x="4178410" y="1214"/>
                  </a:lnTo>
                  <a:lnTo>
                    <a:pt x="4227563" y="0"/>
                  </a:lnTo>
                </a:path>
              </a:pathLst>
            </a:custGeom>
            <a:ln w="12700">
              <a:solidFill>
                <a:srgbClr val="231F20"/>
              </a:solidFill>
            </a:ln>
          </p:spPr>
          <p:txBody>
            <a:bodyPr wrap="square" lIns="0" tIns="0" rIns="0" bIns="0" rtlCol="0"/>
            <a:lstStyle/>
            <a:p>
              <a:endParaRPr/>
            </a:p>
          </p:txBody>
        </p:sp>
      </p:grpSp>
      <p:sp>
        <p:nvSpPr>
          <p:cNvPr id="104" name="object 104"/>
          <p:cNvSpPr txBox="1"/>
          <p:nvPr/>
        </p:nvSpPr>
        <p:spPr>
          <a:xfrm>
            <a:off x="257299" y="302078"/>
            <a:ext cx="1270000" cy="525145"/>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231F20"/>
                </a:solidFill>
                <a:latin typeface="Arial"/>
                <a:cs typeface="Arial"/>
              </a:rPr>
              <a:t>GRAPH</a:t>
            </a:r>
            <a:r>
              <a:rPr sz="700" b="1" spc="10" dirty="0">
                <a:solidFill>
                  <a:srgbClr val="231F20"/>
                </a:solidFill>
                <a:latin typeface="Arial"/>
                <a:cs typeface="Arial"/>
              </a:rPr>
              <a:t> </a:t>
            </a:r>
            <a:r>
              <a:rPr sz="700" b="1" dirty="0">
                <a:solidFill>
                  <a:srgbClr val="231F20"/>
                </a:solidFill>
                <a:latin typeface="Arial"/>
                <a:cs typeface="Arial"/>
              </a:rPr>
              <a:t>2.</a:t>
            </a:r>
            <a:r>
              <a:rPr sz="700" b="1" spc="10" dirty="0">
                <a:solidFill>
                  <a:srgbClr val="231F20"/>
                </a:solidFill>
                <a:latin typeface="Arial"/>
                <a:cs typeface="Arial"/>
              </a:rPr>
              <a:t> </a:t>
            </a:r>
            <a:r>
              <a:rPr sz="700" dirty="0">
                <a:solidFill>
                  <a:srgbClr val="231F20"/>
                </a:solidFill>
                <a:latin typeface="Arial MT"/>
                <a:cs typeface="Arial MT"/>
              </a:rPr>
              <a:t>Effect</a:t>
            </a:r>
            <a:r>
              <a:rPr sz="700" spc="10" dirty="0">
                <a:solidFill>
                  <a:srgbClr val="231F20"/>
                </a:solidFill>
                <a:latin typeface="Arial MT"/>
                <a:cs typeface="Arial MT"/>
              </a:rPr>
              <a:t> </a:t>
            </a:r>
            <a:r>
              <a:rPr sz="700" dirty="0">
                <a:solidFill>
                  <a:srgbClr val="231F20"/>
                </a:solidFill>
                <a:latin typeface="Arial MT"/>
                <a:cs typeface="Arial MT"/>
              </a:rPr>
              <a:t>of</a:t>
            </a:r>
            <a:r>
              <a:rPr sz="700" spc="10" dirty="0">
                <a:solidFill>
                  <a:srgbClr val="231F20"/>
                </a:solidFill>
                <a:latin typeface="Arial MT"/>
                <a:cs typeface="Arial MT"/>
              </a:rPr>
              <a:t> </a:t>
            </a:r>
            <a:r>
              <a:rPr sz="700" spc="-10" dirty="0">
                <a:solidFill>
                  <a:srgbClr val="231F20"/>
                </a:solidFill>
                <a:latin typeface="Arial MT"/>
                <a:cs typeface="Arial MT"/>
              </a:rPr>
              <a:t>Clearances</a:t>
            </a:r>
            <a:endParaRPr sz="700">
              <a:latin typeface="Arial MT"/>
              <a:cs typeface="Arial MT"/>
            </a:endParaRPr>
          </a:p>
          <a:p>
            <a:pPr>
              <a:lnSpc>
                <a:spcPct val="100000"/>
              </a:lnSpc>
            </a:pPr>
            <a:endParaRPr sz="800">
              <a:latin typeface="Arial MT"/>
              <a:cs typeface="Arial MT"/>
            </a:endParaRPr>
          </a:p>
          <a:p>
            <a:pPr marL="323215">
              <a:lnSpc>
                <a:spcPts val="805"/>
              </a:lnSpc>
              <a:spcBef>
                <a:spcPts val="565"/>
              </a:spcBef>
            </a:pPr>
            <a:r>
              <a:rPr sz="700" spc="-20" dirty="0">
                <a:solidFill>
                  <a:srgbClr val="231F20"/>
                </a:solidFill>
                <a:latin typeface="Arial MT"/>
                <a:cs typeface="Arial MT"/>
              </a:rPr>
              <a:t>(Size</a:t>
            </a:r>
            <a:r>
              <a:rPr sz="700" spc="-5" dirty="0">
                <a:solidFill>
                  <a:srgbClr val="231F20"/>
                </a:solidFill>
                <a:latin typeface="Arial MT"/>
                <a:cs typeface="Arial MT"/>
              </a:rPr>
              <a:t> </a:t>
            </a:r>
            <a:r>
              <a:rPr sz="700" dirty="0">
                <a:solidFill>
                  <a:srgbClr val="231F20"/>
                </a:solidFill>
                <a:latin typeface="Arial MT"/>
                <a:cs typeface="Arial MT"/>
              </a:rPr>
              <a:t>200 HDM</a:t>
            </a:r>
            <a:r>
              <a:rPr sz="700" spc="-5" dirty="0">
                <a:solidFill>
                  <a:srgbClr val="231F20"/>
                </a:solidFill>
                <a:latin typeface="Arial MT"/>
                <a:cs typeface="Arial MT"/>
              </a:rPr>
              <a:t> </a:t>
            </a:r>
            <a:r>
              <a:rPr sz="700" spc="-10" dirty="0">
                <a:solidFill>
                  <a:srgbClr val="231F20"/>
                </a:solidFill>
                <a:latin typeface="Arial MT"/>
                <a:cs typeface="Arial MT"/>
              </a:rPr>
              <a:t>Valve)</a:t>
            </a:r>
            <a:endParaRPr sz="700">
              <a:latin typeface="Arial MT"/>
              <a:cs typeface="Arial MT"/>
            </a:endParaRPr>
          </a:p>
          <a:p>
            <a:pPr marL="203200">
              <a:lnSpc>
                <a:spcPts val="805"/>
              </a:lnSpc>
            </a:pPr>
            <a:r>
              <a:rPr sz="700" spc="-5" dirty="0">
                <a:solidFill>
                  <a:srgbClr val="231F20"/>
                </a:solidFill>
                <a:latin typeface="Arial MT"/>
                <a:cs typeface="Arial MT"/>
              </a:rPr>
              <a:t>3</a:t>
            </a:r>
            <a:endParaRPr sz="700">
              <a:latin typeface="Arial MT"/>
              <a:cs typeface="Arial MT"/>
            </a:endParaRPr>
          </a:p>
        </p:txBody>
      </p:sp>
      <p:sp>
        <p:nvSpPr>
          <p:cNvPr id="105" name="object 105"/>
          <p:cNvSpPr txBox="1"/>
          <p:nvPr/>
        </p:nvSpPr>
        <p:spPr>
          <a:xfrm>
            <a:off x="232365" y="1445912"/>
            <a:ext cx="276999" cy="1084580"/>
          </a:xfrm>
          <a:prstGeom prst="rect">
            <a:avLst/>
          </a:prstGeom>
        </p:spPr>
        <p:txBody>
          <a:bodyPr vert="vert270" wrap="square" lIns="0" tIns="10160" rIns="0" bIns="0" rtlCol="0">
            <a:spAutoFit/>
          </a:bodyPr>
          <a:lstStyle/>
          <a:p>
            <a:pPr marL="12700">
              <a:lnSpc>
                <a:spcPct val="100000"/>
              </a:lnSpc>
              <a:spcBef>
                <a:spcPts val="80"/>
              </a:spcBef>
            </a:pPr>
            <a:r>
              <a:rPr sz="900" b="1" spc="-20" dirty="0">
                <a:solidFill>
                  <a:srgbClr val="231F20"/>
                </a:solidFill>
                <a:latin typeface="Arial"/>
                <a:cs typeface="Arial"/>
              </a:rPr>
              <a:t>LEAKAGE</a:t>
            </a:r>
            <a:r>
              <a:rPr sz="900" b="1" spc="-10" dirty="0">
                <a:solidFill>
                  <a:srgbClr val="231F20"/>
                </a:solidFill>
                <a:latin typeface="Arial"/>
                <a:cs typeface="Arial"/>
              </a:rPr>
              <a:t> RATE</a:t>
            </a:r>
            <a:r>
              <a:rPr sz="900" b="1" spc="-5" dirty="0">
                <a:solidFill>
                  <a:srgbClr val="231F20"/>
                </a:solidFill>
                <a:latin typeface="Arial"/>
                <a:cs typeface="Arial"/>
              </a:rPr>
              <a:t> </a:t>
            </a:r>
            <a:r>
              <a:rPr sz="900" b="1" spc="-10" dirty="0">
                <a:solidFill>
                  <a:srgbClr val="231F20"/>
                </a:solidFill>
                <a:latin typeface="Arial"/>
                <a:cs typeface="Arial"/>
              </a:rPr>
              <a:t>(m</a:t>
            </a:r>
            <a:r>
              <a:rPr sz="900" b="1" spc="-15" baseline="34722" dirty="0">
                <a:solidFill>
                  <a:srgbClr val="231F20"/>
                </a:solidFill>
                <a:latin typeface="Arial"/>
                <a:cs typeface="Arial"/>
              </a:rPr>
              <a:t>3</a:t>
            </a:r>
            <a:r>
              <a:rPr sz="900" b="1" spc="-10" dirty="0">
                <a:solidFill>
                  <a:srgbClr val="231F20"/>
                </a:solidFill>
                <a:latin typeface="Arial"/>
                <a:cs typeface="Arial"/>
              </a:rPr>
              <a:t>/min)</a:t>
            </a:r>
            <a:endParaRPr sz="900" dirty="0">
              <a:latin typeface="Arial"/>
              <a:cs typeface="Arial"/>
            </a:endParaRPr>
          </a:p>
        </p:txBody>
      </p:sp>
      <p:sp>
        <p:nvSpPr>
          <p:cNvPr id="106" name="object 106"/>
          <p:cNvSpPr txBox="1"/>
          <p:nvPr/>
        </p:nvSpPr>
        <p:spPr>
          <a:xfrm>
            <a:off x="374098" y="1101794"/>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2.5</a:t>
            </a:r>
            <a:endParaRPr sz="700">
              <a:latin typeface="Arial MT"/>
              <a:cs typeface="Arial MT"/>
            </a:endParaRPr>
          </a:p>
        </p:txBody>
      </p:sp>
      <p:sp>
        <p:nvSpPr>
          <p:cNvPr id="107" name="object 107"/>
          <p:cNvSpPr txBox="1"/>
          <p:nvPr/>
        </p:nvSpPr>
        <p:spPr>
          <a:xfrm>
            <a:off x="448240" y="1508594"/>
            <a:ext cx="74930" cy="132080"/>
          </a:xfrm>
          <a:prstGeom prst="rect">
            <a:avLst/>
          </a:prstGeom>
        </p:spPr>
        <p:txBody>
          <a:bodyPr vert="horz" wrap="square" lIns="0" tIns="12700" rIns="0" bIns="0" rtlCol="0">
            <a:spAutoFit/>
          </a:bodyPr>
          <a:lstStyle/>
          <a:p>
            <a:pPr marL="12700">
              <a:lnSpc>
                <a:spcPct val="100000"/>
              </a:lnSpc>
              <a:spcBef>
                <a:spcPts val="100"/>
              </a:spcBef>
            </a:pPr>
            <a:r>
              <a:rPr sz="700" spc="-5" dirty="0">
                <a:solidFill>
                  <a:srgbClr val="231F20"/>
                </a:solidFill>
                <a:latin typeface="Arial MT"/>
                <a:cs typeface="Arial MT"/>
              </a:rPr>
              <a:t>2</a:t>
            </a:r>
            <a:endParaRPr sz="700">
              <a:latin typeface="Arial MT"/>
              <a:cs typeface="Arial MT"/>
            </a:endParaRPr>
          </a:p>
        </p:txBody>
      </p:sp>
      <p:sp>
        <p:nvSpPr>
          <p:cNvPr id="108" name="object 108"/>
          <p:cNvSpPr txBox="1"/>
          <p:nvPr/>
        </p:nvSpPr>
        <p:spPr>
          <a:xfrm>
            <a:off x="374098" y="1915395"/>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1.5</a:t>
            </a:r>
            <a:endParaRPr sz="700">
              <a:latin typeface="Arial MT"/>
              <a:cs typeface="Arial MT"/>
            </a:endParaRPr>
          </a:p>
        </p:txBody>
      </p:sp>
      <p:sp>
        <p:nvSpPr>
          <p:cNvPr id="109" name="object 109"/>
          <p:cNvSpPr txBox="1"/>
          <p:nvPr/>
        </p:nvSpPr>
        <p:spPr>
          <a:xfrm>
            <a:off x="448240" y="2322195"/>
            <a:ext cx="74930" cy="132080"/>
          </a:xfrm>
          <a:prstGeom prst="rect">
            <a:avLst/>
          </a:prstGeom>
        </p:spPr>
        <p:txBody>
          <a:bodyPr vert="horz" wrap="square" lIns="0" tIns="12700" rIns="0" bIns="0" rtlCol="0">
            <a:spAutoFit/>
          </a:bodyPr>
          <a:lstStyle/>
          <a:p>
            <a:pPr marL="12700">
              <a:lnSpc>
                <a:spcPct val="100000"/>
              </a:lnSpc>
              <a:spcBef>
                <a:spcPts val="100"/>
              </a:spcBef>
            </a:pPr>
            <a:r>
              <a:rPr sz="700" spc="-5" dirty="0">
                <a:solidFill>
                  <a:srgbClr val="231F20"/>
                </a:solidFill>
                <a:latin typeface="Arial MT"/>
                <a:cs typeface="Arial MT"/>
              </a:rPr>
              <a:t>1</a:t>
            </a:r>
            <a:endParaRPr sz="700">
              <a:latin typeface="Arial MT"/>
              <a:cs typeface="Arial MT"/>
            </a:endParaRPr>
          </a:p>
        </p:txBody>
      </p:sp>
      <p:sp>
        <p:nvSpPr>
          <p:cNvPr id="110" name="object 110"/>
          <p:cNvSpPr txBox="1"/>
          <p:nvPr/>
        </p:nvSpPr>
        <p:spPr>
          <a:xfrm>
            <a:off x="374098" y="2728995"/>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0.5</a:t>
            </a:r>
            <a:endParaRPr sz="700">
              <a:latin typeface="Arial MT"/>
              <a:cs typeface="Arial MT"/>
            </a:endParaRPr>
          </a:p>
        </p:txBody>
      </p:sp>
      <p:sp>
        <p:nvSpPr>
          <p:cNvPr id="111" name="object 111"/>
          <p:cNvSpPr txBox="1"/>
          <p:nvPr/>
        </p:nvSpPr>
        <p:spPr>
          <a:xfrm>
            <a:off x="448240" y="3135795"/>
            <a:ext cx="74930" cy="132080"/>
          </a:xfrm>
          <a:prstGeom prst="rect">
            <a:avLst/>
          </a:prstGeom>
        </p:spPr>
        <p:txBody>
          <a:bodyPr vert="horz" wrap="square" lIns="0" tIns="12700" rIns="0" bIns="0" rtlCol="0">
            <a:spAutoFit/>
          </a:bodyPr>
          <a:lstStyle/>
          <a:p>
            <a:pPr marL="12700">
              <a:lnSpc>
                <a:spcPct val="100000"/>
              </a:lnSpc>
              <a:spcBef>
                <a:spcPts val="100"/>
              </a:spcBef>
            </a:pPr>
            <a:r>
              <a:rPr sz="700" spc="-5" dirty="0">
                <a:solidFill>
                  <a:srgbClr val="231F20"/>
                </a:solidFill>
                <a:latin typeface="Arial MT"/>
                <a:cs typeface="Arial MT"/>
              </a:rPr>
              <a:t>0</a:t>
            </a:r>
            <a:endParaRPr sz="700">
              <a:latin typeface="Arial MT"/>
              <a:cs typeface="Arial MT"/>
            </a:endParaRPr>
          </a:p>
        </p:txBody>
      </p:sp>
      <p:sp>
        <p:nvSpPr>
          <p:cNvPr id="112" name="object 112"/>
          <p:cNvSpPr txBox="1"/>
          <p:nvPr/>
        </p:nvSpPr>
        <p:spPr>
          <a:xfrm>
            <a:off x="543580" y="3237429"/>
            <a:ext cx="74930" cy="132080"/>
          </a:xfrm>
          <a:prstGeom prst="rect">
            <a:avLst/>
          </a:prstGeom>
        </p:spPr>
        <p:txBody>
          <a:bodyPr vert="horz" wrap="square" lIns="0" tIns="12700" rIns="0" bIns="0" rtlCol="0">
            <a:spAutoFit/>
          </a:bodyPr>
          <a:lstStyle/>
          <a:p>
            <a:pPr marL="12700">
              <a:lnSpc>
                <a:spcPct val="100000"/>
              </a:lnSpc>
              <a:spcBef>
                <a:spcPts val="100"/>
              </a:spcBef>
            </a:pPr>
            <a:r>
              <a:rPr sz="700" spc="-5" dirty="0">
                <a:solidFill>
                  <a:srgbClr val="231F20"/>
                </a:solidFill>
                <a:latin typeface="Arial MT"/>
                <a:cs typeface="Arial MT"/>
              </a:rPr>
              <a:t>0</a:t>
            </a:r>
            <a:endParaRPr sz="700">
              <a:latin typeface="Arial MT"/>
              <a:cs typeface="Arial MT"/>
            </a:endParaRPr>
          </a:p>
        </p:txBody>
      </p:sp>
      <p:sp>
        <p:nvSpPr>
          <p:cNvPr id="113" name="object 113"/>
          <p:cNvSpPr txBox="1"/>
          <p:nvPr/>
        </p:nvSpPr>
        <p:spPr>
          <a:xfrm>
            <a:off x="1036429" y="3237429"/>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0.1</a:t>
            </a:r>
            <a:endParaRPr sz="700">
              <a:latin typeface="Arial MT"/>
              <a:cs typeface="Arial MT"/>
            </a:endParaRPr>
          </a:p>
        </p:txBody>
      </p:sp>
      <p:sp>
        <p:nvSpPr>
          <p:cNvPr id="114" name="object 114"/>
          <p:cNvSpPr txBox="1"/>
          <p:nvPr/>
        </p:nvSpPr>
        <p:spPr>
          <a:xfrm>
            <a:off x="1566349" y="3237429"/>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0.2</a:t>
            </a:r>
            <a:endParaRPr sz="700">
              <a:latin typeface="Arial MT"/>
              <a:cs typeface="Arial MT"/>
            </a:endParaRPr>
          </a:p>
        </p:txBody>
      </p:sp>
      <p:sp>
        <p:nvSpPr>
          <p:cNvPr id="115" name="object 115"/>
          <p:cNvSpPr txBox="1"/>
          <p:nvPr/>
        </p:nvSpPr>
        <p:spPr>
          <a:xfrm>
            <a:off x="1975280" y="3224475"/>
            <a:ext cx="1443355" cy="423193"/>
          </a:xfrm>
          <a:prstGeom prst="rect">
            <a:avLst/>
          </a:prstGeom>
        </p:spPr>
        <p:txBody>
          <a:bodyPr vert="horz" wrap="square" lIns="0" tIns="25400" rIns="0" bIns="0" rtlCol="0">
            <a:spAutoFit/>
          </a:bodyPr>
          <a:lstStyle/>
          <a:p>
            <a:pPr marL="133350">
              <a:lnSpc>
                <a:spcPct val="100000"/>
              </a:lnSpc>
              <a:spcBef>
                <a:spcPts val="200"/>
              </a:spcBef>
              <a:tabLst>
                <a:tab pos="662940" algn="l"/>
                <a:tab pos="1193165" algn="l"/>
              </a:tabLst>
            </a:pPr>
            <a:r>
              <a:rPr sz="700" spc="-25" dirty="0">
                <a:solidFill>
                  <a:srgbClr val="231F20"/>
                </a:solidFill>
                <a:latin typeface="Arial MT"/>
                <a:cs typeface="Arial MT"/>
              </a:rPr>
              <a:t>0.3</a:t>
            </a:r>
            <a:r>
              <a:rPr sz="700" dirty="0">
                <a:solidFill>
                  <a:srgbClr val="231F20"/>
                </a:solidFill>
                <a:latin typeface="Arial MT"/>
                <a:cs typeface="Arial MT"/>
              </a:rPr>
              <a:t>	</a:t>
            </a:r>
            <a:r>
              <a:rPr sz="700" spc="-25" dirty="0">
                <a:solidFill>
                  <a:srgbClr val="231F20"/>
                </a:solidFill>
                <a:latin typeface="Arial MT"/>
                <a:cs typeface="Arial MT"/>
              </a:rPr>
              <a:t>0.4</a:t>
            </a:r>
            <a:r>
              <a:rPr sz="700" dirty="0">
                <a:solidFill>
                  <a:srgbClr val="231F20"/>
                </a:solidFill>
                <a:latin typeface="Arial MT"/>
                <a:cs typeface="Arial MT"/>
              </a:rPr>
              <a:t>	</a:t>
            </a:r>
            <a:r>
              <a:rPr sz="700" spc="-25" dirty="0">
                <a:solidFill>
                  <a:srgbClr val="231F20"/>
                </a:solidFill>
                <a:latin typeface="Arial MT"/>
                <a:cs typeface="Arial MT"/>
              </a:rPr>
              <a:t>0.5</a:t>
            </a:r>
            <a:endParaRPr sz="700" dirty="0">
              <a:latin typeface="Arial MT"/>
              <a:cs typeface="Arial MT"/>
            </a:endParaRPr>
          </a:p>
          <a:p>
            <a:pPr marL="12700">
              <a:lnSpc>
                <a:spcPct val="100000"/>
              </a:lnSpc>
              <a:spcBef>
                <a:spcPts val="100"/>
              </a:spcBef>
            </a:pPr>
            <a:r>
              <a:rPr sz="900" b="1" spc="-10" dirty="0">
                <a:solidFill>
                  <a:srgbClr val="231F20"/>
                </a:solidFill>
                <a:latin typeface="Arial"/>
                <a:cs typeface="Arial"/>
              </a:rPr>
              <a:t>PRESSURE</a:t>
            </a:r>
            <a:r>
              <a:rPr sz="900" b="1" spc="35" dirty="0">
                <a:solidFill>
                  <a:srgbClr val="231F20"/>
                </a:solidFill>
                <a:latin typeface="Arial"/>
                <a:cs typeface="Arial"/>
              </a:rPr>
              <a:t> </a:t>
            </a:r>
            <a:r>
              <a:rPr sz="900" b="1" spc="-10" dirty="0">
                <a:solidFill>
                  <a:srgbClr val="231F20"/>
                </a:solidFill>
                <a:latin typeface="Arial"/>
                <a:cs typeface="Arial"/>
              </a:rPr>
              <a:t>DIFFERENTIAL</a:t>
            </a:r>
            <a:r>
              <a:rPr sz="900" b="1" spc="35" dirty="0">
                <a:solidFill>
                  <a:srgbClr val="231F20"/>
                </a:solidFill>
                <a:latin typeface="Arial"/>
                <a:cs typeface="Arial"/>
              </a:rPr>
              <a:t> </a:t>
            </a:r>
            <a:r>
              <a:rPr sz="700" b="1" spc="-10" dirty="0">
                <a:solidFill>
                  <a:srgbClr val="231F20"/>
                </a:solidFill>
                <a:latin typeface="Arial"/>
                <a:cs typeface="Arial"/>
              </a:rPr>
              <a:t>(barg)</a:t>
            </a:r>
            <a:endParaRPr sz="700" dirty="0">
              <a:latin typeface="Arial"/>
              <a:cs typeface="Arial"/>
            </a:endParaRPr>
          </a:p>
        </p:txBody>
      </p:sp>
      <p:sp>
        <p:nvSpPr>
          <p:cNvPr id="116" name="object 116"/>
          <p:cNvSpPr txBox="1"/>
          <p:nvPr/>
        </p:nvSpPr>
        <p:spPr>
          <a:xfrm>
            <a:off x="3686028" y="3237429"/>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0.6</a:t>
            </a:r>
            <a:endParaRPr sz="700">
              <a:latin typeface="Arial MT"/>
              <a:cs typeface="Arial MT"/>
            </a:endParaRPr>
          </a:p>
        </p:txBody>
      </p:sp>
      <p:sp>
        <p:nvSpPr>
          <p:cNvPr id="117" name="object 117"/>
          <p:cNvSpPr txBox="1"/>
          <p:nvPr/>
        </p:nvSpPr>
        <p:spPr>
          <a:xfrm>
            <a:off x="4215949" y="3237429"/>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0.7</a:t>
            </a:r>
            <a:endParaRPr sz="700">
              <a:latin typeface="Arial MT"/>
              <a:cs typeface="Arial MT"/>
            </a:endParaRPr>
          </a:p>
        </p:txBody>
      </p:sp>
      <p:sp>
        <p:nvSpPr>
          <p:cNvPr id="118" name="object 118"/>
          <p:cNvSpPr txBox="1"/>
          <p:nvPr/>
        </p:nvSpPr>
        <p:spPr>
          <a:xfrm>
            <a:off x="4745868" y="3237429"/>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0.8</a:t>
            </a:r>
            <a:endParaRPr sz="700">
              <a:latin typeface="Arial MT"/>
              <a:cs typeface="Arial MT"/>
            </a:endParaRPr>
          </a:p>
        </p:txBody>
      </p:sp>
      <p:sp>
        <p:nvSpPr>
          <p:cNvPr id="119" name="object 119"/>
          <p:cNvSpPr txBox="1"/>
          <p:nvPr/>
        </p:nvSpPr>
        <p:spPr>
          <a:xfrm>
            <a:off x="4865254" y="857894"/>
            <a:ext cx="198755" cy="132080"/>
          </a:xfrm>
          <a:prstGeom prst="rect">
            <a:avLst/>
          </a:prstGeom>
        </p:spPr>
        <p:txBody>
          <a:bodyPr vert="horz" wrap="square" lIns="0" tIns="12700" rIns="0" bIns="0" rtlCol="0">
            <a:spAutoFit/>
          </a:bodyPr>
          <a:lstStyle/>
          <a:p>
            <a:pPr marL="12700">
              <a:lnSpc>
                <a:spcPct val="100000"/>
              </a:lnSpc>
              <a:spcBef>
                <a:spcPts val="100"/>
              </a:spcBef>
            </a:pPr>
            <a:r>
              <a:rPr sz="700" spc="-20" dirty="0">
                <a:solidFill>
                  <a:srgbClr val="231F20"/>
                </a:solidFill>
                <a:latin typeface="Arial MT"/>
                <a:cs typeface="Arial MT"/>
              </a:rPr>
              <a:t>0.25</a:t>
            </a:r>
            <a:endParaRPr sz="700">
              <a:latin typeface="Arial MT"/>
              <a:cs typeface="Arial MT"/>
            </a:endParaRPr>
          </a:p>
        </p:txBody>
      </p:sp>
      <p:sp>
        <p:nvSpPr>
          <p:cNvPr id="120" name="object 120"/>
          <p:cNvSpPr txBox="1"/>
          <p:nvPr/>
        </p:nvSpPr>
        <p:spPr>
          <a:xfrm>
            <a:off x="4865254" y="1212926"/>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0.2</a:t>
            </a:r>
            <a:endParaRPr sz="700">
              <a:latin typeface="Arial MT"/>
              <a:cs typeface="Arial MT"/>
            </a:endParaRPr>
          </a:p>
        </p:txBody>
      </p:sp>
      <p:sp>
        <p:nvSpPr>
          <p:cNvPr id="121" name="object 121"/>
          <p:cNvSpPr txBox="1"/>
          <p:nvPr/>
        </p:nvSpPr>
        <p:spPr>
          <a:xfrm>
            <a:off x="4865254" y="1874945"/>
            <a:ext cx="198755" cy="132080"/>
          </a:xfrm>
          <a:prstGeom prst="rect">
            <a:avLst/>
          </a:prstGeom>
        </p:spPr>
        <p:txBody>
          <a:bodyPr vert="horz" wrap="square" lIns="0" tIns="12700" rIns="0" bIns="0" rtlCol="0">
            <a:spAutoFit/>
          </a:bodyPr>
          <a:lstStyle/>
          <a:p>
            <a:pPr marL="12700">
              <a:lnSpc>
                <a:spcPct val="100000"/>
              </a:lnSpc>
              <a:spcBef>
                <a:spcPts val="100"/>
              </a:spcBef>
            </a:pPr>
            <a:r>
              <a:rPr sz="700" spc="-20" dirty="0">
                <a:solidFill>
                  <a:srgbClr val="231F20"/>
                </a:solidFill>
                <a:latin typeface="Arial MT"/>
                <a:cs typeface="Arial MT"/>
              </a:rPr>
              <a:t>0.15</a:t>
            </a:r>
            <a:endParaRPr sz="700">
              <a:latin typeface="Arial MT"/>
              <a:cs typeface="Arial MT"/>
            </a:endParaRPr>
          </a:p>
        </p:txBody>
      </p:sp>
      <p:sp>
        <p:nvSpPr>
          <p:cNvPr id="122" name="object 122"/>
          <p:cNvSpPr txBox="1"/>
          <p:nvPr/>
        </p:nvSpPr>
        <p:spPr>
          <a:xfrm>
            <a:off x="4865254" y="2328896"/>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0.1</a:t>
            </a:r>
            <a:endParaRPr sz="700">
              <a:latin typeface="Arial MT"/>
              <a:cs typeface="Arial MT"/>
            </a:endParaRPr>
          </a:p>
        </p:txBody>
      </p:sp>
      <p:sp>
        <p:nvSpPr>
          <p:cNvPr id="123" name="object 123"/>
          <p:cNvSpPr txBox="1"/>
          <p:nvPr/>
        </p:nvSpPr>
        <p:spPr>
          <a:xfrm>
            <a:off x="4865254" y="2602095"/>
            <a:ext cx="350520" cy="132080"/>
          </a:xfrm>
          <a:prstGeom prst="rect">
            <a:avLst/>
          </a:prstGeom>
        </p:spPr>
        <p:txBody>
          <a:bodyPr vert="horz" wrap="square" lIns="0" tIns="12700" rIns="0" bIns="0" rtlCol="0">
            <a:spAutoFit/>
          </a:bodyPr>
          <a:lstStyle/>
          <a:p>
            <a:pPr marL="12700">
              <a:lnSpc>
                <a:spcPct val="100000"/>
              </a:lnSpc>
              <a:spcBef>
                <a:spcPts val="100"/>
              </a:spcBef>
            </a:pPr>
            <a:r>
              <a:rPr sz="700" spc="-10" dirty="0">
                <a:solidFill>
                  <a:srgbClr val="231F20"/>
                </a:solidFill>
                <a:latin typeface="Arial MT"/>
                <a:cs typeface="Arial MT"/>
              </a:rPr>
              <a:t>0.05mm</a:t>
            </a:r>
            <a:endParaRPr sz="700">
              <a:latin typeface="Arial MT"/>
              <a:cs typeface="Arial MT"/>
            </a:endParaRPr>
          </a:p>
        </p:txBody>
      </p:sp>
      <p:sp>
        <p:nvSpPr>
          <p:cNvPr id="124" name="object 124"/>
          <p:cNvSpPr txBox="1"/>
          <p:nvPr/>
        </p:nvSpPr>
        <p:spPr>
          <a:xfrm>
            <a:off x="3748994" y="1580022"/>
            <a:ext cx="530860" cy="408940"/>
          </a:xfrm>
          <a:prstGeom prst="rect">
            <a:avLst/>
          </a:prstGeom>
          <a:ln w="6350">
            <a:solidFill>
              <a:srgbClr val="C0C6CF"/>
            </a:solidFill>
          </a:ln>
        </p:spPr>
        <p:txBody>
          <a:bodyPr vert="horz" wrap="square" lIns="0" tIns="0" rIns="0" bIns="0" rtlCol="0">
            <a:spAutoFit/>
          </a:bodyPr>
          <a:lstStyle/>
          <a:p>
            <a:pPr>
              <a:lnSpc>
                <a:spcPct val="100000"/>
              </a:lnSpc>
            </a:pPr>
            <a:endParaRPr sz="800">
              <a:latin typeface="Times New Roman"/>
              <a:cs typeface="Times New Roman"/>
            </a:endParaRPr>
          </a:p>
          <a:p>
            <a:pPr>
              <a:lnSpc>
                <a:spcPct val="100000"/>
              </a:lnSpc>
              <a:spcBef>
                <a:spcPts val="25"/>
              </a:spcBef>
            </a:pPr>
            <a:endParaRPr sz="850">
              <a:latin typeface="Times New Roman"/>
              <a:cs typeface="Times New Roman"/>
            </a:endParaRPr>
          </a:p>
          <a:p>
            <a:pPr marL="60325">
              <a:lnSpc>
                <a:spcPct val="100000"/>
              </a:lnSpc>
            </a:pPr>
            <a:r>
              <a:rPr sz="700" b="1" dirty="0">
                <a:solidFill>
                  <a:srgbClr val="425D85"/>
                </a:solidFill>
                <a:latin typeface="Arial"/>
                <a:cs typeface="Arial"/>
              </a:rPr>
              <a:t>STD </a:t>
            </a:r>
            <a:r>
              <a:rPr sz="700" b="1" spc="-10" dirty="0">
                <a:solidFill>
                  <a:srgbClr val="425D85"/>
                </a:solidFill>
                <a:latin typeface="Arial"/>
                <a:cs typeface="Arial"/>
              </a:rPr>
              <a:t>CI/MS</a:t>
            </a:r>
            <a:endParaRPr sz="700">
              <a:latin typeface="Arial"/>
              <a:cs typeface="Arial"/>
            </a:endParaRPr>
          </a:p>
        </p:txBody>
      </p:sp>
      <p:sp>
        <p:nvSpPr>
          <p:cNvPr id="125" name="object 125"/>
          <p:cNvSpPr txBox="1"/>
          <p:nvPr/>
        </p:nvSpPr>
        <p:spPr>
          <a:xfrm>
            <a:off x="4282449" y="1811494"/>
            <a:ext cx="518159" cy="132080"/>
          </a:xfrm>
          <a:prstGeom prst="rect">
            <a:avLst/>
          </a:prstGeom>
        </p:spPr>
        <p:txBody>
          <a:bodyPr vert="horz" wrap="square" lIns="0" tIns="12700" rIns="0" bIns="0" rtlCol="0">
            <a:spAutoFit/>
          </a:bodyPr>
          <a:lstStyle/>
          <a:p>
            <a:pPr marL="17780">
              <a:lnSpc>
                <a:spcPct val="100000"/>
              </a:lnSpc>
              <a:spcBef>
                <a:spcPts val="100"/>
              </a:spcBef>
            </a:pPr>
            <a:r>
              <a:rPr sz="700" b="1" dirty="0">
                <a:solidFill>
                  <a:srgbClr val="425D85"/>
                </a:solidFill>
                <a:latin typeface="Arial"/>
                <a:cs typeface="Arial"/>
              </a:rPr>
              <a:t>~</a:t>
            </a:r>
            <a:r>
              <a:rPr sz="700" b="1" spc="5" dirty="0">
                <a:solidFill>
                  <a:srgbClr val="425D85"/>
                </a:solidFill>
                <a:latin typeface="Arial"/>
                <a:cs typeface="Arial"/>
              </a:rPr>
              <a:t> </a:t>
            </a:r>
            <a:r>
              <a:rPr sz="700" b="1" spc="-10" dirty="0">
                <a:solidFill>
                  <a:srgbClr val="425D85"/>
                </a:solidFill>
                <a:latin typeface="Arial"/>
                <a:cs typeface="Arial"/>
              </a:rPr>
              <a:t>ST/NIT60</a:t>
            </a:r>
            <a:endParaRPr sz="700">
              <a:latin typeface="Arial"/>
              <a:cs typeface="Arial"/>
            </a:endParaRPr>
          </a:p>
        </p:txBody>
      </p:sp>
      <p:sp>
        <p:nvSpPr>
          <p:cNvPr id="126" name="object 126"/>
          <p:cNvSpPr txBox="1"/>
          <p:nvPr/>
        </p:nvSpPr>
        <p:spPr>
          <a:xfrm>
            <a:off x="4282449" y="1167476"/>
            <a:ext cx="518159" cy="132080"/>
          </a:xfrm>
          <a:prstGeom prst="rect">
            <a:avLst/>
          </a:prstGeom>
        </p:spPr>
        <p:txBody>
          <a:bodyPr vert="horz" wrap="square" lIns="0" tIns="12700" rIns="0" bIns="0" rtlCol="0">
            <a:spAutoFit/>
          </a:bodyPr>
          <a:lstStyle/>
          <a:p>
            <a:pPr marL="9525">
              <a:lnSpc>
                <a:spcPct val="100000"/>
              </a:lnSpc>
              <a:spcBef>
                <a:spcPts val="100"/>
              </a:spcBef>
            </a:pPr>
            <a:r>
              <a:rPr sz="700" b="1" dirty="0">
                <a:solidFill>
                  <a:srgbClr val="EA1D25"/>
                </a:solidFill>
                <a:latin typeface="Arial"/>
                <a:cs typeface="Arial"/>
              </a:rPr>
              <a:t>STD</a:t>
            </a:r>
            <a:r>
              <a:rPr sz="700" b="1" spc="-15" dirty="0">
                <a:solidFill>
                  <a:srgbClr val="EA1D25"/>
                </a:solidFill>
                <a:latin typeface="Arial"/>
                <a:cs typeface="Arial"/>
              </a:rPr>
              <a:t> </a:t>
            </a:r>
            <a:r>
              <a:rPr sz="700" b="1" dirty="0">
                <a:solidFill>
                  <a:srgbClr val="EA1D25"/>
                </a:solidFill>
                <a:latin typeface="Arial"/>
                <a:cs typeface="Arial"/>
              </a:rPr>
              <a:t>ST.</a:t>
            </a:r>
            <a:r>
              <a:rPr sz="700" b="1" spc="-10" dirty="0">
                <a:solidFill>
                  <a:srgbClr val="EA1D25"/>
                </a:solidFill>
                <a:latin typeface="Arial"/>
                <a:cs typeface="Arial"/>
              </a:rPr>
              <a:t> </a:t>
            </a:r>
            <a:r>
              <a:rPr sz="700" b="1" spc="-25" dirty="0">
                <a:solidFill>
                  <a:srgbClr val="EA1D25"/>
                </a:solidFill>
                <a:latin typeface="Arial"/>
                <a:cs typeface="Arial"/>
              </a:rPr>
              <a:t>ST</a:t>
            </a:r>
            <a:endParaRPr sz="700">
              <a:latin typeface="Arial"/>
              <a:cs typeface="Arial"/>
            </a:endParaRPr>
          </a:p>
        </p:txBody>
      </p:sp>
      <p:grpSp>
        <p:nvGrpSpPr>
          <p:cNvPr id="127" name="object 127"/>
          <p:cNvGrpSpPr/>
          <p:nvPr/>
        </p:nvGrpSpPr>
        <p:grpSpPr>
          <a:xfrm>
            <a:off x="568001" y="3769175"/>
            <a:ext cx="6101340" cy="3019536"/>
            <a:chOff x="568001" y="4316021"/>
            <a:chExt cx="4251325" cy="2472690"/>
          </a:xfrm>
        </p:grpSpPr>
        <p:sp>
          <p:nvSpPr>
            <p:cNvPr id="128" name="object 128"/>
            <p:cNvSpPr/>
            <p:nvPr/>
          </p:nvSpPr>
          <p:spPr>
            <a:xfrm>
              <a:off x="581405" y="4337113"/>
              <a:ext cx="4230370" cy="2449830"/>
            </a:xfrm>
            <a:custGeom>
              <a:avLst/>
              <a:gdLst/>
              <a:ahLst/>
              <a:cxnLst/>
              <a:rect l="l" t="t" r="r" b="b"/>
              <a:pathLst>
                <a:path w="4230370" h="2449829">
                  <a:moveTo>
                    <a:pt x="4230001" y="0"/>
                  </a:moveTo>
                  <a:lnTo>
                    <a:pt x="0" y="0"/>
                  </a:lnTo>
                  <a:lnTo>
                    <a:pt x="0" y="2449791"/>
                  </a:lnTo>
                  <a:lnTo>
                    <a:pt x="4230001" y="2449791"/>
                  </a:lnTo>
                  <a:lnTo>
                    <a:pt x="4230001" y="0"/>
                  </a:lnTo>
                  <a:close/>
                </a:path>
              </a:pathLst>
            </a:custGeom>
            <a:solidFill>
              <a:srgbClr val="EDEFF2"/>
            </a:solidFill>
          </p:spPr>
          <p:txBody>
            <a:bodyPr wrap="square" lIns="0" tIns="0" rIns="0" bIns="0" rtlCol="0"/>
            <a:lstStyle/>
            <a:p>
              <a:endParaRPr/>
            </a:p>
          </p:txBody>
        </p:sp>
        <p:sp>
          <p:nvSpPr>
            <p:cNvPr id="129" name="object 129"/>
            <p:cNvSpPr/>
            <p:nvPr/>
          </p:nvSpPr>
          <p:spPr>
            <a:xfrm>
              <a:off x="1111307" y="4326824"/>
              <a:ext cx="0" cy="405765"/>
            </a:xfrm>
            <a:custGeom>
              <a:avLst/>
              <a:gdLst/>
              <a:ahLst/>
              <a:cxnLst/>
              <a:rect l="l" t="t" r="r" b="b"/>
              <a:pathLst>
                <a:path h="405764">
                  <a:moveTo>
                    <a:pt x="0" y="405422"/>
                  </a:moveTo>
                  <a:lnTo>
                    <a:pt x="0" y="0"/>
                  </a:lnTo>
                </a:path>
              </a:pathLst>
            </a:custGeom>
            <a:ln w="6350">
              <a:solidFill>
                <a:srgbClr val="C0C6CF"/>
              </a:solidFill>
            </a:ln>
          </p:spPr>
          <p:txBody>
            <a:bodyPr wrap="square" lIns="0" tIns="0" rIns="0" bIns="0" rtlCol="0"/>
            <a:lstStyle/>
            <a:p>
              <a:endParaRPr/>
            </a:p>
          </p:txBody>
        </p:sp>
        <p:sp>
          <p:nvSpPr>
            <p:cNvPr id="130" name="object 130"/>
            <p:cNvSpPr/>
            <p:nvPr/>
          </p:nvSpPr>
          <p:spPr>
            <a:xfrm>
              <a:off x="1641586" y="4326824"/>
              <a:ext cx="0" cy="405765"/>
            </a:xfrm>
            <a:custGeom>
              <a:avLst/>
              <a:gdLst/>
              <a:ahLst/>
              <a:cxnLst/>
              <a:rect l="l" t="t" r="r" b="b"/>
              <a:pathLst>
                <a:path h="405764">
                  <a:moveTo>
                    <a:pt x="0" y="405422"/>
                  </a:moveTo>
                  <a:lnTo>
                    <a:pt x="0" y="0"/>
                  </a:lnTo>
                </a:path>
              </a:pathLst>
            </a:custGeom>
            <a:ln w="6350">
              <a:solidFill>
                <a:srgbClr val="C0C6CF"/>
              </a:solidFill>
            </a:ln>
          </p:spPr>
          <p:txBody>
            <a:bodyPr wrap="square" lIns="0" tIns="0" rIns="0" bIns="0" rtlCol="0"/>
            <a:lstStyle/>
            <a:p>
              <a:endParaRPr/>
            </a:p>
          </p:txBody>
        </p:sp>
        <p:sp>
          <p:nvSpPr>
            <p:cNvPr id="131" name="object 131"/>
            <p:cNvSpPr/>
            <p:nvPr/>
          </p:nvSpPr>
          <p:spPr>
            <a:xfrm>
              <a:off x="2171866" y="4326824"/>
              <a:ext cx="0" cy="405765"/>
            </a:xfrm>
            <a:custGeom>
              <a:avLst/>
              <a:gdLst/>
              <a:ahLst/>
              <a:cxnLst/>
              <a:rect l="l" t="t" r="r" b="b"/>
              <a:pathLst>
                <a:path h="405764">
                  <a:moveTo>
                    <a:pt x="0" y="405422"/>
                  </a:moveTo>
                  <a:lnTo>
                    <a:pt x="0" y="0"/>
                  </a:lnTo>
                </a:path>
              </a:pathLst>
            </a:custGeom>
            <a:ln w="6350">
              <a:solidFill>
                <a:srgbClr val="C0C6CF"/>
              </a:solidFill>
            </a:ln>
          </p:spPr>
          <p:txBody>
            <a:bodyPr wrap="square" lIns="0" tIns="0" rIns="0" bIns="0" rtlCol="0"/>
            <a:lstStyle/>
            <a:p>
              <a:endParaRPr/>
            </a:p>
          </p:txBody>
        </p:sp>
        <p:sp>
          <p:nvSpPr>
            <p:cNvPr id="132" name="object 132"/>
            <p:cNvSpPr/>
            <p:nvPr/>
          </p:nvSpPr>
          <p:spPr>
            <a:xfrm>
              <a:off x="2702145" y="4326824"/>
              <a:ext cx="0" cy="405765"/>
            </a:xfrm>
            <a:custGeom>
              <a:avLst/>
              <a:gdLst/>
              <a:ahLst/>
              <a:cxnLst/>
              <a:rect l="l" t="t" r="r" b="b"/>
              <a:pathLst>
                <a:path h="405764">
                  <a:moveTo>
                    <a:pt x="0" y="405422"/>
                  </a:moveTo>
                  <a:lnTo>
                    <a:pt x="0" y="0"/>
                  </a:lnTo>
                </a:path>
              </a:pathLst>
            </a:custGeom>
            <a:ln w="6350">
              <a:solidFill>
                <a:srgbClr val="C0C6CF"/>
              </a:solidFill>
            </a:ln>
          </p:spPr>
          <p:txBody>
            <a:bodyPr wrap="square" lIns="0" tIns="0" rIns="0" bIns="0" rtlCol="0"/>
            <a:lstStyle/>
            <a:p>
              <a:endParaRPr/>
            </a:p>
          </p:txBody>
        </p:sp>
        <p:sp>
          <p:nvSpPr>
            <p:cNvPr id="133" name="object 133"/>
            <p:cNvSpPr/>
            <p:nvPr/>
          </p:nvSpPr>
          <p:spPr>
            <a:xfrm>
              <a:off x="3232426" y="4326824"/>
              <a:ext cx="0" cy="405765"/>
            </a:xfrm>
            <a:custGeom>
              <a:avLst/>
              <a:gdLst/>
              <a:ahLst/>
              <a:cxnLst/>
              <a:rect l="l" t="t" r="r" b="b"/>
              <a:pathLst>
                <a:path h="405764">
                  <a:moveTo>
                    <a:pt x="0" y="405422"/>
                  </a:moveTo>
                  <a:lnTo>
                    <a:pt x="0" y="0"/>
                  </a:lnTo>
                </a:path>
              </a:pathLst>
            </a:custGeom>
            <a:ln w="6350">
              <a:solidFill>
                <a:srgbClr val="C0C6CF"/>
              </a:solidFill>
            </a:ln>
          </p:spPr>
          <p:txBody>
            <a:bodyPr wrap="square" lIns="0" tIns="0" rIns="0" bIns="0" rtlCol="0"/>
            <a:lstStyle/>
            <a:p>
              <a:endParaRPr/>
            </a:p>
          </p:txBody>
        </p:sp>
        <p:sp>
          <p:nvSpPr>
            <p:cNvPr id="134" name="object 134"/>
            <p:cNvSpPr/>
            <p:nvPr/>
          </p:nvSpPr>
          <p:spPr>
            <a:xfrm>
              <a:off x="3749025" y="4326824"/>
              <a:ext cx="0" cy="405765"/>
            </a:xfrm>
            <a:custGeom>
              <a:avLst/>
              <a:gdLst/>
              <a:ahLst/>
              <a:cxnLst/>
              <a:rect l="l" t="t" r="r" b="b"/>
              <a:pathLst>
                <a:path h="405764">
                  <a:moveTo>
                    <a:pt x="0" y="405422"/>
                  </a:moveTo>
                  <a:lnTo>
                    <a:pt x="0" y="0"/>
                  </a:lnTo>
                </a:path>
              </a:pathLst>
            </a:custGeom>
            <a:ln w="6350">
              <a:solidFill>
                <a:srgbClr val="C0C6CF"/>
              </a:solidFill>
            </a:ln>
          </p:spPr>
          <p:txBody>
            <a:bodyPr wrap="square" lIns="0" tIns="0" rIns="0" bIns="0" rtlCol="0"/>
            <a:lstStyle/>
            <a:p>
              <a:endParaRPr/>
            </a:p>
          </p:txBody>
        </p:sp>
        <p:sp>
          <p:nvSpPr>
            <p:cNvPr id="135" name="object 135"/>
            <p:cNvSpPr/>
            <p:nvPr/>
          </p:nvSpPr>
          <p:spPr>
            <a:xfrm>
              <a:off x="4279306" y="4326824"/>
              <a:ext cx="0" cy="405765"/>
            </a:xfrm>
            <a:custGeom>
              <a:avLst/>
              <a:gdLst/>
              <a:ahLst/>
              <a:cxnLst/>
              <a:rect l="l" t="t" r="r" b="b"/>
              <a:pathLst>
                <a:path h="405764">
                  <a:moveTo>
                    <a:pt x="0" y="405422"/>
                  </a:moveTo>
                  <a:lnTo>
                    <a:pt x="0" y="0"/>
                  </a:lnTo>
                </a:path>
              </a:pathLst>
            </a:custGeom>
            <a:ln w="6350">
              <a:solidFill>
                <a:srgbClr val="C0C6CF"/>
              </a:solidFill>
            </a:ln>
          </p:spPr>
          <p:txBody>
            <a:bodyPr wrap="square" lIns="0" tIns="0" rIns="0" bIns="0" rtlCol="0"/>
            <a:lstStyle/>
            <a:p>
              <a:endParaRPr/>
            </a:p>
          </p:txBody>
        </p:sp>
        <p:sp>
          <p:nvSpPr>
            <p:cNvPr id="136" name="object 136"/>
            <p:cNvSpPr/>
            <p:nvPr/>
          </p:nvSpPr>
          <p:spPr>
            <a:xfrm>
              <a:off x="4809586" y="4326824"/>
              <a:ext cx="0" cy="405765"/>
            </a:xfrm>
            <a:custGeom>
              <a:avLst/>
              <a:gdLst/>
              <a:ahLst/>
              <a:cxnLst/>
              <a:rect l="l" t="t" r="r" b="b"/>
              <a:pathLst>
                <a:path h="405764">
                  <a:moveTo>
                    <a:pt x="0" y="405422"/>
                  </a:moveTo>
                  <a:lnTo>
                    <a:pt x="0" y="0"/>
                  </a:lnTo>
                </a:path>
              </a:pathLst>
            </a:custGeom>
            <a:ln w="6350">
              <a:solidFill>
                <a:srgbClr val="C0C6CF"/>
              </a:solidFill>
            </a:ln>
          </p:spPr>
          <p:txBody>
            <a:bodyPr wrap="square" lIns="0" tIns="0" rIns="0" bIns="0" rtlCol="0"/>
            <a:lstStyle/>
            <a:p>
              <a:endParaRPr/>
            </a:p>
          </p:txBody>
        </p:sp>
        <p:sp>
          <p:nvSpPr>
            <p:cNvPr id="137" name="object 137"/>
            <p:cNvSpPr/>
            <p:nvPr/>
          </p:nvSpPr>
          <p:spPr>
            <a:xfrm>
              <a:off x="581026" y="4735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38" name="object 138"/>
            <p:cNvSpPr/>
            <p:nvPr/>
          </p:nvSpPr>
          <p:spPr>
            <a:xfrm>
              <a:off x="1111307" y="4735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39" name="object 139"/>
            <p:cNvSpPr/>
            <p:nvPr/>
          </p:nvSpPr>
          <p:spPr>
            <a:xfrm>
              <a:off x="1111307" y="47385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40" name="object 140"/>
            <p:cNvSpPr/>
            <p:nvPr/>
          </p:nvSpPr>
          <p:spPr>
            <a:xfrm>
              <a:off x="1641586" y="4735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41" name="object 141"/>
            <p:cNvSpPr/>
            <p:nvPr/>
          </p:nvSpPr>
          <p:spPr>
            <a:xfrm>
              <a:off x="1641586" y="47385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42" name="object 142"/>
            <p:cNvSpPr/>
            <p:nvPr/>
          </p:nvSpPr>
          <p:spPr>
            <a:xfrm>
              <a:off x="2171866" y="4735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43" name="object 143"/>
            <p:cNvSpPr/>
            <p:nvPr/>
          </p:nvSpPr>
          <p:spPr>
            <a:xfrm>
              <a:off x="2171866" y="47385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44" name="object 144"/>
            <p:cNvSpPr/>
            <p:nvPr/>
          </p:nvSpPr>
          <p:spPr>
            <a:xfrm>
              <a:off x="2702145" y="4735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45" name="object 145"/>
            <p:cNvSpPr/>
            <p:nvPr/>
          </p:nvSpPr>
          <p:spPr>
            <a:xfrm>
              <a:off x="2702145" y="47385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46" name="object 146"/>
            <p:cNvSpPr/>
            <p:nvPr/>
          </p:nvSpPr>
          <p:spPr>
            <a:xfrm>
              <a:off x="3232426" y="4735421"/>
              <a:ext cx="516890" cy="0"/>
            </a:xfrm>
            <a:custGeom>
              <a:avLst/>
              <a:gdLst/>
              <a:ahLst/>
              <a:cxnLst/>
              <a:rect l="l" t="t" r="r" b="b"/>
              <a:pathLst>
                <a:path w="516889">
                  <a:moveTo>
                    <a:pt x="0" y="0"/>
                  </a:moveTo>
                  <a:lnTo>
                    <a:pt x="516597" y="0"/>
                  </a:lnTo>
                </a:path>
              </a:pathLst>
            </a:custGeom>
            <a:ln w="6350">
              <a:solidFill>
                <a:srgbClr val="C0C6CF"/>
              </a:solidFill>
            </a:ln>
          </p:spPr>
          <p:txBody>
            <a:bodyPr wrap="square" lIns="0" tIns="0" rIns="0" bIns="0" rtlCol="0"/>
            <a:lstStyle/>
            <a:p>
              <a:endParaRPr/>
            </a:p>
          </p:txBody>
        </p:sp>
        <p:sp>
          <p:nvSpPr>
            <p:cNvPr id="147" name="object 147"/>
            <p:cNvSpPr/>
            <p:nvPr/>
          </p:nvSpPr>
          <p:spPr>
            <a:xfrm>
              <a:off x="3232426" y="47385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48" name="object 148"/>
            <p:cNvSpPr/>
            <p:nvPr/>
          </p:nvSpPr>
          <p:spPr>
            <a:xfrm>
              <a:off x="3749025" y="4735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49" name="object 149"/>
            <p:cNvSpPr/>
            <p:nvPr/>
          </p:nvSpPr>
          <p:spPr>
            <a:xfrm>
              <a:off x="3749025" y="47385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50" name="object 150"/>
            <p:cNvSpPr/>
            <p:nvPr/>
          </p:nvSpPr>
          <p:spPr>
            <a:xfrm>
              <a:off x="4279306" y="4735421"/>
              <a:ext cx="534035" cy="0"/>
            </a:xfrm>
            <a:custGeom>
              <a:avLst/>
              <a:gdLst/>
              <a:ahLst/>
              <a:cxnLst/>
              <a:rect l="l" t="t" r="r" b="b"/>
              <a:pathLst>
                <a:path w="534035">
                  <a:moveTo>
                    <a:pt x="0" y="0"/>
                  </a:moveTo>
                  <a:lnTo>
                    <a:pt x="533450" y="0"/>
                  </a:lnTo>
                </a:path>
              </a:pathLst>
            </a:custGeom>
            <a:ln w="6350">
              <a:solidFill>
                <a:srgbClr val="C0C6CF"/>
              </a:solidFill>
            </a:ln>
          </p:spPr>
          <p:txBody>
            <a:bodyPr wrap="square" lIns="0" tIns="0" rIns="0" bIns="0" rtlCol="0"/>
            <a:lstStyle/>
            <a:p>
              <a:endParaRPr/>
            </a:p>
          </p:txBody>
        </p:sp>
        <p:sp>
          <p:nvSpPr>
            <p:cNvPr id="151" name="object 151"/>
            <p:cNvSpPr/>
            <p:nvPr/>
          </p:nvSpPr>
          <p:spPr>
            <a:xfrm>
              <a:off x="4279306" y="47385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52" name="object 152"/>
            <p:cNvSpPr/>
            <p:nvPr/>
          </p:nvSpPr>
          <p:spPr>
            <a:xfrm>
              <a:off x="4809586" y="47385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53" name="object 153"/>
            <p:cNvSpPr/>
            <p:nvPr/>
          </p:nvSpPr>
          <p:spPr>
            <a:xfrm>
              <a:off x="581026" y="51440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54" name="object 154"/>
            <p:cNvSpPr/>
            <p:nvPr/>
          </p:nvSpPr>
          <p:spPr>
            <a:xfrm>
              <a:off x="1111307" y="51440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55" name="object 155"/>
            <p:cNvSpPr/>
            <p:nvPr/>
          </p:nvSpPr>
          <p:spPr>
            <a:xfrm>
              <a:off x="1111307" y="51471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56" name="object 156"/>
            <p:cNvSpPr/>
            <p:nvPr/>
          </p:nvSpPr>
          <p:spPr>
            <a:xfrm>
              <a:off x="1641586" y="51440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57" name="object 157"/>
            <p:cNvSpPr/>
            <p:nvPr/>
          </p:nvSpPr>
          <p:spPr>
            <a:xfrm>
              <a:off x="1641586" y="51471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58" name="object 158"/>
            <p:cNvSpPr/>
            <p:nvPr/>
          </p:nvSpPr>
          <p:spPr>
            <a:xfrm>
              <a:off x="2171866" y="51440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59" name="object 159"/>
            <p:cNvSpPr/>
            <p:nvPr/>
          </p:nvSpPr>
          <p:spPr>
            <a:xfrm>
              <a:off x="2171866" y="51471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60" name="object 160"/>
            <p:cNvSpPr/>
            <p:nvPr/>
          </p:nvSpPr>
          <p:spPr>
            <a:xfrm>
              <a:off x="2702145" y="51440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61" name="object 161"/>
            <p:cNvSpPr/>
            <p:nvPr/>
          </p:nvSpPr>
          <p:spPr>
            <a:xfrm>
              <a:off x="2702145" y="51471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62" name="object 162"/>
            <p:cNvSpPr/>
            <p:nvPr/>
          </p:nvSpPr>
          <p:spPr>
            <a:xfrm>
              <a:off x="3232426" y="5144022"/>
              <a:ext cx="516890" cy="0"/>
            </a:xfrm>
            <a:custGeom>
              <a:avLst/>
              <a:gdLst/>
              <a:ahLst/>
              <a:cxnLst/>
              <a:rect l="l" t="t" r="r" b="b"/>
              <a:pathLst>
                <a:path w="516889">
                  <a:moveTo>
                    <a:pt x="0" y="0"/>
                  </a:moveTo>
                  <a:lnTo>
                    <a:pt x="516597" y="0"/>
                  </a:lnTo>
                </a:path>
              </a:pathLst>
            </a:custGeom>
            <a:ln w="6350">
              <a:solidFill>
                <a:srgbClr val="C0C6CF"/>
              </a:solidFill>
            </a:ln>
          </p:spPr>
          <p:txBody>
            <a:bodyPr wrap="square" lIns="0" tIns="0" rIns="0" bIns="0" rtlCol="0"/>
            <a:lstStyle/>
            <a:p>
              <a:endParaRPr/>
            </a:p>
          </p:txBody>
        </p:sp>
        <p:sp>
          <p:nvSpPr>
            <p:cNvPr id="163" name="object 163"/>
            <p:cNvSpPr/>
            <p:nvPr/>
          </p:nvSpPr>
          <p:spPr>
            <a:xfrm>
              <a:off x="3232426" y="51471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64" name="object 164"/>
            <p:cNvSpPr/>
            <p:nvPr/>
          </p:nvSpPr>
          <p:spPr>
            <a:xfrm>
              <a:off x="3749025" y="5144022"/>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65" name="object 165"/>
            <p:cNvSpPr/>
            <p:nvPr/>
          </p:nvSpPr>
          <p:spPr>
            <a:xfrm>
              <a:off x="3749025" y="51471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66" name="object 166"/>
            <p:cNvSpPr/>
            <p:nvPr/>
          </p:nvSpPr>
          <p:spPr>
            <a:xfrm>
              <a:off x="4279306" y="5144022"/>
              <a:ext cx="534035" cy="0"/>
            </a:xfrm>
            <a:custGeom>
              <a:avLst/>
              <a:gdLst/>
              <a:ahLst/>
              <a:cxnLst/>
              <a:rect l="l" t="t" r="r" b="b"/>
              <a:pathLst>
                <a:path w="534035">
                  <a:moveTo>
                    <a:pt x="0" y="0"/>
                  </a:moveTo>
                  <a:lnTo>
                    <a:pt x="533450" y="0"/>
                  </a:lnTo>
                </a:path>
              </a:pathLst>
            </a:custGeom>
            <a:ln w="6350">
              <a:solidFill>
                <a:srgbClr val="C0C6CF"/>
              </a:solidFill>
            </a:ln>
          </p:spPr>
          <p:txBody>
            <a:bodyPr wrap="square" lIns="0" tIns="0" rIns="0" bIns="0" rtlCol="0"/>
            <a:lstStyle/>
            <a:p>
              <a:endParaRPr/>
            </a:p>
          </p:txBody>
        </p:sp>
        <p:sp>
          <p:nvSpPr>
            <p:cNvPr id="167" name="object 167"/>
            <p:cNvSpPr/>
            <p:nvPr/>
          </p:nvSpPr>
          <p:spPr>
            <a:xfrm>
              <a:off x="4279306" y="51471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68" name="object 168"/>
            <p:cNvSpPr/>
            <p:nvPr/>
          </p:nvSpPr>
          <p:spPr>
            <a:xfrm>
              <a:off x="4809586" y="51471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69" name="object 169"/>
            <p:cNvSpPr/>
            <p:nvPr/>
          </p:nvSpPr>
          <p:spPr>
            <a:xfrm>
              <a:off x="581026" y="55526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70" name="object 170"/>
            <p:cNvSpPr/>
            <p:nvPr/>
          </p:nvSpPr>
          <p:spPr>
            <a:xfrm>
              <a:off x="1111307" y="55526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71" name="object 171"/>
            <p:cNvSpPr/>
            <p:nvPr/>
          </p:nvSpPr>
          <p:spPr>
            <a:xfrm>
              <a:off x="1111307" y="55557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72" name="object 172"/>
            <p:cNvSpPr/>
            <p:nvPr/>
          </p:nvSpPr>
          <p:spPr>
            <a:xfrm>
              <a:off x="1641586" y="55526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73" name="object 173"/>
            <p:cNvSpPr/>
            <p:nvPr/>
          </p:nvSpPr>
          <p:spPr>
            <a:xfrm>
              <a:off x="1641586" y="55557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74" name="object 174"/>
            <p:cNvSpPr/>
            <p:nvPr/>
          </p:nvSpPr>
          <p:spPr>
            <a:xfrm>
              <a:off x="2171866" y="55526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75" name="object 175"/>
            <p:cNvSpPr/>
            <p:nvPr/>
          </p:nvSpPr>
          <p:spPr>
            <a:xfrm>
              <a:off x="2171866" y="55557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76" name="object 176"/>
            <p:cNvSpPr/>
            <p:nvPr/>
          </p:nvSpPr>
          <p:spPr>
            <a:xfrm>
              <a:off x="2702145" y="55526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77" name="object 177"/>
            <p:cNvSpPr/>
            <p:nvPr/>
          </p:nvSpPr>
          <p:spPr>
            <a:xfrm>
              <a:off x="2702145" y="55557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78" name="object 178"/>
            <p:cNvSpPr/>
            <p:nvPr/>
          </p:nvSpPr>
          <p:spPr>
            <a:xfrm>
              <a:off x="3232426" y="5552621"/>
              <a:ext cx="516890" cy="0"/>
            </a:xfrm>
            <a:custGeom>
              <a:avLst/>
              <a:gdLst/>
              <a:ahLst/>
              <a:cxnLst/>
              <a:rect l="l" t="t" r="r" b="b"/>
              <a:pathLst>
                <a:path w="516889">
                  <a:moveTo>
                    <a:pt x="0" y="0"/>
                  </a:moveTo>
                  <a:lnTo>
                    <a:pt x="516597" y="0"/>
                  </a:lnTo>
                </a:path>
              </a:pathLst>
            </a:custGeom>
            <a:ln w="6350">
              <a:solidFill>
                <a:srgbClr val="C0C6CF"/>
              </a:solidFill>
            </a:ln>
          </p:spPr>
          <p:txBody>
            <a:bodyPr wrap="square" lIns="0" tIns="0" rIns="0" bIns="0" rtlCol="0"/>
            <a:lstStyle/>
            <a:p>
              <a:endParaRPr/>
            </a:p>
          </p:txBody>
        </p:sp>
        <p:sp>
          <p:nvSpPr>
            <p:cNvPr id="179" name="object 179"/>
            <p:cNvSpPr/>
            <p:nvPr/>
          </p:nvSpPr>
          <p:spPr>
            <a:xfrm>
              <a:off x="3232426" y="55557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80" name="object 180"/>
            <p:cNvSpPr/>
            <p:nvPr/>
          </p:nvSpPr>
          <p:spPr>
            <a:xfrm>
              <a:off x="3749025" y="55526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81" name="object 181"/>
            <p:cNvSpPr/>
            <p:nvPr/>
          </p:nvSpPr>
          <p:spPr>
            <a:xfrm>
              <a:off x="3749025" y="55557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82" name="object 182"/>
            <p:cNvSpPr/>
            <p:nvPr/>
          </p:nvSpPr>
          <p:spPr>
            <a:xfrm>
              <a:off x="4279306" y="5552621"/>
              <a:ext cx="534035" cy="0"/>
            </a:xfrm>
            <a:custGeom>
              <a:avLst/>
              <a:gdLst/>
              <a:ahLst/>
              <a:cxnLst/>
              <a:rect l="l" t="t" r="r" b="b"/>
              <a:pathLst>
                <a:path w="534035">
                  <a:moveTo>
                    <a:pt x="0" y="0"/>
                  </a:moveTo>
                  <a:lnTo>
                    <a:pt x="533450" y="0"/>
                  </a:lnTo>
                </a:path>
              </a:pathLst>
            </a:custGeom>
            <a:ln w="6350">
              <a:solidFill>
                <a:srgbClr val="C0C6CF"/>
              </a:solidFill>
            </a:ln>
          </p:spPr>
          <p:txBody>
            <a:bodyPr wrap="square" lIns="0" tIns="0" rIns="0" bIns="0" rtlCol="0"/>
            <a:lstStyle/>
            <a:p>
              <a:endParaRPr/>
            </a:p>
          </p:txBody>
        </p:sp>
        <p:sp>
          <p:nvSpPr>
            <p:cNvPr id="183" name="object 183"/>
            <p:cNvSpPr/>
            <p:nvPr/>
          </p:nvSpPr>
          <p:spPr>
            <a:xfrm>
              <a:off x="4279306" y="55557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84" name="object 184"/>
            <p:cNvSpPr/>
            <p:nvPr/>
          </p:nvSpPr>
          <p:spPr>
            <a:xfrm>
              <a:off x="4809586" y="5555799"/>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85" name="object 185"/>
            <p:cNvSpPr/>
            <p:nvPr/>
          </p:nvSpPr>
          <p:spPr>
            <a:xfrm>
              <a:off x="581026" y="59612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86" name="object 186"/>
            <p:cNvSpPr/>
            <p:nvPr/>
          </p:nvSpPr>
          <p:spPr>
            <a:xfrm>
              <a:off x="1111307" y="59612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87" name="object 187"/>
            <p:cNvSpPr/>
            <p:nvPr/>
          </p:nvSpPr>
          <p:spPr>
            <a:xfrm>
              <a:off x="1111307" y="5964398"/>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88" name="object 188"/>
            <p:cNvSpPr/>
            <p:nvPr/>
          </p:nvSpPr>
          <p:spPr>
            <a:xfrm>
              <a:off x="1641586" y="59612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89" name="object 189"/>
            <p:cNvSpPr/>
            <p:nvPr/>
          </p:nvSpPr>
          <p:spPr>
            <a:xfrm>
              <a:off x="1641586" y="5964398"/>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90" name="object 190"/>
            <p:cNvSpPr/>
            <p:nvPr/>
          </p:nvSpPr>
          <p:spPr>
            <a:xfrm>
              <a:off x="2171866" y="59612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91" name="object 191"/>
            <p:cNvSpPr/>
            <p:nvPr/>
          </p:nvSpPr>
          <p:spPr>
            <a:xfrm>
              <a:off x="2171866" y="5964398"/>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92" name="object 192"/>
            <p:cNvSpPr/>
            <p:nvPr/>
          </p:nvSpPr>
          <p:spPr>
            <a:xfrm>
              <a:off x="2702145" y="59612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93" name="object 193"/>
            <p:cNvSpPr/>
            <p:nvPr/>
          </p:nvSpPr>
          <p:spPr>
            <a:xfrm>
              <a:off x="2702145" y="5964398"/>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94" name="object 194"/>
            <p:cNvSpPr/>
            <p:nvPr/>
          </p:nvSpPr>
          <p:spPr>
            <a:xfrm>
              <a:off x="3232426" y="5961221"/>
              <a:ext cx="516890" cy="0"/>
            </a:xfrm>
            <a:custGeom>
              <a:avLst/>
              <a:gdLst/>
              <a:ahLst/>
              <a:cxnLst/>
              <a:rect l="l" t="t" r="r" b="b"/>
              <a:pathLst>
                <a:path w="516889">
                  <a:moveTo>
                    <a:pt x="0" y="0"/>
                  </a:moveTo>
                  <a:lnTo>
                    <a:pt x="516597" y="0"/>
                  </a:lnTo>
                </a:path>
              </a:pathLst>
            </a:custGeom>
            <a:ln w="6350">
              <a:solidFill>
                <a:srgbClr val="C0C6CF"/>
              </a:solidFill>
            </a:ln>
          </p:spPr>
          <p:txBody>
            <a:bodyPr wrap="square" lIns="0" tIns="0" rIns="0" bIns="0" rtlCol="0"/>
            <a:lstStyle/>
            <a:p>
              <a:endParaRPr/>
            </a:p>
          </p:txBody>
        </p:sp>
        <p:sp>
          <p:nvSpPr>
            <p:cNvPr id="195" name="object 195"/>
            <p:cNvSpPr/>
            <p:nvPr/>
          </p:nvSpPr>
          <p:spPr>
            <a:xfrm>
              <a:off x="3232426" y="5964398"/>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96" name="object 196"/>
            <p:cNvSpPr/>
            <p:nvPr/>
          </p:nvSpPr>
          <p:spPr>
            <a:xfrm>
              <a:off x="3749025" y="59612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197" name="object 197"/>
            <p:cNvSpPr/>
            <p:nvPr/>
          </p:nvSpPr>
          <p:spPr>
            <a:xfrm>
              <a:off x="3749025" y="5964398"/>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198" name="object 198"/>
            <p:cNvSpPr/>
            <p:nvPr/>
          </p:nvSpPr>
          <p:spPr>
            <a:xfrm>
              <a:off x="4279306" y="5961221"/>
              <a:ext cx="534035" cy="0"/>
            </a:xfrm>
            <a:custGeom>
              <a:avLst/>
              <a:gdLst/>
              <a:ahLst/>
              <a:cxnLst/>
              <a:rect l="l" t="t" r="r" b="b"/>
              <a:pathLst>
                <a:path w="534035">
                  <a:moveTo>
                    <a:pt x="0" y="0"/>
                  </a:moveTo>
                  <a:lnTo>
                    <a:pt x="533450" y="0"/>
                  </a:lnTo>
                </a:path>
              </a:pathLst>
            </a:custGeom>
            <a:ln w="6350">
              <a:solidFill>
                <a:srgbClr val="C0C6CF"/>
              </a:solidFill>
            </a:ln>
          </p:spPr>
          <p:txBody>
            <a:bodyPr wrap="square" lIns="0" tIns="0" rIns="0" bIns="0" rtlCol="0"/>
            <a:lstStyle/>
            <a:p>
              <a:endParaRPr/>
            </a:p>
          </p:txBody>
        </p:sp>
        <p:sp>
          <p:nvSpPr>
            <p:cNvPr id="199" name="object 199"/>
            <p:cNvSpPr/>
            <p:nvPr/>
          </p:nvSpPr>
          <p:spPr>
            <a:xfrm>
              <a:off x="4279306" y="5964398"/>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200" name="object 200"/>
            <p:cNvSpPr/>
            <p:nvPr/>
          </p:nvSpPr>
          <p:spPr>
            <a:xfrm>
              <a:off x="4809586" y="5964398"/>
              <a:ext cx="0" cy="402590"/>
            </a:xfrm>
            <a:custGeom>
              <a:avLst/>
              <a:gdLst/>
              <a:ahLst/>
              <a:cxnLst/>
              <a:rect l="l" t="t" r="r" b="b"/>
              <a:pathLst>
                <a:path h="402589">
                  <a:moveTo>
                    <a:pt x="0" y="402247"/>
                  </a:moveTo>
                  <a:lnTo>
                    <a:pt x="0" y="0"/>
                  </a:lnTo>
                </a:path>
              </a:pathLst>
            </a:custGeom>
            <a:ln w="6350">
              <a:solidFill>
                <a:srgbClr val="C0C6CF"/>
              </a:solidFill>
            </a:ln>
          </p:spPr>
          <p:txBody>
            <a:bodyPr wrap="square" lIns="0" tIns="0" rIns="0" bIns="0" rtlCol="0"/>
            <a:lstStyle/>
            <a:p>
              <a:endParaRPr/>
            </a:p>
          </p:txBody>
        </p:sp>
        <p:sp>
          <p:nvSpPr>
            <p:cNvPr id="201" name="object 201"/>
            <p:cNvSpPr/>
            <p:nvPr/>
          </p:nvSpPr>
          <p:spPr>
            <a:xfrm>
              <a:off x="581026" y="63698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202" name="object 202"/>
            <p:cNvSpPr/>
            <p:nvPr/>
          </p:nvSpPr>
          <p:spPr>
            <a:xfrm>
              <a:off x="1111307" y="63698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203" name="object 203"/>
            <p:cNvSpPr/>
            <p:nvPr/>
          </p:nvSpPr>
          <p:spPr>
            <a:xfrm>
              <a:off x="1111307" y="6372999"/>
              <a:ext cx="0" cy="402590"/>
            </a:xfrm>
            <a:custGeom>
              <a:avLst/>
              <a:gdLst/>
              <a:ahLst/>
              <a:cxnLst/>
              <a:rect l="l" t="t" r="r" b="b"/>
              <a:pathLst>
                <a:path h="402590">
                  <a:moveTo>
                    <a:pt x="0" y="402247"/>
                  </a:moveTo>
                  <a:lnTo>
                    <a:pt x="0" y="0"/>
                  </a:lnTo>
                </a:path>
              </a:pathLst>
            </a:custGeom>
            <a:ln w="6350">
              <a:solidFill>
                <a:srgbClr val="C0C6CF"/>
              </a:solidFill>
            </a:ln>
          </p:spPr>
          <p:txBody>
            <a:bodyPr wrap="square" lIns="0" tIns="0" rIns="0" bIns="0" rtlCol="0"/>
            <a:lstStyle/>
            <a:p>
              <a:endParaRPr/>
            </a:p>
          </p:txBody>
        </p:sp>
        <p:sp>
          <p:nvSpPr>
            <p:cNvPr id="204" name="object 204"/>
            <p:cNvSpPr/>
            <p:nvPr/>
          </p:nvSpPr>
          <p:spPr>
            <a:xfrm>
              <a:off x="1641586" y="63698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205" name="object 205"/>
            <p:cNvSpPr/>
            <p:nvPr/>
          </p:nvSpPr>
          <p:spPr>
            <a:xfrm>
              <a:off x="1641586" y="6372999"/>
              <a:ext cx="0" cy="402590"/>
            </a:xfrm>
            <a:custGeom>
              <a:avLst/>
              <a:gdLst/>
              <a:ahLst/>
              <a:cxnLst/>
              <a:rect l="l" t="t" r="r" b="b"/>
              <a:pathLst>
                <a:path h="402590">
                  <a:moveTo>
                    <a:pt x="0" y="402247"/>
                  </a:moveTo>
                  <a:lnTo>
                    <a:pt x="0" y="0"/>
                  </a:lnTo>
                </a:path>
              </a:pathLst>
            </a:custGeom>
            <a:ln w="6350">
              <a:solidFill>
                <a:srgbClr val="C0C6CF"/>
              </a:solidFill>
            </a:ln>
          </p:spPr>
          <p:txBody>
            <a:bodyPr wrap="square" lIns="0" tIns="0" rIns="0" bIns="0" rtlCol="0"/>
            <a:lstStyle/>
            <a:p>
              <a:endParaRPr/>
            </a:p>
          </p:txBody>
        </p:sp>
        <p:sp>
          <p:nvSpPr>
            <p:cNvPr id="206" name="object 206"/>
            <p:cNvSpPr/>
            <p:nvPr/>
          </p:nvSpPr>
          <p:spPr>
            <a:xfrm>
              <a:off x="2171866" y="63698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207" name="object 207"/>
            <p:cNvSpPr/>
            <p:nvPr/>
          </p:nvSpPr>
          <p:spPr>
            <a:xfrm>
              <a:off x="2171866" y="6372999"/>
              <a:ext cx="0" cy="402590"/>
            </a:xfrm>
            <a:custGeom>
              <a:avLst/>
              <a:gdLst/>
              <a:ahLst/>
              <a:cxnLst/>
              <a:rect l="l" t="t" r="r" b="b"/>
              <a:pathLst>
                <a:path h="402590">
                  <a:moveTo>
                    <a:pt x="0" y="402247"/>
                  </a:moveTo>
                  <a:lnTo>
                    <a:pt x="0" y="0"/>
                  </a:lnTo>
                </a:path>
              </a:pathLst>
            </a:custGeom>
            <a:ln w="6350">
              <a:solidFill>
                <a:srgbClr val="C0C6CF"/>
              </a:solidFill>
            </a:ln>
          </p:spPr>
          <p:txBody>
            <a:bodyPr wrap="square" lIns="0" tIns="0" rIns="0" bIns="0" rtlCol="0"/>
            <a:lstStyle/>
            <a:p>
              <a:endParaRPr/>
            </a:p>
          </p:txBody>
        </p:sp>
        <p:sp>
          <p:nvSpPr>
            <p:cNvPr id="208" name="object 208"/>
            <p:cNvSpPr/>
            <p:nvPr/>
          </p:nvSpPr>
          <p:spPr>
            <a:xfrm>
              <a:off x="2702145" y="63698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209" name="object 209"/>
            <p:cNvSpPr/>
            <p:nvPr/>
          </p:nvSpPr>
          <p:spPr>
            <a:xfrm>
              <a:off x="2702145" y="6372999"/>
              <a:ext cx="0" cy="402590"/>
            </a:xfrm>
            <a:custGeom>
              <a:avLst/>
              <a:gdLst/>
              <a:ahLst/>
              <a:cxnLst/>
              <a:rect l="l" t="t" r="r" b="b"/>
              <a:pathLst>
                <a:path h="402590">
                  <a:moveTo>
                    <a:pt x="0" y="402247"/>
                  </a:moveTo>
                  <a:lnTo>
                    <a:pt x="0" y="0"/>
                  </a:lnTo>
                </a:path>
              </a:pathLst>
            </a:custGeom>
            <a:ln w="6350">
              <a:solidFill>
                <a:srgbClr val="C0C6CF"/>
              </a:solidFill>
            </a:ln>
          </p:spPr>
          <p:txBody>
            <a:bodyPr wrap="square" lIns="0" tIns="0" rIns="0" bIns="0" rtlCol="0"/>
            <a:lstStyle/>
            <a:p>
              <a:endParaRPr/>
            </a:p>
          </p:txBody>
        </p:sp>
        <p:sp>
          <p:nvSpPr>
            <p:cNvPr id="210" name="object 210"/>
            <p:cNvSpPr/>
            <p:nvPr/>
          </p:nvSpPr>
          <p:spPr>
            <a:xfrm>
              <a:off x="3232426" y="6369821"/>
              <a:ext cx="516890" cy="0"/>
            </a:xfrm>
            <a:custGeom>
              <a:avLst/>
              <a:gdLst/>
              <a:ahLst/>
              <a:cxnLst/>
              <a:rect l="l" t="t" r="r" b="b"/>
              <a:pathLst>
                <a:path w="516889">
                  <a:moveTo>
                    <a:pt x="0" y="0"/>
                  </a:moveTo>
                  <a:lnTo>
                    <a:pt x="516597" y="0"/>
                  </a:lnTo>
                </a:path>
              </a:pathLst>
            </a:custGeom>
            <a:ln w="6350">
              <a:solidFill>
                <a:srgbClr val="C0C6CF"/>
              </a:solidFill>
            </a:ln>
          </p:spPr>
          <p:txBody>
            <a:bodyPr wrap="square" lIns="0" tIns="0" rIns="0" bIns="0" rtlCol="0"/>
            <a:lstStyle/>
            <a:p>
              <a:endParaRPr/>
            </a:p>
          </p:txBody>
        </p:sp>
        <p:sp>
          <p:nvSpPr>
            <p:cNvPr id="211" name="object 211"/>
            <p:cNvSpPr/>
            <p:nvPr/>
          </p:nvSpPr>
          <p:spPr>
            <a:xfrm>
              <a:off x="3232426" y="6372999"/>
              <a:ext cx="0" cy="402590"/>
            </a:xfrm>
            <a:custGeom>
              <a:avLst/>
              <a:gdLst/>
              <a:ahLst/>
              <a:cxnLst/>
              <a:rect l="l" t="t" r="r" b="b"/>
              <a:pathLst>
                <a:path h="402590">
                  <a:moveTo>
                    <a:pt x="0" y="402247"/>
                  </a:moveTo>
                  <a:lnTo>
                    <a:pt x="0" y="0"/>
                  </a:lnTo>
                </a:path>
              </a:pathLst>
            </a:custGeom>
            <a:ln w="6350">
              <a:solidFill>
                <a:srgbClr val="C0C6CF"/>
              </a:solidFill>
            </a:ln>
          </p:spPr>
          <p:txBody>
            <a:bodyPr wrap="square" lIns="0" tIns="0" rIns="0" bIns="0" rtlCol="0"/>
            <a:lstStyle/>
            <a:p>
              <a:endParaRPr/>
            </a:p>
          </p:txBody>
        </p:sp>
        <p:sp>
          <p:nvSpPr>
            <p:cNvPr id="212" name="object 212"/>
            <p:cNvSpPr/>
            <p:nvPr/>
          </p:nvSpPr>
          <p:spPr>
            <a:xfrm>
              <a:off x="3749025" y="63698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213" name="object 213"/>
            <p:cNvSpPr/>
            <p:nvPr/>
          </p:nvSpPr>
          <p:spPr>
            <a:xfrm>
              <a:off x="3749025" y="6372999"/>
              <a:ext cx="0" cy="402590"/>
            </a:xfrm>
            <a:custGeom>
              <a:avLst/>
              <a:gdLst/>
              <a:ahLst/>
              <a:cxnLst/>
              <a:rect l="l" t="t" r="r" b="b"/>
              <a:pathLst>
                <a:path h="402590">
                  <a:moveTo>
                    <a:pt x="0" y="402247"/>
                  </a:moveTo>
                  <a:lnTo>
                    <a:pt x="0" y="0"/>
                  </a:lnTo>
                </a:path>
              </a:pathLst>
            </a:custGeom>
            <a:ln w="6350">
              <a:solidFill>
                <a:srgbClr val="C0C6CF"/>
              </a:solidFill>
            </a:ln>
          </p:spPr>
          <p:txBody>
            <a:bodyPr wrap="square" lIns="0" tIns="0" rIns="0" bIns="0" rtlCol="0"/>
            <a:lstStyle/>
            <a:p>
              <a:endParaRPr/>
            </a:p>
          </p:txBody>
        </p:sp>
        <p:sp>
          <p:nvSpPr>
            <p:cNvPr id="214" name="object 214"/>
            <p:cNvSpPr/>
            <p:nvPr/>
          </p:nvSpPr>
          <p:spPr>
            <a:xfrm>
              <a:off x="4279306" y="6369821"/>
              <a:ext cx="534035" cy="0"/>
            </a:xfrm>
            <a:custGeom>
              <a:avLst/>
              <a:gdLst/>
              <a:ahLst/>
              <a:cxnLst/>
              <a:rect l="l" t="t" r="r" b="b"/>
              <a:pathLst>
                <a:path w="534035">
                  <a:moveTo>
                    <a:pt x="0" y="0"/>
                  </a:moveTo>
                  <a:lnTo>
                    <a:pt x="533450" y="0"/>
                  </a:lnTo>
                </a:path>
              </a:pathLst>
            </a:custGeom>
            <a:ln w="6350">
              <a:solidFill>
                <a:srgbClr val="C0C6CF"/>
              </a:solidFill>
            </a:ln>
          </p:spPr>
          <p:txBody>
            <a:bodyPr wrap="square" lIns="0" tIns="0" rIns="0" bIns="0" rtlCol="0"/>
            <a:lstStyle/>
            <a:p>
              <a:endParaRPr/>
            </a:p>
          </p:txBody>
        </p:sp>
        <p:sp>
          <p:nvSpPr>
            <p:cNvPr id="215" name="object 215"/>
            <p:cNvSpPr/>
            <p:nvPr/>
          </p:nvSpPr>
          <p:spPr>
            <a:xfrm>
              <a:off x="4279306" y="6372999"/>
              <a:ext cx="0" cy="402590"/>
            </a:xfrm>
            <a:custGeom>
              <a:avLst/>
              <a:gdLst/>
              <a:ahLst/>
              <a:cxnLst/>
              <a:rect l="l" t="t" r="r" b="b"/>
              <a:pathLst>
                <a:path h="402590">
                  <a:moveTo>
                    <a:pt x="0" y="402247"/>
                  </a:moveTo>
                  <a:lnTo>
                    <a:pt x="0" y="0"/>
                  </a:lnTo>
                </a:path>
              </a:pathLst>
            </a:custGeom>
            <a:ln w="6350">
              <a:solidFill>
                <a:srgbClr val="C0C6CF"/>
              </a:solidFill>
            </a:ln>
          </p:spPr>
          <p:txBody>
            <a:bodyPr wrap="square" lIns="0" tIns="0" rIns="0" bIns="0" rtlCol="0"/>
            <a:lstStyle/>
            <a:p>
              <a:endParaRPr/>
            </a:p>
          </p:txBody>
        </p:sp>
        <p:sp>
          <p:nvSpPr>
            <p:cNvPr id="216" name="object 216"/>
            <p:cNvSpPr/>
            <p:nvPr/>
          </p:nvSpPr>
          <p:spPr>
            <a:xfrm>
              <a:off x="4809586" y="6372999"/>
              <a:ext cx="0" cy="402590"/>
            </a:xfrm>
            <a:custGeom>
              <a:avLst/>
              <a:gdLst/>
              <a:ahLst/>
              <a:cxnLst/>
              <a:rect l="l" t="t" r="r" b="b"/>
              <a:pathLst>
                <a:path h="402590">
                  <a:moveTo>
                    <a:pt x="0" y="402247"/>
                  </a:moveTo>
                  <a:lnTo>
                    <a:pt x="0" y="0"/>
                  </a:lnTo>
                </a:path>
              </a:pathLst>
            </a:custGeom>
            <a:ln w="6350">
              <a:solidFill>
                <a:srgbClr val="C0C6CF"/>
              </a:solidFill>
            </a:ln>
          </p:spPr>
          <p:txBody>
            <a:bodyPr wrap="square" lIns="0" tIns="0" rIns="0" bIns="0" rtlCol="0"/>
            <a:lstStyle/>
            <a:p>
              <a:endParaRPr/>
            </a:p>
          </p:txBody>
        </p:sp>
        <p:sp>
          <p:nvSpPr>
            <p:cNvPr id="217" name="object 217"/>
            <p:cNvSpPr/>
            <p:nvPr/>
          </p:nvSpPr>
          <p:spPr>
            <a:xfrm>
              <a:off x="581026" y="6778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218" name="object 218"/>
            <p:cNvSpPr/>
            <p:nvPr/>
          </p:nvSpPr>
          <p:spPr>
            <a:xfrm>
              <a:off x="1111307" y="6778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219" name="object 219"/>
            <p:cNvSpPr/>
            <p:nvPr/>
          </p:nvSpPr>
          <p:spPr>
            <a:xfrm>
              <a:off x="1641586" y="6778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220" name="object 220"/>
            <p:cNvSpPr/>
            <p:nvPr/>
          </p:nvSpPr>
          <p:spPr>
            <a:xfrm>
              <a:off x="2171866" y="6778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221" name="object 221"/>
            <p:cNvSpPr/>
            <p:nvPr/>
          </p:nvSpPr>
          <p:spPr>
            <a:xfrm>
              <a:off x="2702145" y="6778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222" name="object 222"/>
            <p:cNvSpPr/>
            <p:nvPr/>
          </p:nvSpPr>
          <p:spPr>
            <a:xfrm>
              <a:off x="3232426" y="6778421"/>
              <a:ext cx="516890" cy="0"/>
            </a:xfrm>
            <a:custGeom>
              <a:avLst/>
              <a:gdLst/>
              <a:ahLst/>
              <a:cxnLst/>
              <a:rect l="l" t="t" r="r" b="b"/>
              <a:pathLst>
                <a:path w="516889">
                  <a:moveTo>
                    <a:pt x="0" y="0"/>
                  </a:moveTo>
                  <a:lnTo>
                    <a:pt x="516597" y="0"/>
                  </a:lnTo>
                </a:path>
              </a:pathLst>
            </a:custGeom>
            <a:ln w="6350">
              <a:solidFill>
                <a:srgbClr val="C0C6CF"/>
              </a:solidFill>
            </a:ln>
          </p:spPr>
          <p:txBody>
            <a:bodyPr wrap="square" lIns="0" tIns="0" rIns="0" bIns="0" rtlCol="0"/>
            <a:lstStyle/>
            <a:p>
              <a:endParaRPr/>
            </a:p>
          </p:txBody>
        </p:sp>
        <p:sp>
          <p:nvSpPr>
            <p:cNvPr id="223" name="object 223"/>
            <p:cNvSpPr/>
            <p:nvPr/>
          </p:nvSpPr>
          <p:spPr>
            <a:xfrm>
              <a:off x="3749025" y="6778421"/>
              <a:ext cx="530860" cy="0"/>
            </a:xfrm>
            <a:custGeom>
              <a:avLst/>
              <a:gdLst/>
              <a:ahLst/>
              <a:cxnLst/>
              <a:rect l="l" t="t" r="r" b="b"/>
              <a:pathLst>
                <a:path w="530860">
                  <a:moveTo>
                    <a:pt x="0" y="0"/>
                  </a:moveTo>
                  <a:lnTo>
                    <a:pt x="530275" y="0"/>
                  </a:lnTo>
                </a:path>
              </a:pathLst>
            </a:custGeom>
            <a:ln w="6350">
              <a:solidFill>
                <a:srgbClr val="C0C6CF"/>
              </a:solidFill>
            </a:ln>
          </p:spPr>
          <p:txBody>
            <a:bodyPr wrap="square" lIns="0" tIns="0" rIns="0" bIns="0" rtlCol="0"/>
            <a:lstStyle/>
            <a:p>
              <a:endParaRPr/>
            </a:p>
          </p:txBody>
        </p:sp>
        <p:sp>
          <p:nvSpPr>
            <p:cNvPr id="224" name="object 224"/>
            <p:cNvSpPr/>
            <p:nvPr/>
          </p:nvSpPr>
          <p:spPr>
            <a:xfrm>
              <a:off x="4279306" y="6778421"/>
              <a:ext cx="534035" cy="0"/>
            </a:xfrm>
            <a:custGeom>
              <a:avLst/>
              <a:gdLst/>
              <a:ahLst/>
              <a:cxnLst/>
              <a:rect l="l" t="t" r="r" b="b"/>
              <a:pathLst>
                <a:path w="534035">
                  <a:moveTo>
                    <a:pt x="0" y="0"/>
                  </a:moveTo>
                  <a:lnTo>
                    <a:pt x="533450" y="0"/>
                  </a:lnTo>
                </a:path>
              </a:pathLst>
            </a:custGeom>
            <a:ln w="6350">
              <a:solidFill>
                <a:srgbClr val="C0C6CF"/>
              </a:solidFill>
            </a:ln>
          </p:spPr>
          <p:txBody>
            <a:bodyPr wrap="square" lIns="0" tIns="0" rIns="0" bIns="0" rtlCol="0"/>
            <a:lstStyle/>
            <a:p>
              <a:endParaRPr/>
            </a:p>
          </p:txBody>
        </p:sp>
        <p:sp>
          <p:nvSpPr>
            <p:cNvPr id="225" name="object 225"/>
            <p:cNvSpPr/>
            <p:nvPr/>
          </p:nvSpPr>
          <p:spPr>
            <a:xfrm>
              <a:off x="581026" y="5022956"/>
              <a:ext cx="4227830" cy="1759585"/>
            </a:xfrm>
            <a:custGeom>
              <a:avLst/>
              <a:gdLst/>
              <a:ahLst/>
              <a:cxnLst/>
              <a:rect l="l" t="t" r="r" b="b"/>
              <a:pathLst>
                <a:path w="4227830" h="1759584">
                  <a:moveTo>
                    <a:pt x="0" y="1759064"/>
                  </a:moveTo>
                  <a:lnTo>
                    <a:pt x="46652" y="1719640"/>
                  </a:lnTo>
                  <a:lnTo>
                    <a:pt x="93142" y="1681085"/>
                  </a:lnTo>
                  <a:lnTo>
                    <a:pt x="139475" y="1643383"/>
                  </a:lnTo>
                  <a:lnTo>
                    <a:pt x="185656" y="1606522"/>
                  </a:lnTo>
                  <a:lnTo>
                    <a:pt x="231690" y="1570489"/>
                  </a:lnTo>
                  <a:lnTo>
                    <a:pt x="277582" y="1535270"/>
                  </a:lnTo>
                  <a:lnTo>
                    <a:pt x="323337" y="1500852"/>
                  </a:lnTo>
                  <a:lnTo>
                    <a:pt x="368961" y="1467221"/>
                  </a:lnTo>
                  <a:lnTo>
                    <a:pt x="414457" y="1434365"/>
                  </a:lnTo>
                  <a:lnTo>
                    <a:pt x="459832" y="1402269"/>
                  </a:lnTo>
                  <a:lnTo>
                    <a:pt x="505090" y="1370921"/>
                  </a:lnTo>
                  <a:lnTo>
                    <a:pt x="550237" y="1340307"/>
                  </a:lnTo>
                  <a:lnTo>
                    <a:pt x="595276" y="1310414"/>
                  </a:lnTo>
                  <a:lnTo>
                    <a:pt x="640215" y="1281229"/>
                  </a:lnTo>
                  <a:lnTo>
                    <a:pt x="685056" y="1252737"/>
                  </a:lnTo>
                  <a:lnTo>
                    <a:pt x="729806" y="1224927"/>
                  </a:lnTo>
                  <a:lnTo>
                    <a:pt x="774470" y="1197783"/>
                  </a:lnTo>
                  <a:lnTo>
                    <a:pt x="819052" y="1171294"/>
                  </a:lnTo>
                  <a:lnTo>
                    <a:pt x="863557" y="1145446"/>
                  </a:lnTo>
                  <a:lnTo>
                    <a:pt x="907992" y="1120225"/>
                  </a:lnTo>
                  <a:lnTo>
                    <a:pt x="952359" y="1095619"/>
                  </a:lnTo>
                  <a:lnTo>
                    <a:pt x="996666" y="1071613"/>
                  </a:lnTo>
                  <a:lnTo>
                    <a:pt x="1040916" y="1048194"/>
                  </a:lnTo>
                  <a:lnTo>
                    <a:pt x="1085115" y="1025350"/>
                  </a:lnTo>
                  <a:lnTo>
                    <a:pt x="1129268" y="1003066"/>
                  </a:lnTo>
                  <a:lnTo>
                    <a:pt x="1173380" y="981330"/>
                  </a:lnTo>
                  <a:lnTo>
                    <a:pt x="1217456" y="960128"/>
                  </a:lnTo>
                  <a:lnTo>
                    <a:pt x="1261500" y="939447"/>
                  </a:lnTo>
                  <a:lnTo>
                    <a:pt x="1305519" y="919273"/>
                  </a:lnTo>
                  <a:lnTo>
                    <a:pt x="1349516" y="899593"/>
                  </a:lnTo>
                  <a:lnTo>
                    <a:pt x="1393497" y="880393"/>
                  </a:lnTo>
                  <a:lnTo>
                    <a:pt x="1437468" y="861661"/>
                  </a:lnTo>
                  <a:lnTo>
                    <a:pt x="1481433" y="843384"/>
                  </a:lnTo>
                  <a:lnTo>
                    <a:pt x="1525396" y="825547"/>
                  </a:lnTo>
                  <a:lnTo>
                    <a:pt x="1569364" y="808137"/>
                  </a:lnTo>
                  <a:lnTo>
                    <a:pt x="1613342" y="791141"/>
                  </a:lnTo>
                  <a:lnTo>
                    <a:pt x="1657333" y="774546"/>
                  </a:lnTo>
                  <a:lnTo>
                    <a:pt x="1701344" y="758338"/>
                  </a:lnTo>
                  <a:lnTo>
                    <a:pt x="1745379" y="742505"/>
                  </a:lnTo>
                  <a:lnTo>
                    <a:pt x="1789443" y="727032"/>
                  </a:lnTo>
                  <a:lnTo>
                    <a:pt x="1833542" y="711906"/>
                  </a:lnTo>
                  <a:lnTo>
                    <a:pt x="1877681" y="697114"/>
                  </a:lnTo>
                  <a:lnTo>
                    <a:pt x="1921863" y="682643"/>
                  </a:lnTo>
                  <a:lnTo>
                    <a:pt x="1966096" y="668479"/>
                  </a:lnTo>
                  <a:lnTo>
                    <a:pt x="2010383" y="654609"/>
                  </a:lnTo>
                  <a:lnTo>
                    <a:pt x="2054729" y="641020"/>
                  </a:lnTo>
                  <a:lnTo>
                    <a:pt x="2099140" y="627698"/>
                  </a:lnTo>
                  <a:lnTo>
                    <a:pt x="2143621" y="614630"/>
                  </a:lnTo>
                  <a:lnTo>
                    <a:pt x="2188176" y="601803"/>
                  </a:lnTo>
                  <a:lnTo>
                    <a:pt x="2232812" y="589203"/>
                  </a:lnTo>
                  <a:lnTo>
                    <a:pt x="2277532" y="576817"/>
                  </a:lnTo>
                  <a:lnTo>
                    <a:pt x="2322342" y="564631"/>
                  </a:lnTo>
                  <a:lnTo>
                    <a:pt x="2367246" y="552633"/>
                  </a:lnTo>
                  <a:lnTo>
                    <a:pt x="2412251" y="540809"/>
                  </a:lnTo>
                  <a:lnTo>
                    <a:pt x="2457361" y="529145"/>
                  </a:lnTo>
                  <a:lnTo>
                    <a:pt x="2522143" y="512744"/>
                  </a:lnTo>
                  <a:lnTo>
                    <a:pt x="2586367" y="496919"/>
                  </a:lnTo>
                  <a:lnTo>
                    <a:pt x="2650005" y="481661"/>
                  </a:lnTo>
                  <a:lnTo>
                    <a:pt x="2713034" y="466963"/>
                  </a:lnTo>
                  <a:lnTo>
                    <a:pt x="2775428" y="452815"/>
                  </a:lnTo>
                  <a:lnTo>
                    <a:pt x="2837163" y="439211"/>
                  </a:lnTo>
                  <a:lnTo>
                    <a:pt x="2898212" y="426142"/>
                  </a:lnTo>
                  <a:lnTo>
                    <a:pt x="2958551" y="413600"/>
                  </a:lnTo>
                  <a:lnTo>
                    <a:pt x="3018155" y="401578"/>
                  </a:lnTo>
                  <a:lnTo>
                    <a:pt x="3076998" y="390066"/>
                  </a:lnTo>
                  <a:lnTo>
                    <a:pt x="3135057" y="379057"/>
                  </a:lnTo>
                  <a:lnTo>
                    <a:pt x="3192304" y="368543"/>
                  </a:lnTo>
                  <a:lnTo>
                    <a:pt x="3248716" y="358516"/>
                  </a:lnTo>
                  <a:lnTo>
                    <a:pt x="3304268" y="348968"/>
                  </a:lnTo>
                  <a:lnTo>
                    <a:pt x="3358933" y="339890"/>
                  </a:lnTo>
                  <a:lnTo>
                    <a:pt x="3412688" y="331275"/>
                  </a:lnTo>
                  <a:lnTo>
                    <a:pt x="3465506" y="323115"/>
                  </a:lnTo>
                  <a:lnTo>
                    <a:pt x="3517364" y="315401"/>
                  </a:lnTo>
                  <a:lnTo>
                    <a:pt x="3568235" y="308126"/>
                  </a:lnTo>
                  <a:lnTo>
                    <a:pt x="3618095" y="301282"/>
                  </a:lnTo>
                  <a:lnTo>
                    <a:pt x="3666918" y="294859"/>
                  </a:lnTo>
                  <a:lnTo>
                    <a:pt x="3714680" y="288851"/>
                  </a:lnTo>
                  <a:lnTo>
                    <a:pt x="3761355" y="283250"/>
                  </a:lnTo>
                  <a:lnTo>
                    <a:pt x="3806919" y="278046"/>
                  </a:lnTo>
                  <a:lnTo>
                    <a:pt x="3851345" y="273233"/>
                  </a:lnTo>
                  <a:lnTo>
                    <a:pt x="3894610" y="268802"/>
                  </a:lnTo>
                  <a:lnTo>
                    <a:pt x="3936688" y="264746"/>
                  </a:lnTo>
                  <a:lnTo>
                    <a:pt x="3977553" y="261055"/>
                  </a:lnTo>
                  <a:lnTo>
                    <a:pt x="4017181" y="257722"/>
                  </a:lnTo>
                  <a:lnTo>
                    <a:pt x="4055547" y="254739"/>
                  </a:lnTo>
                  <a:lnTo>
                    <a:pt x="4128392" y="249791"/>
                  </a:lnTo>
                  <a:lnTo>
                    <a:pt x="4195885" y="246146"/>
                  </a:lnTo>
                  <a:lnTo>
                    <a:pt x="4227563" y="244792"/>
                  </a:lnTo>
                </a:path>
                <a:path w="4227830" h="1759584">
                  <a:moveTo>
                    <a:pt x="0" y="1759064"/>
                  </a:moveTo>
                  <a:lnTo>
                    <a:pt x="35854" y="1735014"/>
                  </a:lnTo>
                  <a:lnTo>
                    <a:pt x="71664" y="1711138"/>
                  </a:lnTo>
                  <a:lnTo>
                    <a:pt x="107440" y="1687437"/>
                  </a:lnTo>
                  <a:lnTo>
                    <a:pt x="143192" y="1663914"/>
                  </a:lnTo>
                  <a:lnTo>
                    <a:pt x="178930" y="1640568"/>
                  </a:lnTo>
                  <a:lnTo>
                    <a:pt x="214664" y="1617403"/>
                  </a:lnTo>
                  <a:lnTo>
                    <a:pt x="250403" y="1594418"/>
                  </a:lnTo>
                  <a:lnTo>
                    <a:pt x="286158" y="1571616"/>
                  </a:lnTo>
                  <a:lnTo>
                    <a:pt x="321940" y="1548998"/>
                  </a:lnTo>
                  <a:lnTo>
                    <a:pt x="357757" y="1526565"/>
                  </a:lnTo>
                  <a:lnTo>
                    <a:pt x="393620" y="1504319"/>
                  </a:lnTo>
                  <a:lnTo>
                    <a:pt x="429539" y="1482260"/>
                  </a:lnTo>
                  <a:lnTo>
                    <a:pt x="465524" y="1460391"/>
                  </a:lnTo>
                  <a:lnTo>
                    <a:pt x="501586" y="1438713"/>
                  </a:lnTo>
                  <a:lnTo>
                    <a:pt x="537733" y="1417226"/>
                  </a:lnTo>
                  <a:lnTo>
                    <a:pt x="573977" y="1395934"/>
                  </a:lnTo>
                  <a:lnTo>
                    <a:pt x="610327" y="1374836"/>
                  </a:lnTo>
                  <a:lnTo>
                    <a:pt x="646793" y="1353934"/>
                  </a:lnTo>
                  <a:lnTo>
                    <a:pt x="683385" y="1333230"/>
                  </a:lnTo>
                  <a:lnTo>
                    <a:pt x="720113" y="1312724"/>
                  </a:lnTo>
                  <a:lnTo>
                    <a:pt x="756988" y="1292420"/>
                  </a:lnTo>
                  <a:lnTo>
                    <a:pt x="794019" y="1272317"/>
                  </a:lnTo>
                  <a:lnTo>
                    <a:pt x="831216" y="1252417"/>
                  </a:lnTo>
                  <a:lnTo>
                    <a:pt x="868590" y="1232721"/>
                  </a:lnTo>
                  <a:lnTo>
                    <a:pt x="906150" y="1213232"/>
                  </a:lnTo>
                  <a:lnTo>
                    <a:pt x="943906" y="1193950"/>
                  </a:lnTo>
                  <a:lnTo>
                    <a:pt x="981869" y="1174876"/>
                  </a:lnTo>
                  <a:lnTo>
                    <a:pt x="1020049" y="1156012"/>
                  </a:lnTo>
                  <a:lnTo>
                    <a:pt x="1058455" y="1137360"/>
                  </a:lnTo>
                  <a:lnTo>
                    <a:pt x="1097097" y="1118921"/>
                  </a:lnTo>
                  <a:lnTo>
                    <a:pt x="1135986" y="1100696"/>
                  </a:lnTo>
                  <a:lnTo>
                    <a:pt x="1175132" y="1082686"/>
                  </a:lnTo>
                  <a:lnTo>
                    <a:pt x="1214544" y="1064893"/>
                  </a:lnTo>
                  <a:lnTo>
                    <a:pt x="1254232" y="1047319"/>
                  </a:lnTo>
                  <a:lnTo>
                    <a:pt x="1294208" y="1029964"/>
                  </a:lnTo>
                  <a:lnTo>
                    <a:pt x="1334480" y="1012830"/>
                  </a:lnTo>
                  <a:lnTo>
                    <a:pt x="1375059" y="995919"/>
                  </a:lnTo>
                  <a:lnTo>
                    <a:pt x="1415955" y="979231"/>
                  </a:lnTo>
                  <a:lnTo>
                    <a:pt x="1457177" y="962769"/>
                  </a:lnTo>
                  <a:lnTo>
                    <a:pt x="1498736" y="946533"/>
                  </a:lnTo>
                  <a:lnTo>
                    <a:pt x="1540642" y="930526"/>
                  </a:lnTo>
                  <a:lnTo>
                    <a:pt x="1582905" y="914747"/>
                  </a:lnTo>
                  <a:lnTo>
                    <a:pt x="1625535" y="899199"/>
                  </a:lnTo>
                  <a:lnTo>
                    <a:pt x="1668542" y="883884"/>
                  </a:lnTo>
                  <a:lnTo>
                    <a:pt x="1711936" y="868802"/>
                  </a:lnTo>
                  <a:lnTo>
                    <a:pt x="1755726" y="853954"/>
                  </a:lnTo>
                  <a:lnTo>
                    <a:pt x="1799924" y="839343"/>
                  </a:lnTo>
                  <a:lnTo>
                    <a:pt x="1844539" y="824970"/>
                  </a:lnTo>
                  <a:lnTo>
                    <a:pt x="1889581" y="810836"/>
                  </a:lnTo>
                  <a:lnTo>
                    <a:pt x="1935059" y="796941"/>
                  </a:lnTo>
                  <a:lnTo>
                    <a:pt x="1980985" y="783289"/>
                  </a:lnTo>
                  <a:lnTo>
                    <a:pt x="2027369" y="769880"/>
                  </a:lnTo>
                  <a:lnTo>
                    <a:pt x="2074219" y="756715"/>
                  </a:lnTo>
                  <a:lnTo>
                    <a:pt x="2121546" y="743796"/>
                  </a:lnTo>
                  <a:lnTo>
                    <a:pt x="2169361" y="731125"/>
                  </a:lnTo>
                  <a:lnTo>
                    <a:pt x="2217673" y="718702"/>
                  </a:lnTo>
                  <a:lnTo>
                    <a:pt x="2266493" y="706529"/>
                  </a:lnTo>
                  <a:lnTo>
                    <a:pt x="2315829" y="694607"/>
                  </a:lnTo>
                  <a:lnTo>
                    <a:pt x="2365693" y="682939"/>
                  </a:lnTo>
                  <a:lnTo>
                    <a:pt x="2416095" y="671524"/>
                  </a:lnTo>
                  <a:lnTo>
                    <a:pt x="2467043" y="660365"/>
                  </a:lnTo>
                  <a:lnTo>
                    <a:pt x="2518549" y="649463"/>
                  </a:lnTo>
                  <a:lnTo>
                    <a:pt x="2570623" y="638819"/>
                  </a:lnTo>
                  <a:lnTo>
                    <a:pt x="2623274" y="628435"/>
                  </a:lnTo>
                  <a:lnTo>
                    <a:pt x="2676513" y="618312"/>
                  </a:lnTo>
                  <a:lnTo>
                    <a:pt x="2730349" y="608452"/>
                  </a:lnTo>
                  <a:lnTo>
                    <a:pt x="2784793" y="598855"/>
                  </a:lnTo>
                  <a:lnTo>
                    <a:pt x="2839854" y="589523"/>
                  </a:lnTo>
                  <a:lnTo>
                    <a:pt x="2895543" y="580458"/>
                  </a:lnTo>
                  <a:lnTo>
                    <a:pt x="2951870" y="571661"/>
                  </a:lnTo>
                  <a:lnTo>
                    <a:pt x="3008844" y="563133"/>
                  </a:lnTo>
                  <a:lnTo>
                    <a:pt x="3066476" y="554876"/>
                  </a:lnTo>
                  <a:lnTo>
                    <a:pt x="3124776" y="546891"/>
                  </a:lnTo>
                  <a:lnTo>
                    <a:pt x="3183753" y="539180"/>
                  </a:lnTo>
                  <a:lnTo>
                    <a:pt x="3243419" y="531743"/>
                  </a:lnTo>
                  <a:lnTo>
                    <a:pt x="3303782" y="524583"/>
                  </a:lnTo>
                  <a:lnTo>
                    <a:pt x="3364853" y="517700"/>
                  </a:lnTo>
                  <a:lnTo>
                    <a:pt x="3426642" y="511096"/>
                  </a:lnTo>
                  <a:lnTo>
                    <a:pt x="3489159" y="504773"/>
                  </a:lnTo>
                  <a:lnTo>
                    <a:pt x="3552413" y="498731"/>
                  </a:lnTo>
                  <a:lnTo>
                    <a:pt x="3616416" y="492972"/>
                  </a:lnTo>
                  <a:lnTo>
                    <a:pt x="3681177" y="487498"/>
                  </a:lnTo>
                  <a:lnTo>
                    <a:pt x="3746705" y="482310"/>
                  </a:lnTo>
                  <a:lnTo>
                    <a:pt x="3813012" y="477409"/>
                  </a:lnTo>
                  <a:lnTo>
                    <a:pt x="3880107" y="472797"/>
                  </a:lnTo>
                  <a:lnTo>
                    <a:pt x="3948000" y="468475"/>
                  </a:lnTo>
                  <a:lnTo>
                    <a:pt x="4016701" y="464444"/>
                  </a:lnTo>
                  <a:lnTo>
                    <a:pt x="4086220" y="460706"/>
                  </a:lnTo>
                  <a:lnTo>
                    <a:pt x="4156568" y="457262"/>
                  </a:lnTo>
                  <a:lnTo>
                    <a:pt x="4227753" y="454113"/>
                  </a:lnTo>
                </a:path>
                <a:path w="4227830" h="1759584">
                  <a:moveTo>
                    <a:pt x="0" y="1759064"/>
                  </a:moveTo>
                  <a:lnTo>
                    <a:pt x="40604" y="1736388"/>
                  </a:lnTo>
                  <a:lnTo>
                    <a:pt x="81783" y="1713747"/>
                  </a:lnTo>
                  <a:lnTo>
                    <a:pt x="123518" y="1691150"/>
                  </a:lnTo>
                  <a:lnTo>
                    <a:pt x="165790" y="1668606"/>
                  </a:lnTo>
                  <a:lnTo>
                    <a:pt x="208578" y="1646121"/>
                  </a:lnTo>
                  <a:lnTo>
                    <a:pt x="251863" y="1623705"/>
                  </a:lnTo>
                  <a:lnTo>
                    <a:pt x="295627" y="1601366"/>
                  </a:lnTo>
                  <a:lnTo>
                    <a:pt x="339850" y="1579112"/>
                  </a:lnTo>
                  <a:lnTo>
                    <a:pt x="384512" y="1556952"/>
                  </a:lnTo>
                  <a:lnTo>
                    <a:pt x="429595" y="1534893"/>
                  </a:lnTo>
                  <a:lnTo>
                    <a:pt x="475078" y="1512945"/>
                  </a:lnTo>
                  <a:lnTo>
                    <a:pt x="520944" y="1491114"/>
                  </a:lnTo>
                  <a:lnTo>
                    <a:pt x="567171" y="1469410"/>
                  </a:lnTo>
                  <a:lnTo>
                    <a:pt x="613741" y="1447841"/>
                  </a:lnTo>
                  <a:lnTo>
                    <a:pt x="660635" y="1426416"/>
                  </a:lnTo>
                  <a:lnTo>
                    <a:pt x="707833" y="1405141"/>
                  </a:lnTo>
                  <a:lnTo>
                    <a:pt x="755316" y="1384026"/>
                  </a:lnTo>
                  <a:lnTo>
                    <a:pt x="803064" y="1363080"/>
                  </a:lnTo>
                  <a:lnTo>
                    <a:pt x="851059" y="1342309"/>
                  </a:lnTo>
                  <a:lnTo>
                    <a:pt x="899281" y="1321723"/>
                  </a:lnTo>
                  <a:lnTo>
                    <a:pt x="947710" y="1301330"/>
                  </a:lnTo>
                  <a:lnTo>
                    <a:pt x="996328" y="1281138"/>
                  </a:lnTo>
                  <a:lnTo>
                    <a:pt x="1045114" y="1261156"/>
                  </a:lnTo>
                  <a:lnTo>
                    <a:pt x="1094050" y="1241391"/>
                  </a:lnTo>
                  <a:lnTo>
                    <a:pt x="1143117" y="1221852"/>
                  </a:lnTo>
                  <a:lnTo>
                    <a:pt x="1192294" y="1202547"/>
                  </a:lnTo>
                  <a:lnTo>
                    <a:pt x="1241563" y="1183485"/>
                  </a:lnTo>
                  <a:lnTo>
                    <a:pt x="1290904" y="1164673"/>
                  </a:lnTo>
                  <a:lnTo>
                    <a:pt x="1340298" y="1146121"/>
                  </a:lnTo>
                  <a:lnTo>
                    <a:pt x="1389726" y="1127836"/>
                  </a:lnTo>
                  <a:lnTo>
                    <a:pt x="1439167" y="1109826"/>
                  </a:lnTo>
                  <a:lnTo>
                    <a:pt x="1488604" y="1092101"/>
                  </a:lnTo>
                  <a:lnTo>
                    <a:pt x="1538017" y="1074668"/>
                  </a:lnTo>
                  <a:lnTo>
                    <a:pt x="1587385" y="1057535"/>
                  </a:lnTo>
                  <a:lnTo>
                    <a:pt x="1636691" y="1040711"/>
                  </a:lnTo>
                  <a:lnTo>
                    <a:pt x="1685914" y="1024204"/>
                  </a:lnTo>
                  <a:lnTo>
                    <a:pt x="1735036" y="1008023"/>
                  </a:lnTo>
                  <a:lnTo>
                    <a:pt x="1784036" y="992175"/>
                  </a:lnTo>
                  <a:lnTo>
                    <a:pt x="1832897" y="976669"/>
                  </a:lnTo>
                  <a:lnTo>
                    <a:pt x="1881597" y="961513"/>
                  </a:lnTo>
                  <a:lnTo>
                    <a:pt x="1930118" y="946715"/>
                  </a:lnTo>
                  <a:lnTo>
                    <a:pt x="1978441" y="932285"/>
                  </a:lnTo>
                  <a:lnTo>
                    <a:pt x="2026547" y="918229"/>
                  </a:lnTo>
                  <a:lnTo>
                    <a:pt x="2074415" y="904557"/>
                  </a:lnTo>
                  <a:lnTo>
                    <a:pt x="2122027" y="891276"/>
                  </a:lnTo>
                  <a:lnTo>
                    <a:pt x="2169363" y="878395"/>
                  </a:lnTo>
                  <a:lnTo>
                    <a:pt x="2218451" y="865467"/>
                  </a:lnTo>
                  <a:lnTo>
                    <a:pt x="2267772" y="852987"/>
                  </a:lnTo>
                  <a:lnTo>
                    <a:pt x="2317304" y="840945"/>
                  </a:lnTo>
                  <a:lnTo>
                    <a:pt x="2367023" y="829332"/>
                  </a:lnTo>
                  <a:lnTo>
                    <a:pt x="2416907" y="818139"/>
                  </a:lnTo>
                  <a:lnTo>
                    <a:pt x="2466933" y="807357"/>
                  </a:lnTo>
                  <a:lnTo>
                    <a:pt x="2517077" y="796977"/>
                  </a:lnTo>
                  <a:lnTo>
                    <a:pt x="2567317" y="786989"/>
                  </a:lnTo>
                  <a:lnTo>
                    <a:pt x="2617630" y="777385"/>
                  </a:lnTo>
                  <a:lnTo>
                    <a:pt x="2667993" y="768154"/>
                  </a:lnTo>
                  <a:lnTo>
                    <a:pt x="2718383" y="759289"/>
                  </a:lnTo>
                  <a:lnTo>
                    <a:pt x="2768777" y="750779"/>
                  </a:lnTo>
                  <a:lnTo>
                    <a:pt x="2819152" y="742616"/>
                  </a:lnTo>
                  <a:lnTo>
                    <a:pt x="2869485" y="734791"/>
                  </a:lnTo>
                  <a:lnTo>
                    <a:pt x="2919753" y="727294"/>
                  </a:lnTo>
                  <a:lnTo>
                    <a:pt x="2969934" y="720115"/>
                  </a:lnTo>
                  <a:lnTo>
                    <a:pt x="3020004" y="713247"/>
                  </a:lnTo>
                  <a:lnTo>
                    <a:pt x="3069940" y="706680"/>
                  </a:lnTo>
                  <a:lnTo>
                    <a:pt x="3119719" y="700404"/>
                  </a:lnTo>
                  <a:lnTo>
                    <a:pt x="3169319" y="694411"/>
                  </a:lnTo>
                  <a:lnTo>
                    <a:pt x="3218717" y="688690"/>
                  </a:lnTo>
                  <a:lnTo>
                    <a:pt x="3267889" y="683234"/>
                  </a:lnTo>
                  <a:lnTo>
                    <a:pt x="3316813" y="678033"/>
                  </a:lnTo>
                  <a:lnTo>
                    <a:pt x="3365465" y="673078"/>
                  </a:lnTo>
                  <a:lnTo>
                    <a:pt x="3413824" y="668359"/>
                  </a:lnTo>
                  <a:lnTo>
                    <a:pt x="3461865" y="663867"/>
                  </a:lnTo>
                  <a:lnTo>
                    <a:pt x="3509566" y="659594"/>
                  </a:lnTo>
                  <a:lnTo>
                    <a:pt x="3556904" y="655530"/>
                  </a:lnTo>
                  <a:lnTo>
                    <a:pt x="3603856" y="651665"/>
                  </a:lnTo>
                  <a:lnTo>
                    <a:pt x="3650399" y="647992"/>
                  </a:lnTo>
                  <a:lnTo>
                    <a:pt x="3707050" y="643583"/>
                  </a:lnTo>
                  <a:lnTo>
                    <a:pt x="3762166" y="639269"/>
                  </a:lnTo>
                  <a:lnTo>
                    <a:pt x="3815981" y="635090"/>
                  </a:lnTo>
                  <a:lnTo>
                    <a:pt x="3868726" y="631082"/>
                  </a:lnTo>
                  <a:lnTo>
                    <a:pt x="3920635" y="627284"/>
                  </a:lnTo>
                  <a:lnTo>
                    <a:pt x="3971940" y="623735"/>
                  </a:lnTo>
                  <a:lnTo>
                    <a:pt x="4022875" y="620472"/>
                  </a:lnTo>
                  <a:lnTo>
                    <a:pt x="4073671" y="617533"/>
                  </a:lnTo>
                  <a:lnTo>
                    <a:pt x="4124563" y="614958"/>
                  </a:lnTo>
                  <a:lnTo>
                    <a:pt x="4175783" y="612783"/>
                  </a:lnTo>
                  <a:lnTo>
                    <a:pt x="4227563" y="611047"/>
                  </a:lnTo>
                </a:path>
                <a:path w="4227830" h="1759584">
                  <a:moveTo>
                    <a:pt x="0" y="1759064"/>
                  </a:moveTo>
                  <a:lnTo>
                    <a:pt x="39412" y="1720885"/>
                  </a:lnTo>
                  <a:lnTo>
                    <a:pt x="82165" y="1679902"/>
                  </a:lnTo>
                  <a:lnTo>
                    <a:pt x="128318" y="1636334"/>
                  </a:lnTo>
                  <a:lnTo>
                    <a:pt x="177930" y="1590405"/>
                  </a:lnTo>
                  <a:lnTo>
                    <a:pt x="231060" y="1542335"/>
                  </a:lnTo>
                  <a:lnTo>
                    <a:pt x="287769" y="1492347"/>
                  </a:lnTo>
                  <a:lnTo>
                    <a:pt x="317483" y="1466702"/>
                  </a:lnTo>
                  <a:lnTo>
                    <a:pt x="348115" y="1440661"/>
                  </a:lnTo>
                  <a:lnTo>
                    <a:pt x="379671" y="1414251"/>
                  </a:lnTo>
                  <a:lnTo>
                    <a:pt x="412158" y="1387499"/>
                  </a:lnTo>
                  <a:lnTo>
                    <a:pt x="445585" y="1360434"/>
                  </a:lnTo>
                  <a:lnTo>
                    <a:pt x="479958" y="1333084"/>
                  </a:lnTo>
                  <a:lnTo>
                    <a:pt x="515285" y="1305475"/>
                  </a:lnTo>
                  <a:lnTo>
                    <a:pt x="551574" y="1277635"/>
                  </a:lnTo>
                  <a:lnTo>
                    <a:pt x="588831" y="1249593"/>
                  </a:lnTo>
                  <a:lnTo>
                    <a:pt x="627065" y="1221376"/>
                  </a:lnTo>
                  <a:lnTo>
                    <a:pt x="666283" y="1193012"/>
                  </a:lnTo>
                  <a:lnTo>
                    <a:pt x="706491" y="1164528"/>
                  </a:lnTo>
                  <a:lnTo>
                    <a:pt x="747699" y="1135952"/>
                  </a:lnTo>
                  <a:lnTo>
                    <a:pt x="789912" y="1107312"/>
                  </a:lnTo>
                  <a:lnTo>
                    <a:pt x="833139" y="1078635"/>
                  </a:lnTo>
                  <a:lnTo>
                    <a:pt x="877387" y="1049949"/>
                  </a:lnTo>
                  <a:lnTo>
                    <a:pt x="922663" y="1021283"/>
                  </a:lnTo>
                  <a:lnTo>
                    <a:pt x="968975" y="992662"/>
                  </a:lnTo>
                  <a:lnTo>
                    <a:pt x="1016331" y="964116"/>
                  </a:lnTo>
                  <a:lnTo>
                    <a:pt x="1064737" y="935672"/>
                  </a:lnTo>
                  <a:lnTo>
                    <a:pt x="1114201" y="907358"/>
                  </a:lnTo>
                  <a:lnTo>
                    <a:pt x="1164730" y="879201"/>
                  </a:lnTo>
                  <a:lnTo>
                    <a:pt x="1216333" y="851229"/>
                  </a:lnTo>
                  <a:lnTo>
                    <a:pt x="1269016" y="823470"/>
                  </a:lnTo>
                  <a:lnTo>
                    <a:pt x="1322787" y="795951"/>
                  </a:lnTo>
                  <a:lnTo>
                    <a:pt x="1377653" y="768701"/>
                  </a:lnTo>
                  <a:lnTo>
                    <a:pt x="1433622" y="741746"/>
                  </a:lnTo>
                  <a:lnTo>
                    <a:pt x="1490701" y="715115"/>
                  </a:lnTo>
                  <a:lnTo>
                    <a:pt x="1548898" y="688835"/>
                  </a:lnTo>
                  <a:lnTo>
                    <a:pt x="1608219" y="662933"/>
                  </a:lnTo>
                  <a:lnTo>
                    <a:pt x="1668673" y="637439"/>
                  </a:lnTo>
                  <a:lnTo>
                    <a:pt x="1730267" y="612379"/>
                  </a:lnTo>
                  <a:lnTo>
                    <a:pt x="1793009" y="587781"/>
                  </a:lnTo>
                  <a:lnTo>
                    <a:pt x="1856905" y="563673"/>
                  </a:lnTo>
                  <a:lnTo>
                    <a:pt x="1921963" y="540082"/>
                  </a:lnTo>
                  <a:lnTo>
                    <a:pt x="1988191" y="517036"/>
                  </a:lnTo>
                  <a:lnTo>
                    <a:pt x="2055596" y="494563"/>
                  </a:lnTo>
                  <a:lnTo>
                    <a:pt x="2094378" y="481997"/>
                  </a:lnTo>
                  <a:lnTo>
                    <a:pt x="2133656" y="469436"/>
                  </a:lnTo>
                  <a:lnTo>
                    <a:pt x="2173430" y="456885"/>
                  </a:lnTo>
                  <a:lnTo>
                    <a:pt x="2213701" y="444348"/>
                  </a:lnTo>
                  <a:lnTo>
                    <a:pt x="2254468" y="431829"/>
                  </a:lnTo>
                  <a:lnTo>
                    <a:pt x="2295730" y="419331"/>
                  </a:lnTo>
                  <a:lnTo>
                    <a:pt x="2337487" y="406859"/>
                  </a:lnTo>
                  <a:lnTo>
                    <a:pt x="2379739" y="394417"/>
                  </a:lnTo>
                  <a:lnTo>
                    <a:pt x="2422486" y="382008"/>
                  </a:lnTo>
                  <a:lnTo>
                    <a:pt x="2465727" y="369638"/>
                  </a:lnTo>
                  <a:lnTo>
                    <a:pt x="2509462" y="357308"/>
                  </a:lnTo>
                  <a:lnTo>
                    <a:pt x="2553690" y="345025"/>
                  </a:lnTo>
                  <a:lnTo>
                    <a:pt x="2598412" y="332791"/>
                  </a:lnTo>
                  <a:lnTo>
                    <a:pt x="2643627" y="320611"/>
                  </a:lnTo>
                  <a:lnTo>
                    <a:pt x="2689334" y="308489"/>
                  </a:lnTo>
                  <a:lnTo>
                    <a:pt x="2735534" y="296428"/>
                  </a:lnTo>
                  <a:lnTo>
                    <a:pt x="2782226" y="284433"/>
                  </a:lnTo>
                  <a:lnTo>
                    <a:pt x="2829410" y="272508"/>
                  </a:lnTo>
                  <a:lnTo>
                    <a:pt x="2877085" y="260656"/>
                  </a:lnTo>
                  <a:lnTo>
                    <a:pt x="2925251" y="248882"/>
                  </a:lnTo>
                  <a:lnTo>
                    <a:pt x="2973908" y="237190"/>
                  </a:lnTo>
                  <a:lnTo>
                    <a:pt x="3023055" y="225583"/>
                  </a:lnTo>
                  <a:lnTo>
                    <a:pt x="3072693" y="214066"/>
                  </a:lnTo>
                  <a:lnTo>
                    <a:pt x="3122820" y="202643"/>
                  </a:lnTo>
                  <a:lnTo>
                    <a:pt x="3173437" y="191317"/>
                  </a:lnTo>
                  <a:lnTo>
                    <a:pt x="3224543" y="180093"/>
                  </a:lnTo>
                  <a:lnTo>
                    <a:pt x="3276138" y="168975"/>
                  </a:lnTo>
                  <a:lnTo>
                    <a:pt x="3328222" y="157966"/>
                  </a:lnTo>
                  <a:lnTo>
                    <a:pt x="3380794" y="147071"/>
                  </a:lnTo>
                  <a:lnTo>
                    <a:pt x="3433854" y="136294"/>
                  </a:lnTo>
                  <a:lnTo>
                    <a:pt x="3487401" y="125638"/>
                  </a:lnTo>
                  <a:lnTo>
                    <a:pt x="3541436" y="115108"/>
                  </a:lnTo>
                  <a:lnTo>
                    <a:pt x="3595958" y="104707"/>
                  </a:lnTo>
                  <a:lnTo>
                    <a:pt x="3650967" y="94440"/>
                  </a:lnTo>
                  <a:lnTo>
                    <a:pt x="3706462" y="84311"/>
                  </a:lnTo>
                  <a:lnTo>
                    <a:pt x="3762443" y="74323"/>
                  </a:lnTo>
                  <a:lnTo>
                    <a:pt x="3818910" y="64481"/>
                  </a:lnTo>
                  <a:lnTo>
                    <a:pt x="3875862" y="54789"/>
                  </a:lnTo>
                  <a:lnTo>
                    <a:pt x="3933300" y="45250"/>
                  </a:lnTo>
                  <a:lnTo>
                    <a:pt x="3991222" y="35868"/>
                  </a:lnTo>
                  <a:lnTo>
                    <a:pt x="4049629" y="26649"/>
                  </a:lnTo>
                  <a:lnTo>
                    <a:pt x="4108520" y="17595"/>
                  </a:lnTo>
                  <a:lnTo>
                    <a:pt x="4167895" y="8710"/>
                  </a:lnTo>
                  <a:lnTo>
                    <a:pt x="4227753" y="0"/>
                  </a:lnTo>
                </a:path>
              </a:pathLst>
            </a:custGeom>
            <a:ln w="12700">
              <a:solidFill>
                <a:srgbClr val="E2000A"/>
              </a:solidFill>
            </a:ln>
          </p:spPr>
          <p:txBody>
            <a:bodyPr wrap="square" lIns="0" tIns="0" rIns="0" bIns="0" rtlCol="0"/>
            <a:lstStyle/>
            <a:p>
              <a:endParaRPr/>
            </a:p>
          </p:txBody>
        </p:sp>
        <p:sp>
          <p:nvSpPr>
            <p:cNvPr id="226" name="object 226"/>
            <p:cNvSpPr/>
            <p:nvPr/>
          </p:nvSpPr>
          <p:spPr>
            <a:xfrm>
              <a:off x="568001" y="4325546"/>
              <a:ext cx="532130" cy="0"/>
            </a:xfrm>
            <a:custGeom>
              <a:avLst/>
              <a:gdLst/>
              <a:ahLst/>
              <a:cxnLst/>
              <a:rect l="l" t="t" r="r" b="b"/>
              <a:pathLst>
                <a:path w="532130">
                  <a:moveTo>
                    <a:pt x="0" y="0"/>
                  </a:moveTo>
                  <a:lnTo>
                    <a:pt x="531520" y="0"/>
                  </a:lnTo>
                </a:path>
              </a:pathLst>
            </a:custGeom>
            <a:ln w="19050">
              <a:solidFill>
                <a:srgbClr val="6D6E71"/>
              </a:solidFill>
            </a:ln>
          </p:spPr>
          <p:txBody>
            <a:bodyPr wrap="square" lIns="0" tIns="0" rIns="0" bIns="0" rtlCol="0"/>
            <a:lstStyle/>
            <a:p>
              <a:endParaRPr/>
            </a:p>
          </p:txBody>
        </p:sp>
        <p:sp>
          <p:nvSpPr>
            <p:cNvPr id="227" name="object 227"/>
            <p:cNvSpPr/>
            <p:nvPr/>
          </p:nvSpPr>
          <p:spPr>
            <a:xfrm>
              <a:off x="577526" y="4335065"/>
              <a:ext cx="0" cy="242570"/>
            </a:xfrm>
            <a:custGeom>
              <a:avLst/>
              <a:gdLst/>
              <a:ahLst/>
              <a:cxnLst/>
              <a:rect l="l" t="t" r="r" b="b"/>
              <a:pathLst>
                <a:path h="242570">
                  <a:moveTo>
                    <a:pt x="0" y="242481"/>
                  </a:moveTo>
                  <a:lnTo>
                    <a:pt x="0" y="0"/>
                  </a:lnTo>
                </a:path>
              </a:pathLst>
            </a:custGeom>
            <a:ln w="19050">
              <a:solidFill>
                <a:srgbClr val="6D6E71"/>
              </a:solidFill>
            </a:ln>
          </p:spPr>
          <p:txBody>
            <a:bodyPr wrap="square" lIns="0" tIns="0" rIns="0" bIns="0" rtlCol="0"/>
            <a:lstStyle/>
            <a:p>
              <a:endParaRPr/>
            </a:p>
          </p:txBody>
        </p:sp>
        <p:sp>
          <p:nvSpPr>
            <p:cNvPr id="228" name="object 228"/>
            <p:cNvSpPr/>
            <p:nvPr/>
          </p:nvSpPr>
          <p:spPr>
            <a:xfrm>
              <a:off x="1099526" y="4325546"/>
              <a:ext cx="522605" cy="0"/>
            </a:xfrm>
            <a:custGeom>
              <a:avLst/>
              <a:gdLst/>
              <a:ahLst/>
              <a:cxnLst/>
              <a:rect l="l" t="t" r="r" b="b"/>
              <a:pathLst>
                <a:path w="522605">
                  <a:moveTo>
                    <a:pt x="0" y="0"/>
                  </a:moveTo>
                  <a:lnTo>
                    <a:pt x="521995" y="0"/>
                  </a:lnTo>
                </a:path>
              </a:pathLst>
            </a:custGeom>
            <a:ln w="19050">
              <a:solidFill>
                <a:srgbClr val="6D6E71"/>
              </a:solidFill>
            </a:ln>
          </p:spPr>
          <p:txBody>
            <a:bodyPr wrap="square" lIns="0" tIns="0" rIns="0" bIns="0" rtlCol="0"/>
            <a:lstStyle/>
            <a:p>
              <a:endParaRPr/>
            </a:p>
          </p:txBody>
        </p:sp>
        <p:sp>
          <p:nvSpPr>
            <p:cNvPr id="229" name="object 229"/>
            <p:cNvSpPr/>
            <p:nvPr/>
          </p:nvSpPr>
          <p:spPr>
            <a:xfrm>
              <a:off x="1621527" y="4325546"/>
              <a:ext cx="522605" cy="0"/>
            </a:xfrm>
            <a:custGeom>
              <a:avLst/>
              <a:gdLst/>
              <a:ahLst/>
              <a:cxnLst/>
              <a:rect l="l" t="t" r="r" b="b"/>
              <a:pathLst>
                <a:path w="522605">
                  <a:moveTo>
                    <a:pt x="0" y="0"/>
                  </a:moveTo>
                  <a:lnTo>
                    <a:pt x="521995" y="0"/>
                  </a:lnTo>
                </a:path>
              </a:pathLst>
            </a:custGeom>
            <a:ln w="19050">
              <a:solidFill>
                <a:srgbClr val="6D6E71"/>
              </a:solidFill>
            </a:ln>
          </p:spPr>
          <p:txBody>
            <a:bodyPr wrap="square" lIns="0" tIns="0" rIns="0" bIns="0" rtlCol="0"/>
            <a:lstStyle/>
            <a:p>
              <a:endParaRPr/>
            </a:p>
          </p:txBody>
        </p:sp>
        <p:sp>
          <p:nvSpPr>
            <p:cNvPr id="230" name="object 230"/>
            <p:cNvSpPr/>
            <p:nvPr/>
          </p:nvSpPr>
          <p:spPr>
            <a:xfrm>
              <a:off x="2143526" y="4325546"/>
              <a:ext cx="522605" cy="0"/>
            </a:xfrm>
            <a:custGeom>
              <a:avLst/>
              <a:gdLst/>
              <a:ahLst/>
              <a:cxnLst/>
              <a:rect l="l" t="t" r="r" b="b"/>
              <a:pathLst>
                <a:path w="522605">
                  <a:moveTo>
                    <a:pt x="0" y="0"/>
                  </a:moveTo>
                  <a:lnTo>
                    <a:pt x="521995" y="0"/>
                  </a:lnTo>
                </a:path>
              </a:pathLst>
            </a:custGeom>
            <a:ln w="19050">
              <a:solidFill>
                <a:srgbClr val="6D6E71"/>
              </a:solidFill>
            </a:ln>
          </p:spPr>
          <p:txBody>
            <a:bodyPr wrap="square" lIns="0" tIns="0" rIns="0" bIns="0" rtlCol="0"/>
            <a:lstStyle/>
            <a:p>
              <a:endParaRPr/>
            </a:p>
          </p:txBody>
        </p:sp>
        <p:sp>
          <p:nvSpPr>
            <p:cNvPr id="231" name="object 231"/>
            <p:cNvSpPr/>
            <p:nvPr/>
          </p:nvSpPr>
          <p:spPr>
            <a:xfrm>
              <a:off x="2665526" y="4325546"/>
              <a:ext cx="522605" cy="0"/>
            </a:xfrm>
            <a:custGeom>
              <a:avLst/>
              <a:gdLst/>
              <a:ahLst/>
              <a:cxnLst/>
              <a:rect l="l" t="t" r="r" b="b"/>
              <a:pathLst>
                <a:path w="522605">
                  <a:moveTo>
                    <a:pt x="0" y="0"/>
                  </a:moveTo>
                  <a:lnTo>
                    <a:pt x="521995" y="0"/>
                  </a:lnTo>
                </a:path>
              </a:pathLst>
            </a:custGeom>
            <a:ln w="19050">
              <a:solidFill>
                <a:srgbClr val="6D6E71"/>
              </a:solidFill>
            </a:ln>
          </p:spPr>
          <p:txBody>
            <a:bodyPr wrap="square" lIns="0" tIns="0" rIns="0" bIns="0" rtlCol="0"/>
            <a:lstStyle/>
            <a:p>
              <a:endParaRPr/>
            </a:p>
          </p:txBody>
        </p:sp>
        <p:sp>
          <p:nvSpPr>
            <p:cNvPr id="232" name="object 232"/>
            <p:cNvSpPr/>
            <p:nvPr/>
          </p:nvSpPr>
          <p:spPr>
            <a:xfrm>
              <a:off x="3187527" y="4325546"/>
              <a:ext cx="522605" cy="0"/>
            </a:xfrm>
            <a:custGeom>
              <a:avLst/>
              <a:gdLst/>
              <a:ahLst/>
              <a:cxnLst/>
              <a:rect l="l" t="t" r="r" b="b"/>
              <a:pathLst>
                <a:path w="522604">
                  <a:moveTo>
                    <a:pt x="0" y="0"/>
                  </a:moveTo>
                  <a:lnTo>
                    <a:pt x="521995" y="0"/>
                  </a:lnTo>
                </a:path>
              </a:pathLst>
            </a:custGeom>
            <a:ln w="19050">
              <a:solidFill>
                <a:srgbClr val="6D6E71"/>
              </a:solidFill>
            </a:ln>
          </p:spPr>
          <p:txBody>
            <a:bodyPr wrap="square" lIns="0" tIns="0" rIns="0" bIns="0" rtlCol="0"/>
            <a:lstStyle/>
            <a:p>
              <a:endParaRPr/>
            </a:p>
          </p:txBody>
        </p:sp>
        <p:sp>
          <p:nvSpPr>
            <p:cNvPr id="233" name="object 233"/>
            <p:cNvSpPr/>
            <p:nvPr/>
          </p:nvSpPr>
          <p:spPr>
            <a:xfrm>
              <a:off x="3709526" y="4325546"/>
              <a:ext cx="531495" cy="0"/>
            </a:xfrm>
            <a:custGeom>
              <a:avLst/>
              <a:gdLst/>
              <a:ahLst/>
              <a:cxnLst/>
              <a:rect l="l" t="t" r="r" b="b"/>
              <a:pathLst>
                <a:path w="531495">
                  <a:moveTo>
                    <a:pt x="0" y="0"/>
                  </a:moveTo>
                  <a:lnTo>
                    <a:pt x="530999" y="0"/>
                  </a:lnTo>
                </a:path>
              </a:pathLst>
            </a:custGeom>
            <a:ln w="19050">
              <a:solidFill>
                <a:srgbClr val="6D6E71"/>
              </a:solidFill>
            </a:ln>
          </p:spPr>
          <p:txBody>
            <a:bodyPr wrap="square" lIns="0" tIns="0" rIns="0" bIns="0" rtlCol="0"/>
            <a:lstStyle/>
            <a:p>
              <a:endParaRPr/>
            </a:p>
          </p:txBody>
        </p:sp>
        <p:sp>
          <p:nvSpPr>
            <p:cNvPr id="234" name="object 234"/>
            <p:cNvSpPr/>
            <p:nvPr/>
          </p:nvSpPr>
          <p:spPr>
            <a:xfrm>
              <a:off x="4240526" y="4325546"/>
              <a:ext cx="531495" cy="0"/>
            </a:xfrm>
            <a:custGeom>
              <a:avLst/>
              <a:gdLst/>
              <a:ahLst/>
              <a:cxnLst/>
              <a:rect l="l" t="t" r="r" b="b"/>
              <a:pathLst>
                <a:path w="531495">
                  <a:moveTo>
                    <a:pt x="0" y="0"/>
                  </a:moveTo>
                  <a:lnTo>
                    <a:pt x="530999" y="0"/>
                  </a:lnTo>
                </a:path>
              </a:pathLst>
            </a:custGeom>
            <a:ln w="19050">
              <a:solidFill>
                <a:srgbClr val="6D6E71"/>
              </a:solidFill>
            </a:ln>
          </p:spPr>
          <p:txBody>
            <a:bodyPr wrap="square" lIns="0" tIns="0" rIns="0" bIns="0" rtlCol="0"/>
            <a:lstStyle/>
            <a:p>
              <a:endParaRPr/>
            </a:p>
          </p:txBody>
        </p:sp>
        <p:sp>
          <p:nvSpPr>
            <p:cNvPr id="235" name="object 235"/>
            <p:cNvSpPr/>
            <p:nvPr/>
          </p:nvSpPr>
          <p:spPr>
            <a:xfrm>
              <a:off x="4771527" y="4325546"/>
              <a:ext cx="47625" cy="0"/>
            </a:xfrm>
            <a:custGeom>
              <a:avLst/>
              <a:gdLst/>
              <a:ahLst/>
              <a:cxnLst/>
              <a:rect l="l" t="t" r="r" b="b"/>
              <a:pathLst>
                <a:path w="47625">
                  <a:moveTo>
                    <a:pt x="0" y="0"/>
                  </a:moveTo>
                  <a:lnTo>
                    <a:pt x="47625" y="0"/>
                  </a:lnTo>
                </a:path>
              </a:pathLst>
            </a:custGeom>
            <a:ln w="19050">
              <a:solidFill>
                <a:srgbClr val="6D6E71"/>
              </a:solidFill>
            </a:ln>
          </p:spPr>
          <p:txBody>
            <a:bodyPr wrap="square" lIns="0" tIns="0" rIns="0" bIns="0" rtlCol="0"/>
            <a:lstStyle/>
            <a:p>
              <a:endParaRPr/>
            </a:p>
          </p:txBody>
        </p:sp>
        <p:sp>
          <p:nvSpPr>
            <p:cNvPr id="236" name="object 236"/>
            <p:cNvSpPr/>
            <p:nvPr/>
          </p:nvSpPr>
          <p:spPr>
            <a:xfrm>
              <a:off x="4809627" y="4335065"/>
              <a:ext cx="0" cy="242570"/>
            </a:xfrm>
            <a:custGeom>
              <a:avLst/>
              <a:gdLst/>
              <a:ahLst/>
              <a:cxnLst/>
              <a:rect l="l" t="t" r="r" b="b"/>
              <a:pathLst>
                <a:path h="242570">
                  <a:moveTo>
                    <a:pt x="0" y="242481"/>
                  </a:moveTo>
                  <a:lnTo>
                    <a:pt x="0" y="0"/>
                  </a:lnTo>
                </a:path>
              </a:pathLst>
            </a:custGeom>
            <a:ln w="19050">
              <a:solidFill>
                <a:srgbClr val="6D6E71"/>
              </a:solidFill>
            </a:ln>
          </p:spPr>
          <p:txBody>
            <a:bodyPr wrap="square" lIns="0" tIns="0" rIns="0" bIns="0" rtlCol="0"/>
            <a:lstStyle/>
            <a:p>
              <a:endParaRPr/>
            </a:p>
          </p:txBody>
        </p:sp>
        <p:sp>
          <p:nvSpPr>
            <p:cNvPr id="237" name="object 237"/>
            <p:cNvSpPr/>
            <p:nvPr/>
          </p:nvSpPr>
          <p:spPr>
            <a:xfrm>
              <a:off x="577526" y="4577541"/>
              <a:ext cx="0" cy="252095"/>
            </a:xfrm>
            <a:custGeom>
              <a:avLst/>
              <a:gdLst/>
              <a:ahLst/>
              <a:cxnLst/>
              <a:rect l="l" t="t" r="r" b="b"/>
              <a:pathLst>
                <a:path h="252095">
                  <a:moveTo>
                    <a:pt x="0" y="252006"/>
                  </a:moveTo>
                  <a:lnTo>
                    <a:pt x="0" y="0"/>
                  </a:lnTo>
                </a:path>
              </a:pathLst>
            </a:custGeom>
            <a:ln w="19050">
              <a:solidFill>
                <a:srgbClr val="6D6E71"/>
              </a:solidFill>
            </a:ln>
          </p:spPr>
          <p:txBody>
            <a:bodyPr wrap="square" lIns="0" tIns="0" rIns="0" bIns="0" rtlCol="0"/>
            <a:lstStyle/>
            <a:p>
              <a:endParaRPr/>
            </a:p>
          </p:txBody>
        </p:sp>
        <p:sp>
          <p:nvSpPr>
            <p:cNvPr id="238" name="object 238"/>
            <p:cNvSpPr/>
            <p:nvPr/>
          </p:nvSpPr>
          <p:spPr>
            <a:xfrm>
              <a:off x="4809627" y="4577541"/>
              <a:ext cx="0" cy="252095"/>
            </a:xfrm>
            <a:custGeom>
              <a:avLst/>
              <a:gdLst/>
              <a:ahLst/>
              <a:cxnLst/>
              <a:rect l="l" t="t" r="r" b="b"/>
              <a:pathLst>
                <a:path h="252095">
                  <a:moveTo>
                    <a:pt x="0" y="252006"/>
                  </a:moveTo>
                  <a:lnTo>
                    <a:pt x="0" y="0"/>
                  </a:lnTo>
                </a:path>
              </a:pathLst>
            </a:custGeom>
            <a:ln w="19050">
              <a:solidFill>
                <a:srgbClr val="6D6E71"/>
              </a:solidFill>
            </a:ln>
          </p:spPr>
          <p:txBody>
            <a:bodyPr wrap="square" lIns="0" tIns="0" rIns="0" bIns="0" rtlCol="0"/>
            <a:lstStyle/>
            <a:p>
              <a:endParaRPr/>
            </a:p>
          </p:txBody>
        </p:sp>
        <p:sp>
          <p:nvSpPr>
            <p:cNvPr id="239" name="object 239"/>
            <p:cNvSpPr/>
            <p:nvPr/>
          </p:nvSpPr>
          <p:spPr>
            <a:xfrm>
              <a:off x="577526" y="4829544"/>
              <a:ext cx="0" cy="243204"/>
            </a:xfrm>
            <a:custGeom>
              <a:avLst/>
              <a:gdLst/>
              <a:ahLst/>
              <a:cxnLst/>
              <a:rect l="l" t="t" r="r" b="b"/>
              <a:pathLst>
                <a:path h="243204">
                  <a:moveTo>
                    <a:pt x="0" y="243001"/>
                  </a:moveTo>
                  <a:lnTo>
                    <a:pt x="0" y="0"/>
                  </a:lnTo>
                </a:path>
              </a:pathLst>
            </a:custGeom>
            <a:ln w="19050">
              <a:solidFill>
                <a:srgbClr val="6D6E71"/>
              </a:solidFill>
            </a:ln>
          </p:spPr>
          <p:txBody>
            <a:bodyPr wrap="square" lIns="0" tIns="0" rIns="0" bIns="0" rtlCol="0"/>
            <a:lstStyle/>
            <a:p>
              <a:endParaRPr/>
            </a:p>
          </p:txBody>
        </p:sp>
        <p:sp>
          <p:nvSpPr>
            <p:cNvPr id="240" name="object 240"/>
            <p:cNvSpPr/>
            <p:nvPr/>
          </p:nvSpPr>
          <p:spPr>
            <a:xfrm>
              <a:off x="4809627" y="4829544"/>
              <a:ext cx="0" cy="243204"/>
            </a:xfrm>
            <a:custGeom>
              <a:avLst/>
              <a:gdLst/>
              <a:ahLst/>
              <a:cxnLst/>
              <a:rect l="l" t="t" r="r" b="b"/>
              <a:pathLst>
                <a:path h="243204">
                  <a:moveTo>
                    <a:pt x="0" y="243001"/>
                  </a:moveTo>
                  <a:lnTo>
                    <a:pt x="0" y="0"/>
                  </a:lnTo>
                </a:path>
              </a:pathLst>
            </a:custGeom>
            <a:ln w="19050">
              <a:solidFill>
                <a:srgbClr val="6D6E71"/>
              </a:solidFill>
            </a:ln>
          </p:spPr>
          <p:txBody>
            <a:bodyPr wrap="square" lIns="0" tIns="0" rIns="0" bIns="0" rtlCol="0"/>
            <a:lstStyle/>
            <a:p>
              <a:endParaRPr/>
            </a:p>
          </p:txBody>
        </p:sp>
        <p:sp>
          <p:nvSpPr>
            <p:cNvPr id="241" name="object 241"/>
            <p:cNvSpPr/>
            <p:nvPr/>
          </p:nvSpPr>
          <p:spPr>
            <a:xfrm>
              <a:off x="577526" y="5072545"/>
              <a:ext cx="0" cy="243204"/>
            </a:xfrm>
            <a:custGeom>
              <a:avLst/>
              <a:gdLst/>
              <a:ahLst/>
              <a:cxnLst/>
              <a:rect l="l" t="t" r="r" b="b"/>
              <a:pathLst>
                <a:path h="243204">
                  <a:moveTo>
                    <a:pt x="0" y="243001"/>
                  </a:moveTo>
                  <a:lnTo>
                    <a:pt x="0" y="0"/>
                  </a:lnTo>
                </a:path>
              </a:pathLst>
            </a:custGeom>
            <a:ln w="19050">
              <a:solidFill>
                <a:srgbClr val="6D6E71"/>
              </a:solidFill>
            </a:ln>
          </p:spPr>
          <p:txBody>
            <a:bodyPr wrap="square" lIns="0" tIns="0" rIns="0" bIns="0" rtlCol="0"/>
            <a:lstStyle/>
            <a:p>
              <a:endParaRPr/>
            </a:p>
          </p:txBody>
        </p:sp>
        <p:sp>
          <p:nvSpPr>
            <p:cNvPr id="242" name="object 242"/>
            <p:cNvSpPr/>
            <p:nvPr/>
          </p:nvSpPr>
          <p:spPr>
            <a:xfrm>
              <a:off x="4809627" y="5072545"/>
              <a:ext cx="0" cy="243204"/>
            </a:xfrm>
            <a:custGeom>
              <a:avLst/>
              <a:gdLst/>
              <a:ahLst/>
              <a:cxnLst/>
              <a:rect l="l" t="t" r="r" b="b"/>
              <a:pathLst>
                <a:path h="243204">
                  <a:moveTo>
                    <a:pt x="0" y="243001"/>
                  </a:moveTo>
                  <a:lnTo>
                    <a:pt x="0" y="0"/>
                  </a:lnTo>
                </a:path>
              </a:pathLst>
            </a:custGeom>
            <a:ln w="19050">
              <a:solidFill>
                <a:srgbClr val="6D6E71"/>
              </a:solidFill>
            </a:ln>
          </p:spPr>
          <p:txBody>
            <a:bodyPr wrap="square" lIns="0" tIns="0" rIns="0" bIns="0" rtlCol="0"/>
            <a:lstStyle/>
            <a:p>
              <a:endParaRPr/>
            </a:p>
          </p:txBody>
        </p:sp>
        <p:sp>
          <p:nvSpPr>
            <p:cNvPr id="243" name="object 243"/>
            <p:cNvSpPr/>
            <p:nvPr/>
          </p:nvSpPr>
          <p:spPr>
            <a:xfrm>
              <a:off x="577526" y="5315544"/>
              <a:ext cx="0" cy="243204"/>
            </a:xfrm>
            <a:custGeom>
              <a:avLst/>
              <a:gdLst/>
              <a:ahLst/>
              <a:cxnLst/>
              <a:rect l="l" t="t" r="r" b="b"/>
              <a:pathLst>
                <a:path h="243204">
                  <a:moveTo>
                    <a:pt x="0" y="243001"/>
                  </a:moveTo>
                  <a:lnTo>
                    <a:pt x="0" y="0"/>
                  </a:lnTo>
                </a:path>
              </a:pathLst>
            </a:custGeom>
            <a:ln w="19050">
              <a:solidFill>
                <a:srgbClr val="6D6E71"/>
              </a:solidFill>
            </a:ln>
          </p:spPr>
          <p:txBody>
            <a:bodyPr wrap="square" lIns="0" tIns="0" rIns="0" bIns="0" rtlCol="0"/>
            <a:lstStyle/>
            <a:p>
              <a:endParaRPr/>
            </a:p>
          </p:txBody>
        </p:sp>
        <p:sp>
          <p:nvSpPr>
            <p:cNvPr id="244" name="object 244"/>
            <p:cNvSpPr/>
            <p:nvPr/>
          </p:nvSpPr>
          <p:spPr>
            <a:xfrm>
              <a:off x="4809627" y="5315544"/>
              <a:ext cx="0" cy="243204"/>
            </a:xfrm>
            <a:custGeom>
              <a:avLst/>
              <a:gdLst/>
              <a:ahLst/>
              <a:cxnLst/>
              <a:rect l="l" t="t" r="r" b="b"/>
              <a:pathLst>
                <a:path h="243204">
                  <a:moveTo>
                    <a:pt x="0" y="243001"/>
                  </a:moveTo>
                  <a:lnTo>
                    <a:pt x="0" y="0"/>
                  </a:lnTo>
                </a:path>
              </a:pathLst>
            </a:custGeom>
            <a:ln w="19050">
              <a:solidFill>
                <a:srgbClr val="6D6E71"/>
              </a:solidFill>
            </a:ln>
          </p:spPr>
          <p:txBody>
            <a:bodyPr wrap="square" lIns="0" tIns="0" rIns="0" bIns="0" rtlCol="0"/>
            <a:lstStyle/>
            <a:p>
              <a:endParaRPr/>
            </a:p>
          </p:txBody>
        </p:sp>
        <p:sp>
          <p:nvSpPr>
            <p:cNvPr id="245" name="object 245"/>
            <p:cNvSpPr/>
            <p:nvPr/>
          </p:nvSpPr>
          <p:spPr>
            <a:xfrm>
              <a:off x="577526" y="5558545"/>
              <a:ext cx="0" cy="243204"/>
            </a:xfrm>
            <a:custGeom>
              <a:avLst/>
              <a:gdLst/>
              <a:ahLst/>
              <a:cxnLst/>
              <a:rect l="l" t="t" r="r" b="b"/>
              <a:pathLst>
                <a:path h="243204">
                  <a:moveTo>
                    <a:pt x="0" y="243001"/>
                  </a:moveTo>
                  <a:lnTo>
                    <a:pt x="0" y="0"/>
                  </a:lnTo>
                </a:path>
              </a:pathLst>
            </a:custGeom>
            <a:ln w="19050">
              <a:solidFill>
                <a:srgbClr val="6D6E71"/>
              </a:solidFill>
            </a:ln>
          </p:spPr>
          <p:txBody>
            <a:bodyPr wrap="square" lIns="0" tIns="0" rIns="0" bIns="0" rtlCol="0"/>
            <a:lstStyle/>
            <a:p>
              <a:endParaRPr/>
            </a:p>
          </p:txBody>
        </p:sp>
        <p:sp>
          <p:nvSpPr>
            <p:cNvPr id="246" name="object 246"/>
            <p:cNvSpPr/>
            <p:nvPr/>
          </p:nvSpPr>
          <p:spPr>
            <a:xfrm>
              <a:off x="4809627" y="5558545"/>
              <a:ext cx="0" cy="243204"/>
            </a:xfrm>
            <a:custGeom>
              <a:avLst/>
              <a:gdLst/>
              <a:ahLst/>
              <a:cxnLst/>
              <a:rect l="l" t="t" r="r" b="b"/>
              <a:pathLst>
                <a:path h="243204">
                  <a:moveTo>
                    <a:pt x="0" y="243001"/>
                  </a:moveTo>
                  <a:lnTo>
                    <a:pt x="0" y="0"/>
                  </a:lnTo>
                </a:path>
              </a:pathLst>
            </a:custGeom>
            <a:ln w="19050">
              <a:solidFill>
                <a:srgbClr val="6D6E71"/>
              </a:solidFill>
            </a:ln>
          </p:spPr>
          <p:txBody>
            <a:bodyPr wrap="square" lIns="0" tIns="0" rIns="0" bIns="0" rtlCol="0"/>
            <a:lstStyle/>
            <a:p>
              <a:endParaRPr/>
            </a:p>
          </p:txBody>
        </p:sp>
        <p:sp>
          <p:nvSpPr>
            <p:cNvPr id="247" name="object 247"/>
            <p:cNvSpPr/>
            <p:nvPr/>
          </p:nvSpPr>
          <p:spPr>
            <a:xfrm>
              <a:off x="577526" y="5801544"/>
              <a:ext cx="0" cy="243204"/>
            </a:xfrm>
            <a:custGeom>
              <a:avLst/>
              <a:gdLst/>
              <a:ahLst/>
              <a:cxnLst/>
              <a:rect l="l" t="t" r="r" b="b"/>
              <a:pathLst>
                <a:path h="243204">
                  <a:moveTo>
                    <a:pt x="0" y="243001"/>
                  </a:moveTo>
                  <a:lnTo>
                    <a:pt x="0" y="0"/>
                  </a:lnTo>
                </a:path>
              </a:pathLst>
            </a:custGeom>
            <a:ln w="19050">
              <a:solidFill>
                <a:srgbClr val="6D6E71"/>
              </a:solidFill>
            </a:ln>
          </p:spPr>
          <p:txBody>
            <a:bodyPr wrap="square" lIns="0" tIns="0" rIns="0" bIns="0" rtlCol="0"/>
            <a:lstStyle/>
            <a:p>
              <a:endParaRPr/>
            </a:p>
          </p:txBody>
        </p:sp>
        <p:sp>
          <p:nvSpPr>
            <p:cNvPr id="248" name="object 248"/>
            <p:cNvSpPr/>
            <p:nvPr/>
          </p:nvSpPr>
          <p:spPr>
            <a:xfrm>
              <a:off x="4809627" y="5801544"/>
              <a:ext cx="0" cy="243204"/>
            </a:xfrm>
            <a:custGeom>
              <a:avLst/>
              <a:gdLst/>
              <a:ahLst/>
              <a:cxnLst/>
              <a:rect l="l" t="t" r="r" b="b"/>
              <a:pathLst>
                <a:path h="243204">
                  <a:moveTo>
                    <a:pt x="0" y="243001"/>
                  </a:moveTo>
                  <a:lnTo>
                    <a:pt x="0" y="0"/>
                  </a:lnTo>
                </a:path>
              </a:pathLst>
            </a:custGeom>
            <a:ln w="19050">
              <a:solidFill>
                <a:srgbClr val="6D6E71"/>
              </a:solidFill>
            </a:ln>
          </p:spPr>
          <p:txBody>
            <a:bodyPr wrap="square" lIns="0" tIns="0" rIns="0" bIns="0" rtlCol="0"/>
            <a:lstStyle/>
            <a:p>
              <a:endParaRPr/>
            </a:p>
          </p:txBody>
        </p:sp>
        <p:sp>
          <p:nvSpPr>
            <p:cNvPr id="249" name="object 249"/>
            <p:cNvSpPr/>
            <p:nvPr/>
          </p:nvSpPr>
          <p:spPr>
            <a:xfrm>
              <a:off x="577526" y="6044544"/>
              <a:ext cx="0" cy="243204"/>
            </a:xfrm>
            <a:custGeom>
              <a:avLst/>
              <a:gdLst/>
              <a:ahLst/>
              <a:cxnLst/>
              <a:rect l="l" t="t" r="r" b="b"/>
              <a:pathLst>
                <a:path h="243204">
                  <a:moveTo>
                    <a:pt x="0" y="243001"/>
                  </a:moveTo>
                  <a:lnTo>
                    <a:pt x="0" y="0"/>
                  </a:lnTo>
                </a:path>
              </a:pathLst>
            </a:custGeom>
            <a:ln w="19050">
              <a:solidFill>
                <a:srgbClr val="6D6E71"/>
              </a:solidFill>
            </a:ln>
          </p:spPr>
          <p:txBody>
            <a:bodyPr wrap="square" lIns="0" tIns="0" rIns="0" bIns="0" rtlCol="0"/>
            <a:lstStyle/>
            <a:p>
              <a:endParaRPr/>
            </a:p>
          </p:txBody>
        </p:sp>
        <p:sp>
          <p:nvSpPr>
            <p:cNvPr id="250" name="object 250"/>
            <p:cNvSpPr/>
            <p:nvPr/>
          </p:nvSpPr>
          <p:spPr>
            <a:xfrm>
              <a:off x="4809627" y="6044544"/>
              <a:ext cx="0" cy="243204"/>
            </a:xfrm>
            <a:custGeom>
              <a:avLst/>
              <a:gdLst/>
              <a:ahLst/>
              <a:cxnLst/>
              <a:rect l="l" t="t" r="r" b="b"/>
              <a:pathLst>
                <a:path h="243204">
                  <a:moveTo>
                    <a:pt x="0" y="243001"/>
                  </a:moveTo>
                  <a:lnTo>
                    <a:pt x="0" y="0"/>
                  </a:lnTo>
                </a:path>
              </a:pathLst>
            </a:custGeom>
            <a:ln w="19050">
              <a:solidFill>
                <a:srgbClr val="6D6E71"/>
              </a:solidFill>
            </a:ln>
          </p:spPr>
          <p:txBody>
            <a:bodyPr wrap="square" lIns="0" tIns="0" rIns="0" bIns="0" rtlCol="0"/>
            <a:lstStyle/>
            <a:p>
              <a:endParaRPr/>
            </a:p>
          </p:txBody>
        </p:sp>
        <p:sp>
          <p:nvSpPr>
            <p:cNvPr id="251" name="object 251"/>
            <p:cNvSpPr/>
            <p:nvPr/>
          </p:nvSpPr>
          <p:spPr>
            <a:xfrm>
              <a:off x="577526" y="6287545"/>
              <a:ext cx="0" cy="243204"/>
            </a:xfrm>
            <a:custGeom>
              <a:avLst/>
              <a:gdLst/>
              <a:ahLst/>
              <a:cxnLst/>
              <a:rect l="l" t="t" r="r" b="b"/>
              <a:pathLst>
                <a:path h="243204">
                  <a:moveTo>
                    <a:pt x="0" y="243001"/>
                  </a:moveTo>
                  <a:lnTo>
                    <a:pt x="0" y="0"/>
                  </a:lnTo>
                </a:path>
              </a:pathLst>
            </a:custGeom>
            <a:ln w="19050">
              <a:solidFill>
                <a:srgbClr val="6D6E71"/>
              </a:solidFill>
            </a:ln>
          </p:spPr>
          <p:txBody>
            <a:bodyPr wrap="square" lIns="0" tIns="0" rIns="0" bIns="0" rtlCol="0"/>
            <a:lstStyle/>
            <a:p>
              <a:endParaRPr/>
            </a:p>
          </p:txBody>
        </p:sp>
        <p:sp>
          <p:nvSpPr>
            <p:cNvPr id="252" name="object 252"/>
            <p:cNvSpPr/>
            <p:nvPr/>
          </p:nvSpPr>
          <p:spPr>
            <a:xfrm>
              <a:off x="4809627" y="6287545"/>
              <a:ext cx="0" cy="243204"/>
            </a:xfrm>
            <a:custGeom>
              <a:avLst/>
              <a:gdLst/>
              <a:ahLst/>
              <a:cxnLst/>
              <a:rect l="l" t="t" r="r" b="b"/>
              <a:pathLst>
                <a:path h="243204">
                  <a:moveTo>
                    <a:pt x="0" y="243001"/>
                  </a:moveTo>
                  <a:lnTo>
                    <a:pt x="0" y="0"/>
                  </a:lnTo>
                </a:path>
              </a:pathLst>
            </a:custGeom>
            <a:ln w="19050">
              <a:solidFill>
                <a:srgbClr val="6D6E71"/>
              </a:solidFill>
            </a:ln>
          </p:spPr>
          <p:txBody>
            <a:bodyPr wrap="square" lIns="0" tIns="0" rIns="0" bIns="0" rtlCol="0"/>
            <a:lstStyle/>
            <a:p>
              <a:endParaRPr/>
            </a:p>
          </p:txBody>
        </p:sp>
        <p:sp>
          <p:nvSpPr>
            <p:cNvPr id="253" name="object 253"/>
            <p:cNvSpPr/>
            <p:nvPr/>
          </p:nvSpPr>
          <p:spPr>
            <a:xfrm>
              <a:off x="577526" y="6530544"/>
              <a:ext cx="0" cy="233679"/>
            </a:xfrm>
            <a:custGeom>
              <a:avLst/>
              <a:gdLst/>
              <a:ahLst/>
              <a:cxnLst/>
              <a:rect l="l" t="t" r="r" b="b"/>
              <a:pathLst>
                <a:path h="233679">
                  <a:moveTo>
                    <a:pt x="0" y="233476"/>
                  </a:moveTo>
                  <a:lnTo>
                    <a:pt x="0" y="0"/>
                  </a:lnTo>
                </a:path>
              </a:pathLst>
            </a:custGeom>
            <a:ln w="19050">
              <a:solidFill>
                <a:srgbClr val="6D6E71"/>
              </a:solidFill>
            </a:ln>
          </p:spPr>
          <p:txBody>
            <a:bodyPr wrap="square" lIns="0" tIns="0" rIns="0" bIns="0" rtlCol="0"/>
            <a:lstStyle/>
            <a:p>
              <a:endParaRPr/>
            </a:p>
          </p:txBody>
        </p:sp>
        <p:sp>
          <p:nvSpPr>
            <p:cNvPr id="254" name="object 254"/>
            <p:cNvSpPr/>
            <p:nvPr/>
          </p:nvSpPr>
          <p:spPr>
            <a:xfrm>
              <a:off x="4809627" y="6530544"/>
              <a:ext cx="0" cy="233679"/>
            </a:xfrm>
            <a:custGeom>
              <a:avLst/>
              <a:gdLst/>
              <a:ahLst/>
              <a:cxnLst/>
              <a:rect l="l" t="t" r="r" b="b"/>
              <a:pathLst>
                <a:path h="233679">
                  <a:moveTo>
                    <a:pt x="0" y="233476"/>
                  </a:moveTo>
                  <a:lnTo>
                    <a:pt x="0" y="0"/>
                  </a:lnTo>
                </a:path>
              </a:pathLst>
            </a:custGeom>
            <a:ln w="19050">
              <a:solidFill>
                <a:srgbClr val="6D6E71"/>
              </a:solidFill>
            </a:ln>
          </p:spPr>
          <p:txBody>
            <a:bodyPr wrap="square" lIns="0" tIns="0" rIns="0" bIns="0" rtlCol="0"/>
            <a:lstStyle/>
            <a:p>
              <a:endParaRPr/>
            </a:p>
          </p:txBody>
        </p:sp>
        <p:sp>
          <p:nvSpPr>
            <p:cNvPr id="255" name="object 255"/>
            <p:cNvSpPr/>
            <p:nvPr/>
          </p:nvSpPr>
          <p:spPr>
            <a:xfrm>
              <a:off x="568001" y="6773546"/>
              <a:ext cx="532130" cy="0"/>
            </a:xfrm>
            <a:custGeom>
              <a:avLst/>
              <a:gdLst/>
              <a:ahLst/>
              <a:cxnLst/>
              <a:rect l="l" t="t" r="r" b="b"/>
              <a:pathLst>
                <a:path w="532130">
                  <a:moveTo>
                    <a:pt x="0" y="0"/>
                  </a:moveTo>
                  <a:lnTo>
                    <a:pt x="531520" y="0"/>
                  </a:lnTo>
                </a:path>
              </a:pathLst>
            </a:custGeom>
            <a:ln w="19050">
              <a:solidFill>
                <a:srgbClr val="6D6E71"/>
              </a:solidFill>
            </a:ln>
          </p:spPr>
          <p:txBody>
            <a:bodyPr wrap="square" lIns="0" tIns="0" rIns="0" bIns="0" rtlCol="0"/>
            <a:lstStyle/>
            <a:p>
              <a:endParaRPr/>
            </a:p>
          </p:txBody>
        </p:sp>
        <p:sp>
          <p:nvSpPr>
            <p:cNvPr id="256" name="object 256"/>
            <p:cNvSpPr/>
            <p:nvPr/>
          </p:nvSpPr>
          <p:spPr>
            <a:xfrm>
              <a:off x="1099526" y="6773546"/>
              <a:ext cx="522605" cy="0"/>
            </a:xfrm>
            <a:custGeom>
              <a:avLst/>
              <a:gdLst/>
              <a:ahLst/>
              <a:cxnLst/>
              <a:rect l="l" t="t" r="r" b="b"/>
              <a:pathLst>
                <a:path w="522605">
                  <a:moveTo>
                    <a:pt x="0" y="0"/>
                  </a:moveTo>
                  <a:lnTo>
                    <a:pt x="521995" y="0"/>
                  </a:lnTo>
                </a:path>
              </a:pathLst>
            </a:custGeom>
            <a:ln w="19050">
              <a:solidFill>
                <a:srgbClr val="6D6E71"/>
              </a:solidFill>
            </a:ln>
          </p:spPr>
          <p:txBody>
            <a:bodyPr wrap="square" lIns="0" tIns="0" rIns="0" bIns="0" rtlCol="0"/>
            <a:lstStyle/>
            <a:p>
              <a:endParaRPr/>
            </a:p>
          </p:txBody>
        </p:sp>
        <p:sp>
          <p:nvSpPr>
            <p:cNvPr id="257" name="object 257"/>
            <p:cNvSpPr/>
            <p:nvPr/>
          </p:nvSpPr>
          <p:spPr>
            <a:xfrm>
              <a:off x="1621527" y="6773546"/>
              <a:ext cx="522605" cy="0"/>
            </a:xfrm>
            <a:custGeom>
              <a:avLst/>
              <a:gdLst/>
              <a:ahLst/>
              <a:cxnLst/>
              <a:rect l="l" t="t" r="r" b="b"/>
              <a:pathLst>
                <a:path w="522605">
                  <a:moveTo>
                    <a:pt x="0" y="0"/>
                  </a:moveTo>
                  <a:lnTo>
                    <a:pt x="521995" y="0"/>
                  </a:lnTo>
                </a:path>
              </a:pathLst>
            </a:custGeom>
            <a:ln w="19050">
              <a:solidFill>
                <a:srgbClr val="6D6E71"/>
              </a:solidFill>
            </a:ln>
          </p:spPr>
          <p:txBody>
            <a:bodyPr wrap="square" lIns="0" tIns="0" rIns="0" bIns="0" rtlCol="0"/>
            <a:lstStyle/>
            <a:p>
              <a:endParaRPr/>
            </a:p>
          </p:txBody>
        </p:sp>
        <p:sp>
          <p:nvSpPr>
            <p:cNvPr id="258" name="object 258"/>
            <p:cNvSpPr/>
            <p:nvPr/>
          </p:nvSpPr>
          <p:spPr>
            <a:xfrm>
              <a:off x="2143526" y="6773546"/>
              <a:ext cx="522605" cy="0"/>
            </a:xfrm>
            <a:custGeom>
              <a:avLst/>
              <a:gdLst/>
              <a:ahLst/>
              <a:cxnLst/>
              <a:rect l="l" t="t" r="r" b="b"/>
              <a:pathLst>
                <a:path w="522605">
                  <a:moveTo>
                    <a:pt x="0" y="0"/>
                  </a:moveTo>
                  <a:lnTo>
                    <a:pt x="521995" y="0"/>
                  </a:lnTo>
                </a:path>
              </a:pathLst>
            </a:custGeom>
            <a:ln w="19050">
              <a:solidFill>
                <a:srgbClr val="6D6E71"/>
              </a:solidFill>
            </a:ln>
          </p:spPr>
          <p:txBody>
            <a:bodyPr wrap="square" lIns="0" tIns="0" rIns="0" bIns="0" rtlCol="0"/>
            <a:lstStyle/>
            <a:p>
              <a:endParaRPr/>
            </a:p>
          </p:txBody>
        </p:sp>
        <p:sp>
          <p:nvSpPr>
            <p:cNvPr id="259" name="object 259"/>
            <p:cNvSpPr/>
            <p:nvPr/>
          </p:nvSpPr>
          <p:spPr>
            <a:xfrm>
              <a:off x="2665526" y="6773546"/>
              <a:ext cx="522605" cy="0"/>
            </a:xfrm>
            <a:custGeom>
              <a:avLst/>
              <a:gdLst/>
              <a:ahLst/>
              <a:cxnLst/>
              <a:rect l="l" t="t" r="r" b="b"/>
              <a:pathLst>
                <a:path w="522605">
                  <a:moveTo>
                    <a:pt x="0" y="0"/>
                  </a:moveTo>
                  <a:lnTo>
                    <a:pt x="521995" y="0"/>
                  </a:lnTo>
                </a:path>
              </a:pathLst>
            </a:custGeom>
            <a:ln w="19050">
              <a:solidFill>
                <a:srgbClr val="6D6E71"/>
              </a:solidFill>
            </a:ln>
          </p:spPr>
          <p:txBody>
            <a:bodyPr wrap="square" lIns="0" tIns="0" rIns="0" bIns="0" rtlCol="0"/>
            <a:lstStyle/>
            <a:p>
              <a:endParaRPr/>
            </a:p>
          </p:txBody>
        </p:sp>
        <p:sp>
          <p:nvSpPr>
            <p:cNvPr id="260" name="object 260"/>
            <p:cNvSpPr/>
            <p:nvPr/>
          </p:nvSpPr>
          <p:spPr>
            <a:xfrm>
              <a:off x="3187527" y="6773546"/>
              <a:ext cx="522605" cy="0"/>
            </a:xfrm>
            <a:custGeom>
              <a:avLst/>
              <a:gdLst/>
              <a:ahLst/>
              <a:cxnLst/>
              <a:rect l="l" t="t" r="r" b="b"/>
              <a:pathLst>
                <a:path w="522604">
                  <a:moveTo>
                    <a:pt x="0" y="0"/>
                  </a:moveTo>
                  <a:lnTo>
                    <a:pt x="521995" y="0"/>
                  </a:lnTo>
                </a:path>
              </a:pathLst>
            </a:custGeom>
            <a:ln w="19050">
              <a:solidFill>
                <a:srgbClr val="6D6E71"/>
              </a:solidFill>
            </a:ln>
          </p:spPr>
          <p:txBody>
            <a:bodyPr wrap="square" lIns="0" tIns="0" rIns="0" bIns="0" rtlCol="0"/>
            <a:lstStyle/>
            <a:p>
              <a:endParaRPr/>
            </a:p>
          </p:txBody>
        </p:sp>
        <p:sp>
          <p:nvSpPr>
            <p:cNvPr id="261" name="object 261"/>
            <p:cNvSpPr/>
            <p:nvPr/>
          </p:nvSpPr>
          <p:spPr>
            <a:xfrm>
              <a:off x="3709526" y="6773546"/>
              <a:ext cx="531495" cy="0"/>
            </a:xfrm>
            <a:custGeom>
              <a:avLst/>
              <a:gdLst/>
              <a:ahLst/>
              <a:cxnLst/>
              <a:rect l="l" t="t" r="r" b="b"/>
              <a:pathLst>
                <a:path w="531495">
                  <a:moveTo>
                    <a:pt x="0" y="0"/>
                  </a:moveTo>
                  <a:lnTo>
                    <a:pt x="530999" y="0"/>
                  </a:lnTo>
                </a:path>
              </a:pathLst>
            </a:custGeom>
            <a:ln w="19050">
              <a:solidFill>
                <a:srgbClr val="6D6E71"/>
              </a:solidFill>
            </a:ln>
          </p:spPr>
          <p:txBody>
            <a:bodyPr wrap="square" lIns="0" tIns="0" rIns="0" bIns="0" rtlCol="0"/>
            <a:lstStyle/>
            <a:p>
              <a:endParaRPr/>
            </a:p>
          </p:txBody>
        </p:sp>
        <p:sp>
          <p:nvSpPr>
            <p:cNvPr id="262" name="object 262"/>
            <p:cNvSpPr/>
            <p:nvPr/>
          </p:nvSpPr>
          <p:spPr>
            <a:xfrm>
              <a:off x="4240526" y="6773546"/>
              <a:ext cx="531495" cy="0"/>
            </a:xfrm>
            <a:custGeom>
              <a:avLst/>
              <a:gdLst/>
              <a:ahLst/>
              <a:cxnLst/>
              <a:rect l="l" t="t" r="r" b="b"/>
              <a:pathLst>
                <a:path w="531495">
                  <a:moveTo>
                    <a:pt x="0" y="0"/>
                  </a:moveTo>
                  <a:lnTo>
                    <a:pt x="530999" y="0"/>
                  </a:lnTo>
                </a:path>
              </a:pathLst>
            </a:custGeom>
            <a:ln w="19050">
              <a:solidFill>
                <a:srgbClr val="6D6E71"/>
              </a:solidFill>
            </a:ln>
          </p:spPr>
          <p:txBody>
            <a:bodyPr wrap="square" lIns="0" tIns="0" rIns="0" bIns="0" rtlCol="0"/>
            <a:lstStyle/>
            <a:p>
              <a:endParaRPr/>
            </a:p>
          </p:txBody>
        </p:sp>
        <p:sp>
          <p:nvSpPr>
            <p:cNvPr id="263" name="object 263"/>
            <p:cNvSpPr/>
            <p:nvPr/>
          </p:nvSpPr>
          <p:spPr>
            <a:xfrm>
              <a:off x="4771527" y="6773546"/>
              <a:ext cx="47625" cy="0"/>
            </a:xfrm>
            <a:custGeom>
              <a:avLst/>
              <a:gdLst/>
              <a:ahLst/>
              <a:cxnLst/>
              <a:rect l="l" t="t" r="r" b="b"/>
              <a:pathLst>
                <a:path w="47625">
                  <a:moveTo>
                    <a:pt x="0" y="0"/>
                  </a:moveTo>
                  <a:lnTo>
                    <a:pt x="47625" y="0"/>
                  </a:lnTo>
                </a:path>
              </a:pathLst>
            </a:custGeom>
            <a:ln w="19050">
              <a:solidFill>
                <a:srgbClr val="6D6E71"/>
              </a:solidFill>
            </a:ln>
          </p:spPr>
          <p:txBody>
            <a:bodyPr wrap="square" lIns="0" tIns="0" rIns="0" bIns="0" rtlCol="0"/>
            <a:lstStyle/>
            <a:p>
              <a:endParaRPr/>
            </a:p>
          </p:txBody>
        </p:sp>
      </p:grpSp>
      <p:sp>
        <p:nvSpPr>
          <p:cNvPr id="264" name="object 264"/>
          <p:cNvSpPr txBox="1"/>
          <p:nvPr/>
        </p:nvSpPr>
        <p:spPr>
          <a:xfrm>
            <a:off x="257299" y="3612547"/>
            <a:ext cx="2708275" cy="550545"/>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231F20"/>
                </a:solidFill>
                <a:latin typeface="Arial"/>
                <a:cs typeface="Arial"/>
              </a:rPr>
              <a:t>GRAPH</a:t>
            </a:r>
            <a:r>
              <a:rPr sz="700" b="1" dirty="0">
                <a:solidFill>
                  <a:srgbClr val="231F20"/>
                </a:solidFill>
                <a:latin typeface="Arial"/>
                <a:cs typeface="Arial"/>
              </a:rPr>
              <a:t> 3.</a:t>
            </a:r>
            <a:r>
              <a:rPr sz="700" b="1" spc="5" dirty="0">
                <a:solidFill>
                  <a:srgbClr val="231F20"/>
                </a:solidFill>
                <a:latin typeface="Arial"/>
                <a:cs typeface="Arial"/>
              </a:rPr>
              <a:t> </a:t>
            </a:r>
            <a:r>
              <a:rPr sz="700" spc="-10" dirty="0">
                <a:solidFill>
                  <a:srgbClr val="231F20"/>
                </a:solidFill>
                <a:latin typeface="Arial MT"/>
                <a:cs typeface="Arial MT"/>
              </a:rPr>
              <a:t>Leakage</a:t>
            </a:r>
            <a:r>
              <a:rPr sz="700" spc="5" dirty="0">
                <a:solidFill>
                  <a:srgbClr val="231F20"/>
                </a:solidFill>
                <a:latin typeface="Arial MT"/>
                <a:cs typeface="Arial MT"/>
              </a:rPr>
              <a:t> </a:t>
            </a:r>
            <a:r>
              <a:rPr sz="700" dirty="0">
                <a:solidFill>
                  <a:srgbClr val="231F20"/>
                </a:solidFill>
                <a:latin typeface="Arial MT"/>
                <a:cs typeface="Arial MT"/>
              </a:rPr>
              <a:t>Factors</a:t>
            </a:r>
            <a:r>
              <a:rPr sz="700" spc="5" dirty="0">
                <a:solidFill>
                  <a:srgbClr val="231F20"/>
                </a:solidFill>
                <a:latin typeface="Arial MT"/>
                <a:cs typeface="Arial MT"/>
              </a:rPr>
              <a:t> </a:t>
            </a:r>
            <a:r>
              <a:rPr sz="700" dirty="0">
                <a:solidFill>
                  <a:srgbClr val="231F20"/>
                </a:solidFill>
                <a:latin typeface="Arial MT"/>
                <a:cs typeface="Arial MT"/>
              </a:rPr>
              <a:t>–</a:t>
            </a:r>
            <a:r>
              <a:rPr sz="700" spc="5" dirty="0">
                <a:solidFill>
                  <a:srgbClr val="231F20"/>
                </a:solidFill>
                <a:latin typeface="Arial MT"/>
                <a:cs typeface="Arial MT"/>
              </a:rPr>
              <a:t> </a:t>
            </a:r>
            <a:r>
              <a:rPr sz="700" dirty="0">
                <a:solidFill>
                  <a:srgbClr val="231F20"/>
                </a:solidFill>
                <a:latin typeface="Arial MT"/>
                <a:cs typeface="Arial MT"/>
              </a:rPr>
              <a:t>Number</a:t>
            </a:r>
            <a:r>
              <a:rPr sz="700" spc="5" dirty="0">
                <a:solidFill>
                  <a:srgbClr val="231F20"/>
                </a:solidFill>
                <a:latin typeface="Arial MT"/>
                <a:cs typeface="Arial MT"/>
              </a:rPr>
              <a:t> </a:t>
            </a:r>
            <a:r>
              <a:rPr sz="700" dirty="0">
                <a:solidFill>
                  <a:srgbClr val="231F20"/>
                </a:solidFill>
                <a:latin typeface="Arial MT"/>
                <a:cs typeface="Arial MT"/>
              </a:rPr>
              <a:t>of</a:t>
            </a:r>
            <a:r>
              <a:rPr sz="700" spc="5" dirty="0">
                <a:solidFill>
                  <a:srgbClr val="231F20"/>
                </a:solidFill>
                <a:latin typeface="Arial MT"/>
                <a:cs typeface="Arial MT"/>
              </a:rPr>
              <a:t> </a:t>
            </a:r>
            <a:r>
              <a:rPr sz="700" dirty="0">
                <a:solidFill>
                  <a:srgbClr val="231F20"/>
                </a:solidFill>
                <a:latin typeface="Arial MT"/>
                <a:cs typeface="Arial MT"/>
              </a:rPr>
              <a:t>vanes</a:t>
            </a:r>
            <a:r>
              <a:rPr sz="700" spc="5" dirty="0">
                <a:solidFill>
                  <a:srgbClr val="231F20"/>
                </a:solidFill>
                <a:latin typeface="Arial MT"/>
                <a:cs typeface="Arial MT"/>
              </a:rPr>
              <a:t> </a:t>
            </a:r>
            <a:r>
              <a:rPr sz="700" spc="-10" dirty="0">
                <a:solidFill>
                  <a:srgbClr val="231F20"/>
                </a:solidFill>
                <a:latin typeface="Arial MT"/>
                <a:cs typeface="Arial MT"/>
              </a:rPr>
              <a:t>(clearance</a:t>
            </a:r>
            <a:r>
              <a:rPr sz="700" spc="5" dirty="0">
                <a:solidFill>
                  <a:srgbClr val="231F20"/>
                </a:solidFill>
                <a:latin typeface="Arial MT"/>
                <a:cs typeface="Arial MT"/>
              </a:rPr>
              <a:t> </a:t>
            </a:r>
            <a:r>
              <a:rPr sz="700" spc="-10" dirty="0">
                <a:solidFill>
                  <a:srgbClr val="231F20"/>
                </a:solidFill>
                <a:latin typeface="Arial MT"/>
                <a:cs typeface="Arial MT"/>
              </a:rPr>
              <a:t>0.15mm)</a:t>
            </a:r>
            <a:endParaRPr sz="700" dirty="0">
              <a:latin typeface="Arial MT"/>
              <a:cs typeface="Arial MT"/>
            </a:endParaRPr>
          </a:p>
          <a:p>
            <a:pPr>
              <a:lnSpc>
                <a:spcPct val="100000"/>
              </a:lnSpc>
            </a:pPr>
            <a:endParaRPr sz="800" dirty="0">
              <a:latin typeface="Arial MT"/>
              <a:cs typeface="Arial MT"/>
            </a:endParaRPr>
          </a:p>
          <a:p>
            <a:pPr>
              <a:lnSpc>
                <a:spcPct val="100000"/>
              </a:lnSpc>
              <a:spcBef>
                <a:spcPts val="15"/>
              </a:spcBef>
            </a:pPr>
            <a:endParaRPr sz="650" dirty="0">
              <a:latin typeface="Arial MT"/>
              <a:cs typeface="Arial MT"/>
            </a:endParaRPr>
          </a:p>
          <a:p>
            <a:pPr marL="323215">
              <a:lnSpc>
                <a:spcPts val="805"/>
              </a:lnSpc>
              <a:spcBef>
                <a:spcPts val="5"/>
              </a:spcBef>
            </a:pPr>
            <a:r>
              <a:rPr sz="700" spc="-20" dirty="0">
                <a:solidFill>
                  <a:srgbClr val="231F20"/>
                </a:solidFill>
                <a:latin typeface="Arial MT"/>
                <a:cs typeface="Arial MT"/>
              </a:rPr>
              <a:t>(Size</a:t>
            </a:r>
            <a:r>
              <a:rPr sz="700" spc="-5" dirty="0">
                <a:solidFill>
                  <a:srgbClr val="231F20"/>
                </a:solidFill>
                <a:latin typeface="Arial MT"/>
                <a:cs typeface="Arial MT"/>
              </a:rPr>
              <a:t> </a:t>
            </a:r>
            <a:r>
              <a:rPr sz="700" dirty="0">
                <a:solidFill>
                  <a:srgbClr val="231F20"/>
                </a:solidFill>
                <a:latin typeface="Arial MT"/>
                <a:cs typeface="Arial MT"/>
              </a:rPr>
              <a:t>200 HDM</a:t>
            </a:r>
            <a:r>
              <a:rPr sz="700" spc="-5" dirty="0">
                <a:solidFill>
                  <a:srgbClr val="231F20"/>
                </a:solidFill>
                <a:latin typeface="Arial MT"/>
                <a:cs typeface="Arial MT"/>
              </a:rPr>
              <a:t> </a:t>
            </a:r>
            <a:r>
              <a:rPr sz="700" spc="-10" dirty="0">
                <a:solidFill>
                  <a:srgbClr val="231F20"/>
                </a:solidFill>
                <a:latin typeface="Arial MT"/>
                <a:cs typeface="Arial MT"/>
              </a:rPr>
              <a:t>Valve)</a:t>
            </a:r>
            <a:endParaRPr sz="700" dirty="0">
              <a:latin typeface="Arial MT"/>
              <a:cs typeface="Arial MT"/>
            </a:endParaRPr>
          </a:p>
          <a:p>
            <a:pPr marL="203200">
              <a:lnSpc>
                <a:spcPts val="805"/>
              </a:lnSpc>
            </a:pPr>
            <a:r>
              <a:rPr sz="700" spc="-5" dirty="0">
                <a:solidFill>
                  <a:srgbClr val="231F20"/>
                </a:solidFill>
                <a:latin typeface="Arial MT"/>
                <a:cs typeface="Arial MT"/>
              </a:rPr>
              <a:t>3</a:t>
            </a:r>
            <a:endParaRPr sz="700" dirty="0">
              <a:latin typeface="Arial MT"/>
              <a:cs typeface="Arial MT"/>
            </a:endParaRPr>
          </a:p>
        </p:txBody>
      </p:sp>
      <p:sp>
        <p:nvSpPr>
          <p:cNvPr id="265" name="object 265"/>
          <p:cNvSpPr txBox="1"/>
          <p:nvPr/>
        </p:nvSpPr>
        <p:spPr>
          <a:xfrm>
            <a:off x="232397" y="5009912"/>
            <a:ext cx="276999" cy="1084580"/>
          </a:xfrm>
          <a:prstGeom prst="rect">
            <a:avLst/>
          </a:prstGeom>
        </p:spPr>
        <p:txBody>
          <a:bodyPr vert="vert270" wrap="square" lIns="0" tIns="10160" rIns="0" bIns="0" rtlCol="0">
            <a:spAutoFit/>
          </a:bodyPr>
          <a:lstStyle/>
          <a:p>
            <a:pPr marL="12700">
              <a:lnSpc>
                <a:spcPct val="100000"/>
              </a:lnSpc>
              <a:spcBef>
                <a:spcPts val="80"/>
              </a:spcBef>
            </a:pPr>
            <a:r>
              <a:rPr sz="900" b="1" spc="-20" dirty="0">
                <a:solidFill>
                  <a:srgbClr val="231F20"/>
                </a:solidFill>
                <a:latin typeface="Arial"/>
                <a:cs typeface="Arial"/>
              </a:rPr>
              <a:t>LEAKAGE</a:t>
            </a:r>
            <a:r>
              <a:rPr sz="900" b="1" spc="-10" dirty="0">
                <a:solidFill>
                  <a:srgbClr val="231F20"/>
                </a:solidFill>
                <a:latin typeface="Arial"/>
                <a:cs typeface="Arial"/>
              </a:rPr>
              <a:t> RATE</a:t>
            </a:r>
            <a:r>
              <a:rPr sz="900" b="1" spc="-5" dirty="0">
                <a:solidFill>
                  <a:srgbClr val="231F20"/>
                </a:solidFill>
                <a:latin typeface="Arial"/>
                <a:cs typeface="Arial"/>
              </a:rPr>
              <a:t> </a:t>
            </a:r>
            <a:r>
              <a:rPr sz="900" b="1" spc="-10" dirty="0">
                <a:solidFill>
                  <a:srgbClr val="231F20"/>
                </a:solidFill>
                <a:latin typeface="Arial"/>
                <a:cs typeface="Arial"/>
              </a:rPr>
              <a:t>(m</a:t>
            </a:r>
            <a:r>
              <a:rPr sz="900" b="1" spc="-15" baseline="34722" dirty="0">
                <a:solidFill>
                  <a:srgbClr val="231F20"/>
                </a:solidFill>
                <a:latin typeface="Arial"/>
                <a:cs typeface="Arial"/>
              </a:rPr>
              <a:t>3</a:t>
            </a:r>
            <a:r>
              <a:rPr sz="900" b="1" spc="-10" dirty="0">
                <a:solidFill>
                  <a:srgbClr val="231F20"/>
                </a:solidFill>
                <a:latin typeface="Arial"/>
                <a:cs typeface="Arial"/>
              </a:rPr>
              <a:t>/min)</a:t>
            </a:r>
            <a:endParaRPr sz="900" dirty="0">
              <a:latin typeface="Arial"/>
              <a:cs typeface="Arial"/>
            </a:endParaRPr>
          </a:p>
        </p:txBody>
      </p:sp>
      <p:sp>
        <p:nvSpPr>
          <p:cNvPr id="266" name="object 266"/>
          <p:cNvSpPr txBox="1"/>
          <p:nvPr/>
        </p:nvSpPr>
        <p:spPr>
          <a:xfrm>
            <a:off x="374130" y="4665795"/>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2.5</a:t>
            </a:r>
            <a:endParaRPr sz="700">
              <a:latin typeface="Arial MT"/>
              <a:cs typeface="Arial MT"/>
            </a:endParaRPr>
          </a:p>
        </p:txBody>
      </p:sp>
      <p:sp>
        <p:nvSpPr>
          <p:cNvPr id="267" name="object 267"/>
          <p:cNvSpPr txBox="1"/>
          <p:nvPr/>
        </p:nvSpPr>
        <p:spPr>
          <a:xfrm>
            <a:off x="448273" y="5072595"/>
            <a:ext cx="74930" cy="132080"/>
          </a:xfrm>
          <a:prstGeom prst="rect">
            <a:avLst/>
          </a:prstGeom>
        </p:spPr>
        <p:txBody>
          <a:bodyPr vert="horz" wrap="square" lIns="0" tIns="12700" rIns="0" bIns="0" rtlCol="0">
            <a:spAutoFit/>
          </a:bodyPr>
          <a:lstStyle/>
          <a:p>
            <a:pPr marL="12700">
              <a:lnSpc>
                <a:spcPct val="100000"/>
              </a:lnSpc>
              <a:spcBef>
                <a:spcPts val="100"/>
              </a:spcBef>
            </a:pPr>
            <a:r>
              <a:rPr sz="700" spc="-5" dirty="0">
                <a:solidFill>
                  <a:srgbClr val="231F20"/>
                </a:solidFill>
                <a:latin typeface="Arial MT"/>
                <a:cs typeface="Arial MT"/>
              </a:rPr>
              <a:t>2</a:t>
            </a:r>
            <a:endParaRPr sz="700">
              <a:latin typeface="Arial MT"/>
              <a:cs typeface="Arial MT"/>
            </a:endParaRPr>
          </a:p>
        </p:txBody>
      </p:sp>
      <p:sp>
        <p:nvSpPr>
          <p:cNvPr id="268" name="object 268"/>
          <p:cNvSpPr txBox="1"/>
          <p:nvPr/>
        </p:nvSpPr>
        <p:spPr>
          <a:xfrm>
            <a:off x="374130" y="5479395"/>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1.5</a:t>
            </a:r>
            <a:endParaRPr sz="700">
              <a:latin typeface="Arial MT"/>
              <a:cs typeface="Arial MT"/>
            </a:endParaRPr>
          </a:p>
        </p:txBody>
      </p:sp>
      <p:sp>
        <p:nvSpPr>
          <p:cNvPr id="269" name="object 269"/>
          <p:cNvSpPr txBox="1"/>
          <p:nvPr/>
        </p:nvSpPr>
        <p:spPr>
          <a:xfrm>
            <a:off x="448273" y="5886194"/>
            <a:ext cx="74930" cy="132080"/>
          </a:xfrm>
          <a:prstGeom prst="rect">
            <a:avLst/>
          </a:prstGeom>
        </p:spPr>
        <p:txBody>
          <a:bodyPr vert="horz" wrap="square" lIns="0" tIns="12700" rIns="0" bIns="0" rtlCol="0">
            <a:spAutoFit/>
          </a:bodyPr>
          <a:lstStyle/>
          <a:p>
            <a:pPr marL="12700">
              <a:lnSpc>
                <a:spcPct val="100000"/>
              </a:lnSpc>
              <a:spcBef>
                <a:spcPts val="100"/>
              </a:spcBef>
            </a:pPr>
            <a:r>
              <a:rPr sz="700" spc="-5" dirty="0">
                <a:solidFill>
                  <a:srgbClr val="231F20"/>
                </a:solidFill>
                <a:latin typeface="Arial MT"/>
                <a:cs typeface="Arial MT"/>
              </a:rPr>
              <a:t>1</a:t>
            </a:r>
            <a:endParaRPr sz="700">
              <a:latin typeface="Arial MT"/>
              <a:cs typeface="Arial MT"/>
            </a:endParaRPr>
          </a:p>
        </p:txBody>
      </p:sp>
      <p:sp>
        <p:nvSpPr>
          <p:cNvPr id="270" name="object 270"/>
          <p:cNvSpPr txBox="1"/>
          <p:nvPr/>
        </p:nvSpPr>
        <p:spPr>
          <a:xfrm>
            <a:off x="374130" y="6292994"/>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0.5</a:t>
            </a:r>
            <a:endParaRPr sz="700">
              <a:latin typeface="Arial MT"/>
              <a:cs typeface="Arial MT"/>
            </a:endParaRPr>
          </a:p>
        </p:txBody>
      </p:sp>
      <p:sp>
        <p:nvSpPr>
          <p:cNvPr id="271" name="object 271"/>
          <p:cNvSpPr txBox="1"/>
          <p:nvPr/>
        </p:nvSpPr>
        <p:spPr>
          <a:xfrm>
            <a:off x="448273" y="6699794"/>
            <a:ext cx="74930" cy="132080"/>
          </a:xfrm>
          <a:prstGeom prst="rect">
            <a:avLst/>
          </a:prstGeom>
        </p:spPr>
        <p:txBody>
          <a:bodyPr vert="horz" wrap="square" lIns="0" tIns="12700" rIns="0" bIns="0" rtlCol="0">
            <a:spAutoFit/>
          </a:bodyPr>
          <a:lstStyle/>
          <a:p>
            <a:pPr marL="12700">
              <a:lnSpc>
                <a:spcPct val="100000"/>
              </a:lnSpc>
              <a:spcBef>
                <a:spcPts val="100"/>
              </a:spcBef>
            </a:pPr>
            <a:r>
              <a:rPr sz="700" spc="-5" dirty="0">
                <a:solidFill>
                  <a:srgbClr val="231F20"/>
                </a:solidFill>
                <a:latin typeface="Arial MT"/>
                <a:cs typeface="Arial MT"/>
              </a:rPr>
              <a:t>0</a:t>
            </a:r>
            <a:endParaRPr sz="700">
              <a:latin typeface="Arial MT"/>
              <a:cs typeface="Arial MT"/>
            </a:endParaRPr>
          </a:p>
        </p:txBody>
      </p:sp>
      <p:sp>
        <p:nvSpPr>
          <p:cNvPr id="272" name="object 272"/>
          <p:cNvSpPr txBox="1"/>
          <p:nvPr/>
        </p:nvSpPr>
        <p:spPr>
          <a:xfrm>
            <a:off x="1975312" y="6788474"/>
            <a:ext cx="1443355" cy="423193"/>
          </a:xfrm>
          <a:prstGeom prst="rect">
            <a:avLst/>
          </a:prstGeom>
        </p:spPr>
        <p:txBody>
          <a:bodyPr vert="horz" wrap="square" lIns="0" tIns="25400" rIns="0" bIns="0" rtlCol="0">
            <a:spAutoFit/>
          </a:bodyPr>
          <a:lstStyle/>
          <a:p>
            <a:pPr marL="133350">
              <a:lnSpc>
                <a:spcPct val="100000"/>
              </a:lnSpc>
              <a:spcBef>
                <a:spcPts val="200"/>
              </a:spcBef>
              <a:tabLst>
                <a:tab pos="662940" algn="l"/>
                <a:tab pos="1193165" algn="l"/>
              </a:tabLst>
            </a:pPr>
            <a:r>
              <a:rPr sz="700" spc="-25" dirty="0">
                <a:solidFill>
                  <a:srgbClr val="231F20"/>
                </a:solidFill>
                <a:latin typeface="Arial MT"/>
                <a:cs typeface="Arial MT"/>
              </a:rPr>
              <a:t>0.3</a:t>
            </a:r>
            <a:r>
              <a:rPr sz="700" dirty="0">
                <a:solidFill>
                  <a:srgbClr val="231F20"/>
                </a:solidFill>
                <a:latin typeface="Arial MT"/>
                <a:cs typeface="Arial MT"/>
              </a:rPr>
              <a:t>	</a:t>
            </a:r>
            <a:r>
              <a:rPr sz="700" spc="-25" dirty="0">
                <a:solidFill>
                  <a:srgbClr val="231F20"/>
                </a:solidFill>
                <a:latin typeface="Arial MT"/>
                <a:cs typeface="Arial MT"/>
              </a:rPr>
              <a:t>0.4</a:t>
            </a:r>
            <a:r>
              <a:rPr sz="700" dirty="0">
                <a:solidFill>
                  <a:srgbClr val="231F20"/>
                </a:solidFill>
                <a:latin typeface="Arial MT"/>
                <a:cs typeface="Arial MT"/>
              </a:rPr>
              <a:t>	</a:t>
            </a:r>
            <a:r>
              <a:rPr sz="700" spc="-25" dirty="0">
                <a:solidFill>
                  <a:srgbClr val="231F20"/>
                </a:solidFill>
                <a:latin typeface="Arial MT"/>
                <a:cs typeface="Arial MT"/>
              </a:rPr>
              <a:t>0.5</a:t>
            </a:r>
            <a:endParaRPr sz="700" dirty="0">
              <a:latin typeface="Arial MT"/>
              <a:cs typeface="Arial MT"/>
            </a:endParaRPr>
          </a:p>
          <a:p>
            <a:pPr marL="12700">
              <a:lnSpc>
                <a:spcPct val="100000"/>
              </a:lnSpc>
              <a:spcBef>
                <a:spcPts val="105"/>
              </a:spcBef>
            </a:pPr>
            <a:r>
              <a:rPr sz="900" b="1" spc="-10" dirty="0">
                <a:solidFill>
                  <a:srgbClr val="231F20"/>
                </a:solidFill>
                <a:latin typeface="Arial"/>
                <a:cs typeface="Arial"/>
              </a:rPr>
              <a:t>PRESSURE</a:t>
            </a:r>
            <a:r>
              <a:rPr sz="900" b="1" spc="35" dirty="0">
                <a:solidFill>
                  <a:srgbClr val="231F20"/>
                </a:solidFill>
                <a:latin typeface="Arial"/>
                <a:cs typeface="Arial"/>
              </a:rPr>
              <a:t> </a:t>
            </a:r>
            <a:r>
              <a:rPr sz="900" b="1" spc="-10" dirty="0">
                <a:solidFill>
                  <a:srgbClr val="231F20"/>
                </a:solidFill>
                <a:latin typeface="Arial"/>
                <a:cs typeface="Arial"/>
              </a:rPr>
              <a:t>DIFFERENTIAL</a:t>
            </a:r>
            <a:r>
              <a:rPr sz="900" b="1" spc="35" dirty="0">
                <a:solidFill>
                  <a:srgbClr val="231F20"/>
                </a:solidFill>
                <a:latin typeface="Arial"/>
                <a:cs typeface="Arial"/>
              </a:rPr>
              <a:t> </a:t>
            </a:r>
            <a:r>
              <a:rPr sz="700" b="1" spc="-10" dirty="0">
                <a:solidFill>
                  <a:srgbClr val="231F20"/>
                </a:solidFill>
                <a:latin typeface="Arial"/>
                <a:cs typeface="Arial"/>
              </a:rPr>
              <a:t>(barg)</a:t>
            </a:r>
            <a:endParaRPr sz="700" dirty="0">
              <a:latin typeface="Arial"/>
              <a:cs typeface="Arial"/>
            </a:endParaRPr>
          </a:p>
        </p:txBody>
      </p:sp>
      <p:sp>
        <p:nvSpPr>
          <p:cNvPr id="273" name="object 273"/>
          <p:cNvSpPr txBox="1"/>
          <p:nvPr/>
        </p:nvSpPr>
        <p:spPr>
          <a:xfrm>
            <a:off x="543612" y="6801429"/>
            <a:ext cx="74930" cy="132080"/>
          </a:xfrm>
          <a:prstGeom prst="rect">
            <a:avLst/>
          </a:prstGeom>
        </p:spPr>
        <p:txBody>
          <a:bodyPr vert="horz" wrap="square" lIns="0" tIns="12700" rIns="0" bIns="0" rtlCol="0">
            <a:spAutoFit/>
          </a:bodyPr>
          <a:lstStyle/>
          <a:p>
            <a:pPr marL="12700">
              <a:lnSpc>
                <a:spcPct val="100000"/>
              </a:lnSpc>
              <a:spcBef>
                <a:spcPts val="100"/>
              </a:spcBef>
            </a:pPr>
            <a:r>
              <a:rPr sz="700" spc="-5" dirty="0">
                <a:solidFill>
                  <a:srgbClr val="231F20"/>
                </a:solidFill>
                <a:latin typeface="Arial MT"/>
                <a:cs typeface="Arial MT"/>
              </a:rPr>
              <a:t>0</a:t>
            </a:r>
            <a:endParaRPr sz="700">
              <a:latin typeface="Arial MT"/>
              <a:cs typeface="Arial MT"/>
            </a:endParaRPr>
          </a:p>
        </p:txBody>
      </p:sp>
      <p:sp>
        <p:nvSpPr>
          <p:cNvPr id="274" name="object 274"/>
          <p:cNvSpPr txBox="1"/>
          <p:nvPr/>
        </p:nvSpPr>
        <p:spPr>
          <a:xfrm>
            <a:off x="1036460" y="6801429"/>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0.1</a:t>
            </a:r>
            <a:endParaRPr sz="700">
              <a:latin typeface="Arial MT"/>
              <a:cs typeface="Arial MT"/>
            </a:endParaRPr>
          </a:p>
        </p:txBody>
      </p:sp>
      <p:sp>
        <p:nvSpPr>
          <p:cNvPr id="275" name="object 275"/>
          <p:cNvSpPr txBox="1"/>
          <p:nvPr/>
        </p:nvSpPr>
        <p:spPr>
          <a:xfrm>
            <a:off x="1566381" y="6801429"/>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0.2</a:t>
            </a:r>
            <a:endParaRPr sz="700">
              <a:latin typeface="Arial MT"/>
              <a:cs typeface="Arial MT"/>
            </a:endParaRPr>
          </a:p>
        </p:txBody>
      </p:sp>
      <p:sp>
        <p:nvSpPr>
          <p:cNvPr id="276" name="object 276"/>
          <p:cNvSpPr txBox="1"/>
          <p:nvPr/>
        </p:nvSpPr>
        <p:spPr>
          <a:xfrm>
            <a:off x="3686060" y="6801429"/>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0.6</a:t>
            </a:r>
            <a:endParaRPr sz="700">
              <a:latin typeface="Arial MT"/>
              <a:cs typeface="Arial MT"/>
            </a:endParaRPr>
          </a:p>
        </p:txBody>
      </p:sp>
      <p:sp>
        <p:nvSpPr>
          <p:cNvPr id="277" name="object 277"/>
          <p:cNvSpPr txBox="1"/>
          <p:nvPr/>
        </p:nvSpPr>
        <p:spPr>
          <a:xfrm>
            <a:off x="4215981" y="6801429"/>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0.7</a:t>
            </a:r>
            <a:endParaRPr sz="700">
              <a:latin typeface="Arial MT"/>
              <a:cs typeface="Arial MT"/>
            </a:endParaRPr>
          </a:p>
        </p:txBody>
      </p:sp>
      <p:sp>
        <p:nvSpPr>
          <p:cNvPr id="278" name="object 278"/>
          <p:cNvSpPr txBox="1"/>
          <p:nvPr/>
        </p:nvSpPr>
        <p:spPr>
          <a:xfrm>
            <a:off x="4745901" y="6801429"/>
            <a:ext cx="149225"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0.8</a:t>
            </a:r>
            <a:endParaRPr sz="700">
              <a:latin typeface="Arial MT"/>
              <a:cs typeface="Arial MT"/>
            </a:endParaRPr>
          </a:p>
        </p:txBody>
      </p:sp>
      <p:sp>
        <p:nvSpPr>
          <p:cNvPr id="279" name="object 279"/>
          <p:cNvSpPr txBox="1"/>
          <p:nvPr/>
        </p:nvSpPr>
        <p:spPr>
          <a:xfrm>
            <a:off x="4282482" y="4902879"/>
            <a:ext cx="518159" cy="132080"/>
          </a:xfrm>
          <a:prstGeom prst="rect">
            <a:avLst/>
          </a:prstGeom>
        </p:spPr>
        <p:txBody>
          <a:bodyPr vert="horz" wrap="square" lIns="0" tIns="12700" rIns="0" bIns="0" rtlCol="0">
            <a:spAutoFit/>
          </a:bodyPr>
          <a:lstStyle/>
          <a:p>
            <a:pPr marL="143510">
              <a:lnSpc>
                <a:spcPct val="100000"/>
              </a:lnSpc>
              <a:spcBef>
                <a:spcPts val="100"/>
              </a:spcBef>
            </a:pPr>
            <a:r>
              <a:rPr sz="700" b="1" dirty="0">
                <a:solidFill>
                  <a:srgbClr val="231F20"/>
                </a:solidFill>
                <a:latin typeface="Arial"/>
                <a:cs typeface="Arial"/>
              </a:rPr>
              <a:t>6</a:t>
            </a:r>
            <a:r>
              <a:rPr sz="700" b="1" spc="-5" dirty="0">
                <a:solidFill>
                  <a:srgbClr val="231F20"/>
                </a:solidFill>
                <a:latin typeface="Arial"/>
                <a:cs typeface="Arial"/>
              </a:rPr>
              <a:t> </a:t>
            </a:r>
            <a:r>
              <a:rPr sz="700" b="1" spc="-10" dirty="0">
                <a:solidFill>
                  <a:srgbClr val="231F20"/>
                </a:solidFill>
                <a:latin typeface="Arial"/>
                <a:cs typeface="Arial"/>
              </a:rPr>
              <a:t>Vanes</a:t>
            </a:r>
            <a:endParaRPr sz="700" dirty="0">
              <a:latin typeface="Arial"/>
              <a:cs typeface="Arial"/>
            </a:endParaRPr>
          </a:p>
        </p:txBody>
      </p:sp>
      <p:sp>
        <p:nvSpPr>
          <p:cNvPr id="280" name="object 280"/>
          <p:cNvSpPr txBox="1"/>
          <p:nvPr/>
        </p:nvSpPr>
        <p:spPr>
          <a:xfrm>
            <a:off x="4282482" y="5138229"/>
            <a:ext cx="518159" cy="340995"/>
          </a:xfrm>
          <a:prstGeom prst="rect">
            <a:avLst/>
          </a:prstGeom>
        </p:spPr>
        <p:txBody>
          <a:bodyPr vert="horz" wrap="square" lIns="0" tIns="12700" rIns="0" bIns="0" rtlCol="0">
            <a:spAutoFit/>
          </a:bodyPr>
          <a:lstStyle/>
          <a:p>
            <a:pPr marL="143510">
              <a:lnSpc>
                <a:spcPct val="100000"/>
              </a:lnSpc>
              <a:spcBef>
                <a:spcPts val="100"/>
              </a:spcBef>
            </a:pPr>
            <a:r>
              <a:rPr sz="700" b="1" dirty="0">
                <a:solidFill>
                  <a:srgbClr val="231F20"/>
                </a:solidFill>
                <a:latin typeface="Arial"/>
                <a:cs typeface="Arial"/>
              </a:rPr>
              <a:t>8</a:t>
            </a:r>
            <a:r>
              <a:rPr sz="700" b="1" spc="-5" dirty="0">
                <a:solidFill>
                  <a:srgbClr val="231F20"/>
                </a:solidFill>
                <a:latin typeface="Arial"/>
                <a:cs typeface="Arial"/>
              </a:rPr>
              <a:t> </a:t>
            </a:r>
            <a:r>
              <a:rPr sz="700" b="1" spc="-10" dirty="0">
                <a:solidFill>
                  <a:srgbClr val="231F20"/>
                </a:solidFill>
                <a:latin typeface="Arial"/>
                <a:cs typeface="Arial"/>
              </a:rPr>
              <a:t>Vanes</a:t>
            </a:r>
            <a:endParaRPr sz="700">
              <a:latin typeface="Arial"/>
              <a:cs typeface="Arial"/>
            </a:endParaRPr>
          </a:p>
          <a:p>
            <a:pPr>
              <a:lnSpc>
                <a:spcPct val="100000"/>
              </a:lnSpc>
              <a:spcBef>
                <a:spcPts val="50"/>
              </a:spcBef>
            </a:pPr>
            <a:endParaRPr sz="650">
              <a:latin typeface="Arial"/>
              <a:cs typeface="Arial"/>
            </a:endParaRPr>
          </a:p>
          <a:p>
            <a:pPr marL="94615">
              <a:lnSpc>
                <a:spcPct val="100000"/>
              </a:lnSpc>
            </a:pPr>
            <a:r>
              <a:rPr sz="700" b="1" dirty="0">
                <a:solidFill>
                  <a:srgbClr val="231F20"/>
                </a:solidFill>
                <a:latin typeface="Arial"/>
                <a:cs typeface="Arial"/>
              </a:rPr>
              <a:t>10</a:t>
            </a:r>
            <a:r>
              <a:rPr sz="700" b="1" spc="-10" dirty="0">
                <a:solidFill>
                  <a:srgbClr val="231F20"/>
                </a:solidFill>
                <a:latin typeface="Arial"/>
                <a:cs typeface="Arial"/>
              </a:rPr>
              <a:t> Vanes</a:t>
            </a:r>
            <a:endParaRPr sz="700">
              <a:latin typeface="Arial"/>
              <a:cs typeface="Arial"/>
            </a:endParaRPr>
          </a:p>
        </p:txBody>
      </p:sp>
      <p:sp>
        <p:nvSpPr>
          <p:cNvPr id="281" name="object 281"/>
          <p:cNvSpPr txBox="1"/>
          <p:nvPr/>
        </p:nvSpPr>
        <p:spPr>
          <a:xfrm>
            <a:off x="4282482" y="5652579"/>
            <a:ext cx="518159" cy="132080"/>
          </a:xfrm>
          <a:prstGeom prst="rect">
            <a:avLst/>
          </a:prstGeom>
        </p:spPr>
        <p:txBody>
          <a:bodyPr vert="horz" wrap="square" lIns="0" tIns="12700" rIns="0" bIns="0" rtlCol="0">
            <a:spAutoFit/>
          </a:bodyPr>
          <a:lstStyle/>
          <a:p>
            <a:pPr marL="94615">
              <a:lnSpc>
                <a:spcPct val="100000"/>
              </a:lnSpc>
              <a:spcBef>
                <a:spcPts val="100"/>
              </a:spcBef>
            </a:pPr>
            <a:r>
              <a:rPr sz="700" b="1" dirty="0">
                <a:solidFill>
                  <a:srgbClr val="231F20"/>
                </a:solidFill>
                <a:latin typeface="Arial"/>
                <a:cs typeface="Arial"/>
              </a:rPr>
              <a:t>12</a:t>
            </a:r>
            <a:r>
              <a:rPr sz="700" b="1" spc="-10" dirty="0">
                <a:solidFill>
                  <a:srgbClr val="231F20"/>
                </a:solidFill>
                <a:latin typeface="Arial"/>
                <a:cs typeface="Arial"/>
              </a:rPr>
              <a:t> Vanes</a:t>
            </a:r>
            <a:endParaRPr sz="700">
              <a:latin typeface="Arial"/>
              <a:cs typeface="Arial"/>
            </a:endParaRPr>
          </a:p>
        </p:txBody>
      </p:sp>
      <p:grpSp>
        <p:nvGrpSpPr>
          <p:cNvPr id="282" name="object 282"/>
          <p:cNvGrpSpPr/>
          <p:nvPr/>
        </p:nvGrpSpPr>
        <p:grpSpPr>
          <a:xfrm>
            <a:off x="567969" y="752021"/>
            <a:ext cx="4251325" cy="2486660"/>
            <a:chOff x="567969" y="752021"/>
            <a:chExt cx="4251325" cy="2486660"/>
          </a:xfrm>
        </p:grpSpPr>
        <p:sp>
          <p:nvSpPr>
            <p:cNvPr id="283" name="object 283"/>
            <p:cNvSpPr/>
            <p:nvPr/>
          </p:nvSpPr>
          <p:spPr>
            <a:xfrm>
              <a:off x="622188" y="2679820"/>
              <a:ext cx="4187825" cy="528320"/>
            </a:xfrm>
            <a:custGeom>
              <a:avLst/>
              <a:gdLst/>
              <a:ahLst/>
              <a:cxnLst/>
              <a:rect l="l" t="t" r="r" b="b"/>
              <a:pathLst>
                <a:path w="4187825" h="528319">
                  <a:moveTo>
                    <a:pt x="0" y="528027"/>
                  </a:moveTo>
                  <a:lnTo>
                    <a:pt x="45189" y="516749"/>
                  </a:lnTo>
                  <a:lnTo>
                    <a:pt x="91946" y="505010"/>
                  </a:lnTo>
                  <a:lnTo>
                    <a:pt x="115938" y="498978"/>
                  </a:lnTo>
                  <a:lnTo>
                    <a:pt x="140352" y="492841"/>
                  </a:lnTo>
                  <a:lnTo>
                    <a:pt x="190490" y="480271"/>
                  </a:lnTo>
                  <a:lnTo>
                    <a:pt x="242441" y="467330"/>
                  </a:lnTo>
                  <a:lnTo>
                    <a:pt x="296287" y="454047"/>
                  </a:lnTo>
                  <a:lnTo>
                    <a:pt x="352110" y="440453"/>
                  </a:lnTo>
                  <a:lnTo>
                    <a:pt x="409992" y="426578"/>
                  </a:lnTo>
                  <a:lnTo>
                    <a:pt x="470014" y="412450"/>
                  </a:lnTo>
                  <a:lnTo>
                    <a:pt x="532258" y="398101"/>
                  </a:lnTo>
                  <a:lnTo>
                    <a:pt x="596807" y="383559"/>
                  </a:lnTo>
                  <a:lnTo>
                    <a:pt x="663742" y="368855"/>
                  </a:lnTo>
                  <a:lnTo>
                    <a:pt x="733145" y="354018"/>
                  </a:lnTo>
                  <a:lnTo>
                    <a:pt x="805098" y="339078"/>
                  </a:lnTo>
                  <a:lnTo>
                    <a:pt x="879682" y="324065"/>
                  </a:lnTo>
                  <a:lnTo>
                    <a:pt x="917986" y="316541"/>
                  </a:lnTo>
                  <a:lnTo>
                    <a:pt x="956980" y="309010"/>
                  </a:lnTo>
                  <a:lnTo>
                    <a:pt x="996672" y="301475"/>
                  </a:lnTo>
                  <a:lnTo>
                    <a:pt x="1037073" y="293940"/>
                  </a:lnTo>
                  <a:lnTo>
                    <a:pt x="1078193" y="286410"/>
                  </a:lnTo>
                  <a:lnTo>
                    <a:pt x="1120043" y="278887"/>
                  </a:lnTo>
                  <a:lnTo>
                    <a:pt x="1162632" y="271376"/>
                  </a:lnTo>
                  <a:lnTo>
                    <a:pt x="1205972" y="263880"/>
                  </a:lnTo>
                  <a:lnTo>
                    <a:pt x="1250072" y="256403"/>
                  </a:lnTo>
                  <a:lnTo>
                    <a:pt x="1294942" y="248949"/>
                  </a:lnTo>
                  <a:lnTo>
                    <a:pt x="1340593" y="241522"/>
                  </a:lnTo>
                  <a:lnTo>
                    <a:pt x="1387035" y="234124"/>
                  </a:lnTo>
                  <a:lnTo>
                    <a:pt x="1434278" y="226760"/>
                  </a:lnTo>
                  <a:lnTo>
                    <a:pt x="1482332" y="219434"/>
                  </a:lnTo>
                  <a:lnTo>
                    <a:pt x="1531208" y="212150"/>
                  </a:lnTo>
                  <a:lnTo>
                    <a:pt x="1580916" y="204910"/>
                  </a:lnTo>
                  <a:lnTo>
                    <a:pt x="1631465" y="197719"/>
                  </a:lnTo>
                  <a:lnTo>
                    <a:pt x="1682867" y="190581"/>
                  </a:lnTo>
                  <a:lnTo>
                    <a:pt x="1735132" y="183499"/>
                  </a:lnTo>
                  <a:lnTo>
                    <a:pt x="1788269" y="176477"/>
                  </a:lnTo>
                  <a:lnTo>
                    <a:pt x="1842290" y="169518"/>
                  </a:lnTo>
                  <a:lnTo>
                    <a:pt x="1897203" y="162627"/>
                  </a:lnTo>
                  <a:lnTo>
                    <a:pt x="1953020" y="155807"/>
                  </a:lnTo>
                  <a:lnTo>
                    <a:pt x="2009751" y="149062"/>
                  </a:lnTo>
                  <a:lnTo>
                    <a:pt x="2067405" y="142396"/>
                  </a:lnTo>
                  <a:lnTo>
                    <a:pt x="2125994" y="135812"/>
                  </a:lnTo>
                  <a:lnTo>
                    <a:pt x="2185527" y="129314"/>
                  </a:lnTo>
                  <a:lnTo>
                    <a:pt x="2246014" y="122906"/>
                  </a:lnTo>
                  <a:lnTo>
                    <a:pt x="2307467" y="116591"/>
                  </a:lnTo>
                  <a:lnTo>
                    <a:pt x="2369894" y="110373"/>
                  </a:lnTo>
                  <a:lnTo>
                    <a:pt x="2433307" y="104256"/>
                  </a:lnTo>
                  <a:lnTo>
                    <a:pt x="2497715" y="98244"/>
                  </a:lnTo>
                  <a:lnTo>
                    <a:pt x="2563129" y="92341"/>
                  </a:lnTo>
                  <a:lnTo>
                    <a:pt x="2629559" y="86549"/>
                  </a:lnTo>
                  <a:lnTo>
                    <a:pt x="2697015" y="80874"/>
                  </a:lnTo>
                  <a:lnTo>
                    <a:pt x="2765507" y="75318"/>
                  </a:lnTo>
                  <a:lnTo>
                    <a:pt x="2835047" y="69885"/>
                  </a:lnTo>
                  <a:lnTo>
                    <a:pt x="2905643" y="64579"/>
                  </a:lnTo>
                  <a:lnTo>
                    <a:pt x="2977306" y="59404"/>
                  </a:lnTo>
                  <a:lnTo>
                    <a:pt x="3050046" y="54363"/>
                  </a:lnTo>
                  <a:lnTo>
                    <a:pt x="3123875" y="49461"/>
                  </a:lnTo>
                  <a:lnTo>
                    <a:pt x="3198801" y="44700"/>
                  </a:lnTo>
                  <a:lnTo>
                    <a:pt x="3274835" y="40085"/>
                  </a:lnTo>
                  <a:lnTo>
                    <a:pt x="3351987" y="35620"/>
                  </a:lnTo>
                  <a:lnTo>
                    <a:pt x="3430268" y="31308"/>
                  </a:lnTo>
                  <a:lnTo>
                    <a:pt x="3509687" y="27152"/>
                  </a:lnTo>
                  <a:lnTo>
                    <a:pt x="3590256" y="23157"/>
                  </a:lnTo>
                  <a:lnTo>
                    <a:pt x="3671983" y="19326"/>
                  </a:lnTo>
                  <a:lnTo>
                    <a:pt x="3754881" y="15663"/>
                  </a:lnTo>
                  <a:lnTo>
                    <a:pt x="3838957" y="12172"/>
                  </a:lnTo>
                  <a:lnTo>
                    <a:pt x="3924224" y="8857"/>
                  </a:lnTo>
                  <a:lnTo>
                    <a:pt x="4010691" y="5720"/>
                  </a:lnTo>
                  <a:lnTo>
                    <a:pt x="4098368" y="2766"/>
                  </a:lnTo>
                  <a:lnTo>
                    <a:pt x="4187266" y="0"/>
                  </a:lnTo>
                </a:path>
              </a:pathLst>
            </a:custGeom>
            <a:ln w="12700">
              <a:solidFill>
                <a:srgbClr val="231F20"/>
              </a:solidFill>
            </a:ln>
          </p:spPr>
          <p:txBody>
            <a:bodyPr wrap="square" lIns="0" tIns="0" rIns="0" bIns="0" rtlCol="0"/>
            <a:lstStyle/>
            <a:p>
              <a:endParaRPr/>
            </a:p>
          </p:txBody>
        </p:sp>
        <p:sp>
          <p:nvSpPr>
            <p:cNvPr id="284" name="object 284"/>
            <p:cNvSpPr/>
            <p:nvPr/>
          </p:nvSpPr>
          <p:spPr>
            <a:xfrm>
              <a:off x="567969" y="3206889"/>
              <a:ext cx="90170" cy="31750"/>
            </a:xfrm>
            <a:custGeom>
              <a:avLst/>
              <a:gdLst/>
              <a:ahLst/>
              <a:cxnLst/>
              <a:rect l="l" t="t" r="r" b="b"/>
              <a:pathLst>
                <a:path w="90170" h="31750">
                  <a:moveTo>
                    <a:pt x="90106" y="0"/>
                  </a:moveTo>
                  <a:lnTo>
                    <a:pt x="0" y="0"/>
                  </a:lnTo>
                  <a:lnTo>
                    <a:pt x="0" y="31318"/>
                  </a:lnTo>
                  <a:lnTo>
                    <a:pt x="90106" y="31318"/>
                  </a:lnTo>
                  <a:lnTo>
                    <a:pt x="90106" y="0"/>
                  </a:lnTo>
                  <a:close/>
                </a:path>
              </a:pathLst>
            </a:custGeom>
            <a:solidFill>
              <a:srgbClr val="FFFFFF"/>
            </a:solidFill>
          </p:spPr>
          <p:txBody>
            <a:bodyPr wrap="square" lIns="0" tIns="0" rIns="0" bIns="0" rtlCol="0"/>
            <a:lstStyle/>
            <a:p>
              <a:endParaRPr/>
            </a:p>
          </p:txBody>
        </p:sp>
        <p:sp>
          <p:nvSpPr>
            <p:cNvPr id="285" name="object 285"/>
            <p:cNvSpPr/>
            <p:nvPr/>
          </p:nvSpPr>
          <p:spPr>
            <a:xfrm>
              <a:off x="567969" y="761546"/>
              <a:ext cx="532130" cy="0"/>
            </a:xfrm>
            <a:custGeom>
              <a:avLst/>
              <a:gdLst/>
              <a:ahLst/>
              <a:cxnLst/>
              <a:rect l="l" t="t" r="r" b="b"/>
              <a:pathLst>
                <a:path w="532130">
                  <a:moveTo>
                    <a:pt x="0" y="0"/>
                  </a:moveTo>
                  <a:lnTo>
                    <a:pt x="531520" y="0"/>
                  </a:lnTo>
                </a:path>
              </a:pathLst>
            </a:custGeom>
            <a:ln w="19050">
              <a:solidFill>
                <a:srgbClr val="6D6E71"/>
              </a:solidFill>
            </a:ln>
          </p:spPr>
          <p:txBody>
            <a:bodyPr wrap="square" lIns="0" tIns="0" rIns="0" bIns="0" rtlCol="0"/>
            <a:lstStyle/>
            <a:p>
              <a:endParaRPr/>
            </a:p>
          </p:txBody>
        </p:sp>
        <p:sp>
          <p:nvSpPr>
            <p:cNvPr id="286" name="object 286"/>
            <p:cNvSpPr/>
            <p:nvPr/>
          </p:nvSpPr>
          <p:spPr>
            <a:xfrm>
              <a:off x="577494" y="771065"/>
              <a:ext cx="0" cy="242570"/>
            </a:xfrm>
            <a:custGeom>
              <a:avLst/>
              <a:gdLst/>
              <a:ahLst/>
              <a:cxnLst/>
              <a:rect l="l" t="t" r="r" b="b"/>
              <a:pathLst>
                <a:path h="242569">
                  <a:moveTo>
                    <a:pt x="0" y="242481"/>
                  </a:moveTo>
                  <a:lnTo>
                    <a:pt x="0" y="0"/>
                  </a:lnTo>
                </a:path>
              </a:pathLst>
            </a:custGeom>
            <a:ln w="19050">
              <a:solidFill>
                <a:srgbClr val="6D6E71"/>
              </a:solidFill>
            </a:ln>
          </p:spPr>
          <p:txBody>
            <a:bodyPr wrap="square" lIns="0" tIns="0" rIns="0" bIns="0" rtlCol="0"/>
            <a:lstStyle/>
            <a:p>
              <a:endParaRPr/>
            </a:p>
          </p:txBody>
        </p:sp>
        <p:sp>
          <p:nvSpPr>
            <p:cNvPr id="287" name="object 287"/>
            <p:cNvSpPr/>
            <p:nvPr/>
          </p:nvSpPr>
          <p:spPr>
            <a:xfrm>
              <a:off x="1099494" y="761546"/>
              <a:ext cx="522605" cy="0"/>
            </a:xfrm>
            <a:custGeom>
              <a:avLst/>
              <a:gdLst/>
              <a:ahLst/>
              <a:cxnLst/>
              <a:rect l="l" t="t" r="r" b="b"/>
              <a:pathLst>
                <a:path w="522605">
                  <a:moveTo>
                    <a:pt x="0" y="0"/>
                  </a:moveTo>
                  <a:lnTo>
                    <a:pt x="521995" y="0"/>
                  </a:lnTo>
                </a:path>
              </a:pathLst>
            </a:custGeom>
            <a:ln w="19050">
              <a:solidFill>
                <a:srgbClr val="6D6E71"/>
              </a:solidFill>
            </a:ln>
          </p:spPr>
          <p:txBody>
            <a:bodyPr wrap="square" lIns="0" tIns="0" rIns="0" bIns="0" rtlCol="0"/>
            <a:lstStyle/>
            <a:p>
              <a:endParaRPr/>
            </a:p>
          </p:txBody>
        </p:sp>
        <p:sp>
          <p:nvSpPr>
            <p:cNvPr id="288" name="object 288"/>
            <p:cNvSpPr/>
            <p:nvPr/>
          </p:nvSpPr>
          <p:spPr>
            <a:xfrm>
              <a:off x="1621494" y="761546"/>
              <a:ext cx="522605" cy="0"/>
            </a:xfrm>
            <a:custGeom>
              <a:avLst/>
              <a:gdLst/>
              <a:ahLst/>
              <a:cxnLst/>
              <a:rect l="l" t="t" r="r" b="b"/>
              <a:pathLst>
                <a:path w="522605">
                  <a:moveTo>
                    <a:pt x="0" y="0"/>
                  </a:moveTo>
                  <a:lnTo>
                    <a:pt x="521995" y="0"/>
                  </a:lnTo>
                </a:path>
              </a:pathLst>
            </a:custGeom>
            <a:ln w="19050">
              <a:solidFill>
                <a:srgbClr val="6D6E71"/>
              </a:solidFill>
            </a:ln>
          </p:spPr>
          <p:txBody>
            <a:bodyPr wrap="square" lIns="0" tIns="0" rIns="0" bIns="0" rtlCol="0"/>
            <a:lstStyle/>
            <a:p>
              <a:endParaRPr/>
            </a:p>
          </p:txBody>
        </p:sp>
        <p:sp>
          <p:nvSpPr>
            <p:cNvPr id="289" name="object 289"/>
            <p:cNvSpPr/>
            <p:nvPr/>
          </p:nvSpPr>
          <p:spPr>
            <a:xfrm>
              <a:off x="2143494" y="761546"/>
              <a:ext cx="522605" cy="0"/>
            </a:xfrm>
            <a:custGeom>
              <a:avLst/>
              <a:gdLst/>
              <a:ahLst/>
              <a:cxnLst/>
              <a:rect l="l" t="t" r="r" b="b"/>
              <a:pathLst>
                <a:path w="522605">
                  <a:moveTo>
                    <a:pt x="0" y="0"/>
                  </a:moveTo>
                  <a:lnTo>
                    <a:pt x="521995" y="0"/>
                  </a:lnTo>
                </a:path>
              </a:pathLst>
            </a:custGeom>
            <a:ln w="19050">
              <a:solidFill>
                <a:srgbClr val="6D6E71"/>
              </a:solidFill>
            </a:ln>
          </p:spPr>
          <p:txBody>
            <a:bodyPr wrap="square" lIns="0" tIns="0" rIns="0" bIns="0" rtlCol="0"/>
            <a:lstStyle/>
            <a:p>
              <a:endParaRPr/>
            </a:p>
          </p:txBody>
        </p:sp>
        <p:sp>
          <p:nvSpPr>
            <p:cNvPr id="290" name="object 290"/>
            <p:cNvSpPr/>
            <p:nvPr/>
          </p:nvSpPr>
          <p:spPr>
            <a:xfrm>
              <a:off x="2665493" y="761546"/>
              <a:ext cx="522605" cy="0"/>
            </a:xfrm>
            <a:custGeom>
              <a:avLst/>
              <a:gdLst/>
              <a:ahLst/>
              <a:cxnLst/>
              <a:rect l="l" t="t" r="r" b="b"/>
              <a:pathLst>
                <a:path w="522605">
                  <a:moveTo>
                    <a:pt x="0" y="0"/>
                  </a:moveTo>
                  <a:lnTo>
                    <a:pt x="521995" y="0"/>
                  </a:lnTo>
                </a:path>
              </a:pathLst>
            </a:custGeom>
            <a:ln w="19050">
              <a:solidFill>
                <a:srgbClr val="6D6E71"/>
              </a:solidFill>
            </a:ln>
          </p:spPr>
          <p:txBody>
            <a:bodyPr wrap="square" lIns="0" tIns="0" rIns="0" bIns="0" rtlCol="0"/>
            <a:lstStyle/>
            <a:p>
              <a:endParaRPr/>
            </a:p>
          </p:txBody>
        </p:sp>
        <p:sp>
          <p:nvSpPr>
            <p:cNvPr id="291" name="object 291"/>
            <p:cNvSpPr/>
            <p:nvPr/>
          </p:nvSpPr>
          <p:spPr>
            <a:xfrm>
              <a:off x="3187494" y="761546"/>
              <a:ext cx="522605" cy="0"/>
            </a:xfrm>
            <a:custGeom>
              <a:avLst/>
              <a:gdLst/>
              <a:ahLst/>
              <a:cxnLst/>
              <a:rect l="l" t="t" r="r" b="b"/>
              <a:pathLst>
                <a:path w="522604">
                  <a:moveTo>
                    <a:pt x="0" y="0"/>
                  </a:moveTo>
                  <a:lnTo>
                    <a:pt x="521995" y="0"/>
                  </a:lnTo>
                </a:path>
              </a:pathLst>
            </a:custGeom>
            <a:ln w="19050">
              <a:solidFill>
                <a:srgbClr val="6D6E71"/>
              </a:solidFill>
            </a:ln>
          </p:spPr>
          <p:txBody>
            <a:bodyPr wrap="square" lIns="0" tIns="0" rIns="0" bIns="0" rtlCol="0"/>
            <a:lstStyle/>
            <a:p>
              <a:endParaRPr/>
            </a:p>
          </p:txBody>
        </p:sp>
        <p:sp>
          <p:nvSpPr>
            <p:cNvPr id="292" name="object 292"/>
            <p:cNvSpPr/>
            <p:nvPr/>
          </p:nvSpPr>
          <p:spPr>
            <a:xfrm>
              <a:off x="3709494" y="761546"/>
              <a:ext cx="531495" cy="0"/>
            </a:xfrm>
            <a:custGeom>
              <a:avLst/>
              <a:gdLst/>
              <a:ahLst/>
              <a:cxnLst/>
              <a:rect l="l" t="t" r="r" b="b"/>
              <a:pathLst>
                <a:path w="531495">
                  <a:moveTo>
                    <a:pt x="0" y="0"/>
                  </a:moveTo>
                  <a:lnTo>
                    <a:pt x="530999" y="0"/>
                  </a:lnTo>
                </a:path>
              </a:pathLst>
            </a:custGeom>
            <a:ln w="19050">
              <a:solidFill>
                <a:srgbClr val="6D6E71"/>
              </a:solidFill>
            </a:ln>
          </p:spPr>
          <p:txBody>
            <a:bodyPr wrap="square" lIns="0" tIns="0" rIns="0" bIns="0" rtlCol="0"/>
            <a:lstStyle/>
            <a:p>
              <a:endParaRPr/>
            </a:p>
          </p:txBody>
        </p:sp>
        <p:sp>
          <p:nvSpPr>
            <p:cNvPr id="293" name="object 293"/>
            <p:cNvSpPr/>
            <p:nvPr/>
          </p:nvSpPr>
          <p:spPr>
            <a:xfrm>
              <a:off x="4240494" y="761546"/>
              <a:ext cx="531495" cy="0"/>
            </a:xfrm>
            <a:custGeom>
              <a:avLst/>
              <a:gdLst/>
              <a:ahLst/>
              <a:cxnLst/>
              <a:rect l="l" t="t" r="r" b="b"/>
              <a:pathLst>
                <a:path w="531495">
                  <a:moveTo>
                    <a:pt x="0" y="0"/>
                  </a:moveTo>
                  <a:lnTo>
                    <a:pt x="530999" y="0"/>
                  </a:lnTo>
                </a:path>
              </a:pathLst>
            </a:custGeom>
            <a:ln w="19050">
              <a:solidFill>
                <a:srgbClr val="6D6E71"/>
              </a:solidFill>
            </a:ln>
          </p:spPr>
          <p:txBody>
            <a:bodyPr wrap="square" lIns="0" tIns="0" rIns="0" bIns="0" rtlCol="0"/>
            <a:lstStyle/>
            <a:p>
              <a:endParaRPr/>
            </a:p>
          </p:txBody>
        </p:sp>
        <p:sp>
          <p:nvSpPr>
            <p:cNvPr id="294" name="object 294"/>
            <p:cNvSpPr/>
            <p:nvPr/>
          </p:nvSpPr>
          <p:spPr>
            <a:xfrm>
              <a:off x="4771494" y="761546"/>
              <a:ext cx="47625" cy="0"/>
            </a:xfrm>
            <a:custGeom>
              <a:avLst/>
              <a:gdLst/>
              <a:ahLst/>
              <a:cxnLst/>
              <a:rect l="l" t="t" r="r" b="b"/>
              <a:pathLst>
                <a:path w="47625">
                  <a:moveTo>
                    <a:pt x="0" y="0"/>
                  </a:moveTo>
                  <a:lnTo>
                    <a:pt x="47625" y="0"/>
                  </a:lnTo>
                </a:path>
              </a:pathLst>
            </a:custGeom>
            <a:ln w="19050">
              <a:solidFill>
                <a:srgbClr val="6D6E71"/>
              </a:solidFill>
            </a:ln>
          </p:spPr>
          <p:txBody>
            <a:bodyPr wrap="square" lIns="0" tIns="0" rIns="0" bIns="0" rtlCol="0"/>
            <a:lstStyle/>
            <a:p>
              <a:endParaRPr/>
            </a:p>
          </p:txBody>
        </p:sp>
        <p:sp>
          <p:nvSpPr>
            <p:cNvPr id="295" name="object 295"/>
            <p:cNvSpPr/>
            <p:nvPr/>
          </p:nvSpPr>
          <p:spPr>
            <a:xfrm>
              <a:off x="4809594" y="771065"/>
              <a:ext cx="0" cy="242570"/>
            </a:xfrm>
            <a:custGeom>
              <a:avLst/>
              <a:gdLst/>
              <a:ahLst/>
              <a:cxnLst/>
              <a:rect l="l" t="t" r="r" b="b"/>
              <a:pathLst>
                <a:path h="242569">
                  <a:moveTo>
                    <a:pt x="0" y="242481"/>
                  </a:moveTo>
                  <a:lnTo>
                    <a:pt x="0" y="0"/>
                  </a:lnTo>
                </a:path>
              </a:pathLst>
            </a:custGeom>
            <a:ln w="19050">
              <a:solidFill>
                <a:srgbClr val="6D6E71"/>
              </a:solidFill>
            </a:ln>
          </p:spPr>
          <p:txBody>
            <a:bodyPr wrap="square" lIns="0" tIns="0" rIns="0" bIns="0" rtlCol="0"/>
            <a:lstStyle/>
            <a:p>
              <a:endParaRPr/>
            </a:p>
          </p:txBody>
        </p:sp>
        <p:sp>
          <p:nvSpPr>
            <p:cNvPr id="296" name="object 296"/>
            <p:cNvSpPr/>
            <p:nvPr/>
          </p:nvSpPr>
          <p:spPr>
            <a:xfrm>
              <a:off x="577494" y="1013552"/>
              <a:ext cx="0" cy="252095"/>
            </a:xfrm>
            <a:custGeom>
              <a:avLst/>
              <a:gdLst/>
              <a:ahLst/>
              <a:cxnLst/>
              <a:rect l="l" t="t" r="r" b="b"/>
              <a:pathLst>
                <a:path h="252094">
                  <a:moveTo>
                    <a:pt x="0" y="251993"/>
                  </a:moveTo>
                  <a:lnTo>
                    <a:pt x="0" y="0"/>
                  </a:lnTo>
                </a:path>
              </a:pathLst>
            </a:custGeom>
            <a:ln w="19050">
              <a:solidFill>
                <a:srgbClr val="6D6E71"/>
              </a:solidFill>
            </a:ln>
          </p:spPr>
          <p:txBody>
            <a:bodyPr wrap="square" lIns="0" tIns="0" rIns="0" bIns="0" rtlCol="0"/>
            <a:lstStyle/>
            <a:p>
              <a:endParaRPr/>
            </a:p>
          </p:txBody>
        </p:sp>
        <p:sp>
          <p:nvSpPr>
            <p:cNvPr id="297" name="object 297"/>
            <p:cNvSpPr/>
            <p:nvPr/>
          </p:nvSpPr>
          <p:spPr>
            <a:xfrm>
              <a:off x="4809594" y="1013552"/>
              <a:ext cx="0" cy="252095"/>
            </a:xfrm>
            <a:custGeom>
              <a:avLst/>
              <a:gdLst/>
              <a:ahLst/>
              <a:cxnLst/>
              <a:rect l="l" t="t" r="r" b="b"/>
              <a:pathLst>
                <a:path h="252094">
                  <a:moveTo>
                    <a:pt x="0" y="251993"/>
                  </a:moveTo>
                  <a:lnTo>
                    <a:pt x="0" y="0"/>
                  </a:lnTo>
                </a:path>
              </a:pathLst>
            </a:custGeom>
            <a:ln w="19050">
              <a:solidFill>
                <a:srgbClr val="6D6E71"/>
              </a:solidFill>
            </a:ln>
          </p:spPr>
          <p:txBody>
            <a:bodyPr wrap="square" lIns="0" tIns="0" rIns="0" bIns="0" rtlCol="0"/>
            <a:lstStyle/>
            <a:p>
              <a:endParaRPr/>
            </a:p>
          </p:txBody>
        </p:sp>
        <p:sp>
          <p:nvSpPr>
            <p:cNvPr id="298" name="object 298"/>
            <p:cNvSpPr/>
            <p:nvPr/>
          </p:nvSpPr>
          <p:spPr>
            <a:xfrm>
              <a:off x="577494" y="1265544"/>
              <a:ext cx="0" cy="243204"/>
            </a:xfrm>
            <a:custGeom>
              <a:avLst/>
              <a:gdLst/>
              <a:ahLst/>
              <a:cxnLst/>
              <a:rect l="l" t="t" r="r" b="b"/>
              <a:pathLst>
                <a:path h="243205">
                  <a:moveTo>
                    <a:pt x="0" y="243001"/>
                  </a:moveTo>
                  <a:lnTo>
                    <a:pt x="0" y="0"/>
                  </a:lnTo>
                </a:path>
              </a:pathLst>
            </a:custGeom>
            <a:ln w="19050">
              <a:solidFill>
                <a:srgbClr val="6D6E71"/>
              </a:solidFill>
            </a:ln>
          </p:spPr>
          <p:txBody>
            <a:bodyPr wrap="square" lIns="0" tIns="0" rIns="0" bIns="0" rtlCol="0"/>
            <a:lstStyle/>
            <a:p>
              <a:endParaRPr/>
            </a:p>
          </p:txBody>
        </p:sp>
        <p:sp>
          <p:nvSpPr>
            <p:cNvPr id="299" name="object 299"/>
            <p:cNvSpPr/>
            <p:nvPr/>
          </p:nvSpPr>
          <p:spPr>
            <a:xfrm>
              <a:off x="4809594" y="1265544"/>
              <a:ext cx="0" cy="243204"/>
            </a:xfrm>
            <a:custGeom>
              <a:avLst/>
              <a:gdLst/>
              <a:ahLst/>
              <a:cxnLst/>
              <a:rect l="l" t="t" r="r" b="b"/>
              <a:pathLst>
                <a:path h="243205">
                  <a:moveTo>
                    <a:pt x="0" y="243001"/>
                  </a:moveTo>
                  <a:lnTo>
                    <a:pt x="0" y="0"/>
                  </a:lnTo>
                </a:path>
              </a:pathLst>
            </a:custGeom>
            <a:ln w="19050">
              <a:solidFill>
                <a:srgbClr val="6D6E71"/>
              </a:solidFill>
            </a:ln>
          </p:spPr>
          <p:txBody>
            <a:bodyPr wrap="square" lIns="0" tIns="0" rIns="0" bIns="0" rtlCol="0"/>
            <a:lstStyle/>
            <a:p>
              <a:endParaRPr/>
            </a:p>
          </p:txBody>
        </p:sp>
        <p:sp>
          <p:nvSpPr>
            <p:cNvPr id="300" name="object 300"/>
            <p:cNvSpPr/>
            <p:nvPr/>
          </p:nvSpPr>
          <p:spPr>
            <a:xfrm>
              <a:off x="577494" y="1508545"/>
              <a:ext cx="0" cy="243204"/>
            </a:xfrm>
            <a:custGeom>
              <a:avLst/>
              <a:gdLst/>
              <a:ahLst/>
              <a:cxnLst/>
              <a:rect l="l" t="t" r="r" b="b"/>
              <a:pathLst>
                <a:path h="243205">
                  <a:moveTo>
                    <a:pt x="0" y="243001"/>
                  </a:moveTo>
                  <a:lnTo>
                    <a:pt x="0" y="0"/>
                  </a:lnTo>
                </a:path>
              </a:pathLst>
            </a:custGeom>
            <a:ln w="19050">
              <a:solidFill>
                <a:srgbClr val="6D6E71"/>
              </a:solidFill>
            </a:ln>
          </p:spPr>
          <p:txBody>
            <a:bodyPr wrap="square" lIns="0" tIns="0" rIns="0" bIns="0" rtlCol="0"/>
            <a:lstStyle/>
            <a:p>
              <a:endParaRPr/>
            </a:p>
          </p:txBody>
        </p:sp>
        <p:sp>
          <p:nvSpPr>
            <p:cNvPr id="301" name="object 301"/>
            <p:cNvSpPr/>
            <p:nvPr/>
          </p:nvSpPr>
          <p:spPr>
            <a:xfrm>
              <a:off x="4809594" y="1508545"/>
              <a:ext cx="0" cy="243204"/>
            </a:xfrm>
            <a:custGeom>
              <a:avLst/>
              <a:gdLst/>
              <a:ahLst/>
              <a:cxnLst/>
              <a:rect l="l" t="t" r="r" b="b"/>
              <a:pathLst>
                <a:path h="243205">
                  <a:moveTo>
                    <a:pt x="0" y="243001"/>
                  </a:moveTo>
                  <a:lnTo>
                    <a:pt x="0" y="0"/>
                  </a:lnTo>
                </a:path>
              </a:pathLst>
            </a:custGeom>
            <a:ln w="19050">
              <a:solidFill>
                <a:srgbClr val="6D6E71"/>
              </a:solidFill>
            </a:ln>
          </p:spPr>
          <p:txBody>
            <a:bodyPr wrap="square" lIns="0" tIns="0" rIns="0" bIns="0" rtlCol="0"/>
            <a:lstStyle/>
            <a:p>
              <a:endParaRPr/>
            </a:p>
          </p:txBody>
        </p:sp>
        <p:sp>
          <p:nvSpPr>
            <p:cNvPr id="302" name="object 302"/>
            <p:cNvSpPr/>
            <p:nvPr/>
          </p:nvSpPr>
          <p:spPr>
            <a:xfrm>
              <a:off x="577494" y="1751544"/>
              <a:ext cx="0" cy="243204"/>
            </a:xfrm>
            <a:custGeom>
              <a:avLst/>
              <a:gdLst/>
              <a:ahLst/>
              <a:cxnLst/>
              <a:rect l="l" t="t" r="r" b="b"/>
              <a:pathLst>
                <a:path h="243205">
                  <a:moveTo>
                    <a:pt x="0" y="243001"/>
                  </a:moveTo>
                  <a:lnTo>
                    <a:pt x="0" y="0"/>
                  </a:lnTo>
                </a:path>
              </a:pathLst>
            </a:custGeom>
            <a:ln w="19050">
              <a:solidFill>
                <a:srgbClr val="6D6E71"/>
              </a:solidFill>
            </a:ln>
          </p:spPr>
          <p:txBody>
            <a:bodyPr wrap="square" lIns="0" tIns="0" rIns="0" bIns="0" rtlCol="0"/>
            <a:lstStyle/>
            <a:p>
              <a:endParaRPr/>
            </a:p>
          </p:txBody>
        </p:sp>
        <p:sp>
          <p:nvSpPr>
            <p:cNvPr id="303" name="object 303"/>
            <p:cNvSpPr/>
            <p:nvPr/>
          </p:nvSpPr>
          <p:spPr>
            <a:xfrm>
              <a:off x="4809594" y="1751544"/>
              <a:ext cx="0" cy="243204"/>
            </a:xfrm>
            <a:custGeom>
              <a:avLst/>
              <a:gdLst/>
              <a:ahLst/>
              <a:cxnLst/>
              <a:rect l="l" t="t" r="r" b="b"/>
              <a:pathLst>
                <a:path h="243205">
                  <a:moveTo>
                    <a:pt x="0" y="243001"/>
                  </a:moveTo>
                  <a:lnTo>
                    <a:pt x="0" y="0"/>
                  </a:lnTo>
                </a:path>
              </a:pathLst>
            </a:custGeom>
            <a:ln w="19050">
              <a:solidFill>
                <a:srgbClr val="6D6E71"/>
              </a:solidFill>
            </a:ln>
          </p:spPr>
          <p:txBody>
            <a:bodyPr wrap="square" lIns="0" tIns="0" rIns="0" bIns="0" rtlCol="0"/>
            <a:lstStyle/>
            <a:p>
              <a:endParaRPr/>
            </a:p>
          </p:txBody>
        </p:sp>
        <p:sp>
          <p:nvSpPr>
            <p:cNvPr id="304" name="object 304"/>
            <p:cNvSpPr/>
            <p:nvPr/>
          </p:nvSpPr>
          <p:spPr>
            <a:xfrm>
              <a:off x="577494" y="1994545"/>
              <a:ext cx="0" cy="243204"/>
            </a:xfrm>
            <a:custGeom>
              <a:avLst/>
              <a:gdLst/>
              <a:ahLst/>
              <a:cxnLst/>
              <a:rect l="l" t="t" r="r" b="b"/>
              <a:pathLst>
                <a:path h="243205">
                  <a:moveTo>
                    <a:pt x="0" y="243001"/>
                  </a:moveTo>
                  <a:lnTo>
                    <a:pt x="0" y="0"/>
                  </a:lnTo>
                </a:path>
              </a:pathLst>
            </a:custGeom>
            <a:ln w="19050">
              <a:solidFill>
                <a:srgbClr val="6D6E71"/>
              </a:solidFill>
            </a:ln>
          </p:spPr>
          <p:txBody>
            <a:bodyPr wrap="square" lIns="0" tIns="0" rIns="0" bIns="0" rtlCol="0"/>
            <a:lstStyle/>
            <a:p>
              <a:endParaRPr/>
            </a:p>
          </p:txBody>
        </p:sp>
        <p:sp>
          <p:nvSpPr>
            <p:cNvPr id="305" name="object 305"/>
            <p:cNvSpPr/>
            <p:nvPr/>
          </p:nvSpPr>
          <p:spPr>
            <a:xfrm>
              <a:off x="4809594" y="1994545"/>
              <a:ext cx="0" cy="243204"/>
            </a:xfrm>
            <a:custGeom>
              <a:avLst/>
              <a:gdLst/>
              <a:ahLst/>
              <a:cxnLst/>
              <a:rect l="l" t="t" r="r" b="b"/>
              <a:pathLst>
                <a:path h="243205">
                  <a:moveTo>
                    <a:pt x="0" y="243001"/>
                  </a:moveTo>
                  <a:lnTo>
                    <a:pt x="0" y="0"/>
                  </a:lnTo>
                </a:path>
              </a:pathLst>
            </a:custGeom>
            <a:ln w="19050">
              <a:solidFill>
                <a:srgbClr val="6D6E71"/>
              </a:solidFill>
            </a:ln>
          </p:spPr>
          <p:txBody>
            <a:bodyPr wrap="square" lIns="0" tIns="0" rIns="0" bIns="0" rtlCol="0"/>
            <a:lstStyle/>
            <a:p>
              <a:endParaRPr/>
            </a:p>
          </p:txBody>
        </p:sp>
        <p:sp>
          <p:nvSpPr>
            <p:cNvPr id="306" name="object 306"/>
            <p:cNvSpPr/>
            <p:nvPr/>
          </p:nvSpPr>
          <p:spPr>
            <a:xfrm>
              <a:off x="577494" y="2237544"/>
              <a:ext cx="0" cy="243204"/>
            </a:xfrm>
            <a:custGeom>
              <a:avLst/>
              <a:gdLst/>
              <a:ahLst/>
              <a:cxnLst/>
              <a:rect l="l" t="t" r="r" b="b"/>
              <a:pathLst>
                <a:path h="243205">
                  <a:moveTo>
                    <a:pt x="0" y="243001"/>
                  </a:moveTo>
                  <a:lnTo>
                    <a:pt x="0" y="0"/>
                  </a:lnTo>
                </a:path>
              </a:pathLst>
            </a:custGeom>
            <a:ln w="19050">
              <a:solidFill>
                <a:srgbClr val="6D6E71"/>
              </a:solidFill>
            </a:ln>
          </p:spPr>
          <p:txBody>
            <a:bodyPr wrap="square" lIns="0" tIns="0" rIns="0" bIns="0" rtlCol="0"/>
            <a:lstStyle/>
            <a:p>
              <a:endParaRPr/>
            </a:p>
          </p:txBody>
        </p:sp>
        <p:sp>
          <p:nvSpPr>
            <p:cNvPr id="307" name="object 307"/>
            <p:cNvSpPr/>
            <p:nvPr/>
          </p:nvSpPr>
          <p:spPr>
            <a:xfrm>
              <a:off x="4809594" y="2237544"/>
              <a:ext cx="0" cy="243204"/>
            </a:xfrm>
            <a:custGeom>
              <a:avLst/>
              <a:gdLst/>
              <a:ahLst/>
              <a:cxnLst/>
              <a:rect l="l" t="t" r="r" b="b"/>
              <a:pathLst>
                <a:path h="243205">
                  <a:moveTo>
                    <a:pt x="0" y="243001"/>
                  </a:moveTo>
                  <a:lnTo>
                    <a:pt x="0" y="0"/>
                  </a:lnTo>
                </a:path>
              </a:pathLst>
            </a:custGeom>
            <a:ln w="19050">
              <a:solidFill>
                <a:srgbClr val="6D6E71"/>
              </a:solidFill>
            </a:ln>
          </p:spPr>
          <p:txBody>
            <a:bodyPr wrap="square" lIns="0" tIns="0" rIns="0" bIns="0" rtlCol="0"/>
            <a:lstStyle/>
            <a:p>
              <a:endParaRPr/>
            </a:p>
          </p:txBody>
        </p:sp>
        <p:sp>
          <p:nvSpPr>
            <p:cNvPr id="308" name="object 308"/>
            <p:cNvSpPr/>
            <p:nvPr/>
          </p:nvSpPr>
          <p:spPr>
            <a:xfrm>
              <a:off x="577494" y="2480545"/>
              <a:ext cx="0" cy="243204"/>
            </a:xfrm>
            <a:custGeom>
              <a:avLst/>
              <a:gdLst/>
              <a:ahLst/>
              <a:cxnLst/>
              <a:rect l="l" t="t" r="r" b="b"/>
              <a:pathLst>
                <a:path h="243205">
                  <a:moveTo>
                    <a:pt x="0" y="243001"/>
                  </a:moveTo>
                  <a:lnTo>
                    <a:pt x="0" y="0"/>
                  </a:lnTo>
                </a:path>
              </a:pathLst>
            </a:custGeom>
            <a:ln w="19050">
              <a:solidFill>
                <a:srgbClr val="6D6E71"/>
              </a:solidFill>
            </a:ln>
          </p:spPr>
          <p:txBody>
            <a:bodyPr wrap="square" lIns="0" tIns="0" rIns="0" bIns="0" rtlCol="0"/>
            <a:lstStyle/>
            <a:p>
              <a:endParaRPr/>
            </a:p>
          </p:txBody>
        </p:sp>
        <p:sp>
          <p:nvSpPr>
            <p:cNvPr id="309" name="object 309"/>
            <p:cNvSpPr/>
            <p:nvPr/>
          </p:nvSpPr>
          <p:spPr>
            <a:xfrm>
              <a:off x="4809594" y="2480545"/>
              <a:ext cx="0" cy="243204"/>
            </a:xfrm>
            <a:custGeom>
              <a:avLst/>
              <a:gdLst/>
              <a:ahLst/>
              <a:cxnLst/>
              <a:rect l="l" t="t" r="r" b="b"/>
              <a:pathLst>
                <a:path h="243205">
                  <a:moveTo>
                    <a:pt x="0" y="243001"/>
                  </a:moveTo>
                  <a:lnTo>
                    <a:pt x="0" y="0"/>
                  </a:lnTo>
                </a:path>
              </a:pathLst>
            </a:custGeom>
            <a:ln w="19050">
              <a:solidFill>
                <a:srgbClr val="6D6E71"/>
              </a:solidFill>
            </a:ln>
          </p:spPr>
          <p:txBody>
            <a:bodyPr wrap="square" lIns="0" tIns="0" rIns="0" bIns="0" rtlCol="0"/>
            <a:lstStyle/>
            <a:p>
              <a:endParaRPr/>
            </a:p>
          </p:txBody>
        </p:sp>
        <p:sp>
          <p:nvSpPr>
            <p:cNvPr id="310" name="object 310"/>
            <p:cNvSpPr/>
            <p:nvPr/>
          </p:nvSpPr>
          <p:spPr>
            <a:xfrm>
              <a:off x="577494" y="2723544"/>
              <a:ext cx="0" cy="243204"/>
            </a:xfrm>
            <a:custGeom>
              <a:avLst/>
              <a:gdLst/>
              <a:ahLst/>
              <a:cxnLst/>
              <a:rect l="l" t="t" r="r" b="b"/>
              <a:pathLst>
                <a:path h="243205">
                  <a:moveTo>
                    <a:pt x="0" y="243001"/>
                  </a:moveTo>
                  <a:lnTo>
                    <a:pt x="0" y="0"/>
                  </a:lnTo>
                </a:path>
              </a:pathLst>
            </a:custGeom>
            <a:ln w="19050">
              <a:solidFill>
                <a:srgbClr val="6D6E71"/>
              </a:solidFill>
            </a:ln>
          </p:spPr>
          <p:txBody>
            <a:bodyPr wrap="square" lIns="0" tIns="0" rIns="0" bIns="0" rtlCol="0"/>
            <a:lstStyle/>
            <a:p>
              <a:endParaRPr/>
            </a:p>
          </p:txBody>
        </p:sp>
        <p:sp>
          <p:nvSpPr>
            <p:cNvPr id="311" name="object 311"/>
            <p:cNvSpPr/>
            <p:nvPr/>
          </p:nvSpPr>
          <p:spPr>
            <a:xfrm>
              <a:off x="4809594" y="2723544"/>
              <a:ext cx="0" cy="243204"/>
            </a:xfrm>
            <a:custGeom>
              <a:avLst/>
              <a:gdLst/>
              <a:ahLst/>
              <a:cxnLst/>
              <a:rect l="l" t="t" r="r" b="b"/>
              <a:pathLst>
                <a:path h="243205">
                  <a:moveTo>
                    <a:pt x="0" y="243001"/>
                  </a:moveTo>
                  <a:lnTo>
                    <a:pt x="0" y="0"/>
                  </a:lnTo>
                </a:path>
              </a:pathLst>
            </a:custGeom>
            <a:ln w="19050">
              <a:solidFill>
                <a:srgbClr val="6D6E71"/>
              </a:solidFill>
            </a:ln>
          </p:spPr>
          <p:txBody>
            <a:bodyPr wrap="square" lIns="0" tIns="0" rIns="0" bIns="0" rtlCol="0"/>
            <a:lstStyle/>
            <a:p>
              <a:endParaRPr/>
            </a:p>
          </p:txBody>
        </p:sp>
        <p:sp>
          <p:nvSpPr>
            <p:cNvPr id="312" name="object 312"/>
            <p:cNvSpPr/>
            <p:nvPr/>
          </p:nvSpPr>
          <p:spPr>
            <a:xfrm>
              <a:off x="577494" y="2966544"/>
              <a:ext cx="0" cy="233679"/>
            </a:xfrm>
            <a:custGeom>
              <a:avLst/>
              <a:gdLst/>
              <a:ahLst/>
              <a:cxnLst/>
              <a:rect l="l" t="t" r="r" b="b"/>
              <a:pathLst>
                <a:path h="233680">
                  <a:moveTo>
                    <a:pt x="0" y="233476"/>
                  </a:moveTo>
                  <a:lnTo>
                    <a:pt x="0" y="0"/>
                  </a:lnTo>
                </a:path>
              </a:pathLst>
            </a:custGeom>
            <a:ln w="19050">
              <a:solidFill>
                <a:srgbClr val="6D6E71"/>
              </a:solidFill>
            </a:ln>
          </p:spPr>
          <p:txBody>
            <a:bodyPr wrap="square" lIns="0" tIns="0" rIns="0" bIns="0" rtlCol="0"/>
            <a:lstStyle/>
            <a:p>
              <a:endParaRPr/>
            </a:p>
          </p:txBody>
        </p:sp>
        <p:sp>
          <p:nvSpPr>
            <p:cNvPr id="313" name="object 313"/>
            <p:cNvSpPr/>
            <p:nvPr/>
          </p:nvSpPr>
          <p:spPr>
            <a:xfrm>
              <a:off x="4809594" y="2966544"/>
              <a:ext cx="0" cy="233679"/>
            </a:xfrm>
            <a:custGeom>
              <a:avLst/>
              <a:gdLst/>
              <a:ahLst/>
              <a:cxnLst/>
              <a:rect l="l" t="t" r="r" b="b"/>
              <a:pathLst>
                <a:path h="233680">
                  <a:moveTo>
                    <a:pt x="0" y="233476"/>
                  </a:moveTo>
                  <a:lnTo>
                    <a:pt x="0" y="0"/>
                  </a:lnTo>
                </a:path>
              </a:pathLst>
            </a:custGeom>
            <a:ln w="19050">
              <a:solidFill>
                <a:srgbClr val="6D6E71"/>
              </a:solidFill>
            </a:ln>
          </p:spPr>
          <p:txBody>
            <a:bodyPr wrap="square" lIns="0" tIns="0" rIns="0" bIns="0" rtlCol="0"/>
            <a:lstStyle/>
            <a:p>
              <a:endParaRPr/>
            </a:p>
          </p:txBody>
        </p:sp>
        <p:sp>
          <p:nvSpPr>
            <p:cNvPr id="314" name="object 314"/>
            <p:cNvSpPr/>
            <p:nvPr/>
          </p:nvSpPr>
          <p:spPr>
            <a:xfrm>
              <a:off x="567969" y="3209546"/>
              <a:ext cx="532130" cy="0"/>
            </a:xfrm>
            <a:custGeom>
              <a:avLst/>
              <a:gdLst/>
              <a:ahLst/>
              <a:cxnLst/>
              <a:rect l="l" t="t" r="r" b="b"/>
              <a:pathLst>
                <a:path w="532130">
                  <a:moveTo>
                    <a:pt x="0" y="0"/>
                  </a:moveTo>
                  <a:lnTo>
                    <a:pt x="531520" y="0"/>
                  </a:lnTo>
                </a:path>
              </a:pathLst>
            </a:custGeom>
            <a:ln w="19050">
              <a:solidFill>
                <a:srgbClr val="6D6E71"/>
              </a:solidFill>
            </a:ln>
          </p:spPr>
          <p:txBody>
            <a:bodyPr wrap="square" lIns="0" tIns="0" rIns="0" bIns="0" rtlCol="0"/>
            <a:lstStyle/>
            <a:p>
              <a:endParaRPr/>
            </a:p>
          </p:txBody>
        </p:sp>
        <p:sp>
          <p:nvSpPr>
            <p:cNvPr id="315" name="object 315"/>
            <p:cNvSpPr/>
            <p:nvPr/>
          </p:nvSpPr>
          <p:spPr>
            <a:xfrm>
              <a:off x="1099494" y="3209546"/>
              <a:ext cx="522605" cy="0"/>
            </a:xfrm>
            <a:custGeom>
              <a:avLst/>
              <a:gdLst/>
              <a:ahLst/>
              <a:cxnLst/>
              <a:rect l="l" t="t" r="r" b="b"/>
              <a:pathLst>
                <a:path w="522605">
                  <a:moveTo>
                    <a:pt x="0" y="0"/>
                  </a:moveTo>
                  <a:lnTo>
                    <a:pt x="521995" y="0"/>
                  </a:lnTo>
                </a:path>
              </a:pathLst>
            </a:custGeom>
            <a:ln w="19050">
              <a:solidFill>
                <a:srgbClr val="6D6E71"/>
              </a:solidFill>
            </a:ln>
          </p:spPr>
          <p:txBody>
            <a:bodyPr wrap="square" lIns="0" tIns="0" rIns="0" bIns="0" rtlCol="0"/>
            <a:lstStyle/>
            <a:p>
              <a:endParaRPr/>
            </a:p>
          </p:txBody>
        </p:sp>
        <p:sp>
          <p:nvSpPr>
            <p:cNvPr id="316" name="object 316"/>
            <p:cNvSpPr/>
            <p:nvPr/>
          </p:nvSpPr>
          <p:spPr>
            <a:xfrm>
              <a:off x="1621494" y="3209546"/>
              <a:ext cx="522605" cy="0"/>
            </a:xfrm>
            <a:custGeom>
              <a:avLst/>
              <a:gdLst/>
              <a:ahLst/>
              <a:cxnLst/>
              <a:rect l="l" t="t" r="r" b="b"/>
              <a:pathLst>
                <a:path w="522605">
                  <a:moveTo>
                    <a:pt x="0" y="0"/>
                  </a:moveTo>
                  <a:lnTo>
                    <a:pt x="521995" y="0"/>
                  </a:lnTo>
                </a:path>
              </a:pathLst>
            </a:custGeom>
            <a:ln w="19050">
              <a:solidFill>
                <a:srgbClr val="6D6E71"/>
              </a:solidFill>
            </a:ln>
          </p:spPr>
          <p:txBody>
            <a:bodyPr wrap="square" lIns="0" tIns="0" rIns="0" bIns="0" rtlCol="0"/>
            <a:lstStyle/>
            <a:p>
              <a:endParaRPr/>
            </a:p>
          </p:txBody>
        </p:sp>
        <p:sp>
          <p:nvSpPr>
            <p:cNvPr id="317" name="object 317"/>
            <p:cNvSpPr/>
            <p:nvPr/>
          </p:nvSpPr>
          <p:spPr>
            <a:xfrm>
              <a:off x="2143494" y="3209546"/>
              <a:ext cx="522605" cy="0"/>
            </a:xfrm>
            <a:custGeom>
              <a:avLst/>
              <a:gdLst/>
              <a:ahLst/>
              <a:cxnLst/>
              <a:rect l="l" t="t" r="r" b="b"/>
              <a:pathLst>
                <a:path w="522605">
                  <a:moveTo>
                    <a:pt x="0" y="0"/>
                  </a:moveTo>
                  <a:lnTo>
                    <a:pt x="521995" y="0"/>
                  </a:lnTo>
                </a:path>
              </a:pathLst>
            </a:custGeom>
            <a:ln w="19050">
              <a:solidFill>
                <a:srgbClr val="6D6E71"/>
              </a:solidFill>
            </a:ln>
          </p:spPr>
          <p:txBody>
            <a:bodyPr wrap="square" lIns="0" tIns="0" rIns="0" bIns="0" rtlCol="0"/>
            <a:lstStyle/>
            <a:p>
              <a:endParaRPr/>
            </a:p>
          </p:txBody>
        </p:sp>
        <p:sp>
          <p:nvSpPr>
            <p:cNvPr id="318" name="object 318"/>
            <p:cNvSpPr/>
            <p:nvPr/>
          </p:nvSpPr>
          <p:spPr>
            <a:xfrm>
              <a:off x="2665493" y="3209546"/>
              <a:ext cx="522605" cy="0"/>
            </a:xfrm>
            <a:custGeom>
              <a:avLst/>
              <a:gdLst/>
              <a:ahLst/>
              <a:cxnLst/>
              <a:rect l="l" t="t" r="r" b="b"/>
              <a:pathLst>
                <a:path w="522605">
                  <a:moveTo>
                    <a:pt x="0" y="0"/>
                  </a:moveTo>
                  <a:lnTo>
                    <a:pt x="521995" y="0"/>
                  </a:lnTo>
                </a:path>
              </a:pathLst>
            </a:custGeom>
            <a:ln w="19050">
              <a:solidFill>
                <a:srgbClr val="6D6E71"/>
              </a:solidFill>
            </a:ln>
          </p:spPr>
          <p:txBody>
            <a:bodyPr wrap="square" lIns="0" tIns="0" rIns="0" bIns="0" rtlCol="0"/>
            <a:lstStyle/>
            <a:p>
              <a:endParaRPr/>
            </a:p>
          </p:txBody>
        </p:sp>
        <p:sp>
          <p:nvSpPr>
            <p:cNvPr id="319" name="object 319"/>
            <p:cNvSpPr/>
            <p:nvPr/>
          </p:nvSpPr>
          <p:spPr>
            <a:xfrm>
              <a:off x="3187494" y="3209546"/>
              <a:ext cx="522605" cy="0"/>
            </a:xfrm>
            <a:custGeom>
              <a:avLst/>
              <a:gdLst/>
              <a:ahLst/>
              <a:cxnLst/>
              <a:rect l="l" t="t" r="r" b="b"/>
              <a:pathLst>
                <a:path w="522604">
                  <a:moveTo>
                    <a:pt x="0" y="0"/>
                  </a:moveTo>
                  <a:lnTo>
                    <a:pt x="521995" y="0"/>
                  </a:lnTo>
                </a:path>
              </a:pathLst>
            </a:custGeom>
            <a:ln w="19050">
              <a:solidFill>
                <a:srgbClr val="6D6E71"/>
              </a:solidFill>
            </a:ln>
          </p:spPr>
          <p:txBody>
            <a:bodyPr wrap="square" lIns="0" tIns="0" rIns="0" bIns="0" rtlCol="0"/>
            <a:lstStyle/>
            <a:p>
              <a:endParaRPr/>
            </a:p>
          </p:txBody>
        </p:sp>
        <p:sp>
          <p:nvSpPr>
            <p:cNvPr id="320" name="object 320"/>
            <p:cNvSpPr/>
            <p:nvPr/>
          </p:nvSpPr>
          <p:spPr>
            <a:xfrm>
              <a:off x="3709494" y="3209546"/>
              <a:ext cx="531495" cy="0"/>
            </a:xfrm>
            <a:custGeom>
              <a:avLst/>
              <a:gdLst/>
              <a:ahLst/>
              <a:cxnLst/>
              <a:rect l="l" t="t" r="r" b="b"/>
              <a:pathLst>
                <a:path w="531495">
                  <a:moveTo>
                    <a:pt x="0" y="0"/>
                  </a:moveTo>
                  <a:lnTo>
                    <a:pt x="530999" y="0"/>
                  </a:lnTo>
                </a:path>
              </a:pathLst>
            </a:custGeom>
            <a:ln w="19050">
              <a:solidFill>
                <a:srgbClr val="6D6E71"/>
              </a:solidFill>
            </a:ln>
          </p:spPr>
          <p:txBody>
            <a:bodyPr wrap="square" lIns="0" tIns="0" rIns="0" bIns="0" rtlCol="0"/>
            <a:lstStyle/>
            <a:p>
              <a:endParaRPr/>
            </a:p>
          </p:txBody>
        </p:sp>
        <p:sp>
          <p:nvSpPr>
            <p:cNvPr id="321" name="object 321"/>
            <p:cNvSpPr/>
            <p:nvPr/>
          </p:nvSpPr>
          <p:spPr>
            <a:xfrm>
              <a:off x="4240494" y="3209546"/>
              <a:ext cx="531495" cy="0"/>
            </a:xfrm>
            <a:custGeom>
              <a:avLst/>
              <a:gdLst/>
              <a:ahLst/>
              <a:cxnLst/>
              <a:rect l="l" t="t" r="r" b="b"/>
              <a:pathLst>
                <a:path w="531495">
                  <a:moveTo>
                    <a:pt x="0" y="0"/>
                  </a:moveTo>
                  <a:lnTo>
                    <a:pt x="530999" y="0"/>
                  </a:lnTo>
                </a:path>
              </a:pathLst>
            </a:custGeom>
            <a:ln w="19050">
              <a:solidFill>
                <a:srgbClr val="6D6E71"/>
              </a:solidFill>
            </a:ln>
          </p:spPr>
          <p:txBody>
            <a:bodyPr wrap="square" lIns="0" tIns="0" rIns="0" bIns="0" rtlCol="0"/>
            <a:lstStyle/>
            <a:p>
              <a:endParaRPr/>
            </a:p>
          </p:txBody>
        </p:sp>
        <p:sp>
          <p:nvSpPr>
            <p:cNvPr id="322" name="object 322"/>
            <p:cNvSpPr/>
            <p:nvPr/>
          </p:nvSpPr>
          <p:spPr>
            <a:xfrm>
              <a:off x="4771494" y="3209546"/>
              <a:ext cx="47625" cy="0"/>
            </a:xfrm>
            <a:custGeom>
              <a:avLst/>
              <a:gdLst/>
              <a:ahLst/>
              <a:cxnLst/>
              <a:rect l="l" t="t" r="r" b="b"/>
              <a:pathLst>
                <a:path w="47625">
                  <a:moveTo>
                    <a:pt x="0" y="0"/>
                  </a:moveTo>
                  <a:lnTo>
                    <a:pt x="47625" y="0"/>
                  </a:lnTo>
                </a:path>
              </a:pathLst>
            </a:custGeom>
            <a:ln w="19050">
              <a:solidFill>
                <a:srgbClr val="6D6E71"/>
              </a:solidFill>
            </a:ln>
          </p:spPr>
          <p:txBody>
            <a:bodyPr wrap="square" lIns="0" tIns="0" rIns="0" bIns="0" rtlCol="0"/>
            <a:lstStyle/>
            <a:p>
              <a:endParaRPr/>
            </a:p>
          </p:txBody>
        </p:sp>
      </p:grpSp>
      <p:sp>
        <p:nvSpPr>
          <p:cNvPr id="323" name="object 323"/>
          <p:cNvSpPr txBox="1"/>
          <p:nvPr/>
        </p:nvSpPr>
        <p:spPr>
          <a:xfrm>
            <a:off x="61342" y="7248593"/>
            <a:ext cx="147320" cy="177800"/>
          </a:xfrm>
          <a:prstGeom prst="rect">
            <a:avLst/>
          </a:prstGeom>
        </p:spPr>
        <p:txBody>
          <a:bodyPr vert="horz" wrap="square" lIns="0" tIns="12700" rIns="0" bIns="0" rtlCol="0">
            <a:spAutoFit/>
          </a:bodyPr>
          <a:lstStyle/>
          <a:p>
            <a:pPr marL="12700">
              <a:lnSpc>
                <a:spcPct val="100000"/>
              </a:lnSpc>
              <a:spcBef>
                <a:spcPts val="100"/>
              </a:spcBef>
            </a:pPr>
            <a:r>
              <a:rPr sz="1000" b="1" spc="-90" dirty="0">
                <a:solidFill>
                  <a:srgbClr val="231F20"/>
                </a:solidFill>
                <a:latin typeface="Trebuchet MS"/>
                <a:cs typeface="Trebuchet MS"/>
              </a:rPr>
              <a:t>20</a:t>
            </a:r>
            <a:endParaRPr sz="1000">
              <a:latin typeface="Trebuchet MS"/>
              <a:cs typeface="Trebuchet MS"/>
            </a:endParaRPr>
          </a:p>
        </p:txBody>
      </p:sp>
      <p:pic>
        <p:nvPicPr>
          <p:cNvPr id="324" name="Picture 323" descr="A blue and white logo&#10;&#10;Description automatically generated">
            <a:extLst>
              <a:ext uri="{FF2B5EF4-FFF2-40B4-BE49-F238E27FC236}">
                <a16:creationId xmlns:a16="http://schemas.microsoft.com/office/drawing/2014/main" id="{DC2E55FA-7711-5510-79B4-6A028097DE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251" y="11394"/>
            <a:ext cx="776806" cy="750152"/>
          </a:xfrm>
          <a:prstGeom prst="rect">
            <a:avLst/>
          </a:prstGeom>
          <a:effectLst>
            <a:softEdge rad="1270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072194" y="851050"/>
            <a:ext cx="239462" cy="6711800"/>
          </a:xfrm>
          <a:custGeom>
            <a:avLst/>
            <a:gdLst/>
            <a:ahLst/>
            <a:cxnLst/>
            <a:rect l="l" t="t" r="r" b="b"/>
            <a:pathLst>
              <a:path w="270510" h="6930390">
                <a:moveTo>
                  <a:pt x="270001" y="0"/>
                </a:moveTo>
                <a:lnTo>
                  <a:pt x="0" y="0"/>
                </a:lnTo>
                <a:lnTo>
                  <a:pt x="0" y="6929996"/>
                </a:lnTo>
                <a:lnTo>
                  <a:pt x="270001" y="6929996"/>
                </a:lnTo>
                <a:lnTo>
                  <a:pt x="270001" y="0"/>
                </a:lnTo>
                <a:close/>
              </a:path>
            </a:pathLst>
          </a:custGeom>
          <a:solidFill>
            <a:srgbClr val="C0C6CF"/>
          </a:solidFill>
        </p:spPr>
        <p:txBody>
          <a:bodyPr wrap="square" lIns="0" tIns="0" rIns="0" bIns="0" rtlCol="0"/>
          <a:lstStyle/>
          <a:p>
            <a:endParaRPr sz="1000"/>
          </a:p>
        </p:txBody>
      </p:sp>
      <p:sp>
        <p:nvSpPr>
          <p:cNvPr id="3" name="object 3"/>
          <p:cNvSpPr txBox="1"/>
          <p:nvPr/>
        </p:nvSpPr>
        <p:spPr>
          <a:xfrm>
            <a:off x="5040293" y="7232706"/>
            <a:ext cx="147320" cy="166712"/>
          </a:xfrm>
          <a:prstGeom prst="rect">
            <a:avLst/>
          </a:prstGeom>
        </p:spPr>
        <p:txBody>
          <a:bodyPr vert="horz" wrap="square" lIns="0" tIns="12700" rIns="0" bIns="0" rtlCol="0">
            <a:spAutoFit/>
          </a:bodyPr>
          <a:lstStyle/>
          <a:p>
            <a:pPr marL="12700">
              <a:lnSpc>
                <a:spcPct val="100000"/>
              </a:lnSpc>
              <a:spcBef>
                <a:spcPts val="100"/>
              </a:spcBef>
            </a:pPr>
            <a:r>
              <a:rPr sz="1000" b="1" spc="-90" dirty="0">
                <a:solidFill>
                  <a:srgbClr val="231F20"/>
                </a:solidFill>
                <a:latin typeface="Trebuchet MS"/>
                <a:cs typeface="Trebuchet MS"/>
              </a:rPr>
              <a:t>21</a:t>
            </a:r>
            <a:endParaRPr sz="1000">
              <a:latin typeface="Trebuchet MS"/>
              <a:cs typeface="Trebuchet MS"/>
            </a:endParaRPr>
          </a:p>
        </p:txBody>
      </p:sp>
      <p:sp>
        <p:nvSpPr>
          <p:cNvPr id="4" name="object 4"/>
          <p:cNvSpPr txBox="1"/>
          <p:nvPr/>
        </p:nvSpPr>
        <p:spPr>
          <a:xfrm>
            <a:off x="178250" y="268551"/>
            <a:ext cx="2271395" cy="1164999"/>
          </a:xfrm>
          <a:prstGeom prst="rect">
            <a:avLst/>
          </a:prstGeom>
          <a:solidFill>
            <a:srgbClr val="31859C"/>
          </a:solidFill>
        </p:spPr>
        <p:txBody>
          <a:bodyPr vert="horz" wrap="square" lIns="0" tIns="12700" rIns="0" bIns="0" rtlCol="0">
            <a:spAutoFit/>
          </a:bodyPr>
          <a:lstStyle/>
          <a:p>
            <a:pPr marL="194945" indent="-182880">
              <a:lnSpc>
                <a:spcPct val="100000"/>
              </a:lnSpc>
              <a:spcBef>
                <a:spcPts val="100"/>
              </a:spcBef>
              <a:buAutoNum type="arabicPeriod" startAt="9"/>
              <a:tabLst>
                <a:tab pos="195580" algn="l"/>
              </a:tabLst>
            </a:pPr>
            <a:r>
              <a:rPr sz="1000" b="1" spc="-45" dirty="0">
                <a:solidFill>
                  <a:srgbClr val="231F20"/>
                </a:solidFill>
                <a:latin typeface="Trebuchet MS"/>
                <a:cs typeface="Trebuchet MS"/>
              </a:rPr>
              <a:t>PERFORMANCE</a:t>
            </a:r>
            <a:r>
              <a:rPr sz="1000" b="1" spc="-15" dirty="0">
                <a:solidFill>
                  <a:srgbClr val="231F20"/>
                </a:solidFill>
                <a:latin typeface="Trebuchet MS"/>
                <a:cs typeface="Trebuchet MS"/>
              </a:rPr>
              <a:t> </a:t>
            </a:r>
            <a:r>
              <a:rPr sz="1000" b="1" spc="-60" dirty="0">
                <a:solidFill>
                  <a:srgbClr val="231F20"/>
                </a:solidFill>
                <a:latin typeface="Trebuchet MS"/>
                <a:cs typeface="Trebuchet MS"/>
              </a:rPr>
              <a:t>FACTORS</a:t>
            </a:r>
            <a:endParaRPr sz="1000" dirty="0">
              <a:latin typeface="Trebuchet MS"/>
              <a:cs typeface="Trebuchet MS"/>
            </a:endParaRPr>
          </a:p>
          <a:p>
            <a:pPr marL="156210" lvl="1" indent="-144145">
              <a:lnSpc>
                <a:spcPct val="100000"/>
              </a:lnSpc>
              <a:spcBef>
                <a:spcPts val="620"/>
              </a:spcBef>
              <a:buAutoNum type="arabicPeriod"/>
              <a:tabLst>
                <a:tab pos="156845" algn="l"/>
              </a:tabLst>
            </a:pPr>
            <a:r>
              <a:rPr sz="1000" b="1" spc="-10" dirty="0">
                <a:solidFill>
                  <a:srgbClr val="231F20"/>
                </a:solidFill>
                <a:latin typeface="Arial"/>
                <a:cs typeface="Arial"/>
              </a:rPr>
              <a:t>Valve</a:t>
            </a:r>
            <a:r>
              <a:rPr sz="1000" b="1" spc="-5" dirty="0">
                <a:solidFill>
                  <a:srgbClr val="231F20"/>
                </a:solidFill>
                <a:latin typeface="Arial"/>
                <a:cs typeface="Arial"/>
              </a:rPr>
              <a:t> </a:t>
            </a:r>
            <a:r>
              <a:rPr sz="1000" b="1" spc="-10" dirty="0">
                <a:solidFill>
                  <a:srgbClr val="231F20"/>
                </a:solidFill>
                <a:latin typeface="Arial"/>
                <a:cs typeface="Arial"/>
              </a:rPr>
              <a:t>Clearances</a:t>
            </a:r>
            <a:endParaRPr sz="1000" dirty="0">
              <a:latin typeface="Arial"/>
              <a:cs typeface="Arial"/>
            </a:endParaRPr>
          </a:p>
          <a:p>
            <a:pPr marL="12700" marR="17780">
              <a:lnSpc>
                <a:spcPct val="101200"/>
              </a:lnSpc>
            </a:pPr>
            <a:r>
              <a:rPr sz="1000" dirty="0">
                <a:solidFill>
                  <a:srgbClr val="231F20"/>
                </a:solidFill>
                <a:latin typeface="Arial MT"/>
                <a:cs typeface="Arial MT"/>
              </a:rPr>
              <a:t>The</a:t>
            </a:r>
            <a:r>
              <a:rPr sz="1000" spc="-5" dirty="0">
                <a:solidFill>
                  <a:srgbClr val="231F20"/>
                </a:solidFill>
                <a:latin typeface="Arial MT"/>
                <a:cs typeface="Arial MT"/>
              </a:rPr>
              <a:t> </a:t>
            </a:r>
            <a:r>
              <a:rPr sz="1000" dirty="0">
                <a:solidFill>
                  <a:srgbClr val="231F20"/>
                </a:solidFill>
                <a:latin typeface="Arial MT"/>
                <a:cs typeface="Arial MT"/>
              </a:rPr>
              <a:t>escape of gas through the operating</a:t>
            </a:r>
            <a:r>
              <a:rPr sz="1000" spc="-5" dirty="0">
                <a:solidFill>
                  <a:srgbClr val="231F20"/>
                </a:solidFill>
                <a:latin typeface="Arial MT"/>
                <a:cs typeface="Arial MT"/>
              </a:rPr>
              <a:t> </a:t>
            </a:r>
            <a:r>
              <a:rPr sz="1000" dirty="0">
                <a:solidFill>
                  <a:srgbClr val="231F20"/>
                </a:solidFill>
                <a:latin typeface="Arial MT"/>
                <a:cs typeface="Arial MT"/>
              </a:rPr>
              <a:t>clearances </a:t>
            </a:r>
            <a:r>
              <a:rPr sz="1000" spc="-25" dirty="0">
                <a:solidFill>
                  <a:srgbClr val="231F20"/>
                </a:solidFill>
                <a:latin typeface="Arial MT"/>
                <a:cs typeface="Arial MT"/>
              </a:rPr>
              <a:t>is</a:t>
            </a:r>
            <a:r>
              <a:rPr sz="1000" spc="500" dirty="0">
                <a:solidFill>
                  <a:srgbClr val="231F20"/>
                </a:solidFill>
                <a:latin typeface="Arial MT"/>
                <a:cs typeface="Arial MT"/>
              </a:rPr>
              <a:t> </a:t>
            </a:r>
            <a:r>
              <a:rPr sz="1000" dirty="0">
                <a:solidFill>
                  <a:srgbClr val="231F20"/>
                </a:solidFill>
                <a:latin typeface="Arial MT"/>
                <a:cs typeface="Arial MT"/>
              </a:rPr>
              <a:t>the</a:t>
            </a:r>
            <a:r>
              <a:rPr sz="1000" spc="10" dirty="0">
                <a:solidFill>
                  <a:srgbClr val="231F20"/>
                </a:solidFill>
                <a:latin typeface="Arial MT"/>
                <a:cs typeface="Arial MT"/>
              </a:rPr>
              <a:t> </a:t>
            </a:r>
            <a:r>
              <a:rPr sz="1000" dirty="0">
                <a:solidFill>
                  <a:srgbClr val="231F20"/>
                </a:solidFill>
                <a:latin typeface="Arial MT"/>
                <a:cs typeface="Arial MT"/>
              </a:rPr>
              <a:t>major</a:t>
            </a:r>
            <a:r>
              <a:rPr sz="1000" spc="10" dirty="0">
                <a:solidFill>
                  <a:srgbClr val="231F20"/>
                </a:solidFill>
                <a:latin typeface="Arial MT"/>
                <a:cs typeface="Arial MT"/>
              </a:rPr>
              <a:t> </a:t>
            </a:r>
            <a:r>
              <a:rPr sz="1000" dirty="0">
                <a:solidFill>
                  <a:srgbClr val="231F20"/>
                </a:solidFill>
                <a:latin typeface="Arial MT"/>
                <a:cs typeface="Arial MT"/>
              </a:rPr>
              <a:t>component</a:t>
            </a:r>
            <a:r>
              <a:rPr sz="1000" spc="10" dirty="0">
                <a:solidFill>
                  <a:srgbClr val="231F20"/>
                </a:solidFill>
                <a:latin typeface="Arial MT"/>
                <a:cs typeface="Arial MT"/>
              </a:rPr>
              <a:t> </a:t>
            </a:r>
            <a:r>
              <a:rPr sz="1000" dirty="0">
                <a:solidFill>
                  <a:srgbClr val="231F20"/>
                </a:solidFill>
                <a:latin typeface="Arial MT"/>
                <a:cs typeface="Arial MT"/>
              </a:rPr>
              <a:t>of</a:t>
            </a:r>
            <a:r>
              <a:rPr sz="1000" spc="10" dirty="0">
                <a:solidFill>
                  <a:srgbClr val="231F20"/>
                </a:solidFill>
                <a:latin typeface="Arial MT"/>
                <a:cs typeface="Arial MT"/>
              </a:rPr>
              <a:t> </a:t>
            </a:r>
            <a:r>
              <a:rPr sz="1000" spc="-10" dirty="0">
                <a:solidFill>
                  <a:srgbClr val="231F20"/>
                </a:solidFill>
                <a:latin typeface="Arial MT"/>
                <a:cs typeface="Arial MT"/>
              </a:rPr>
              <a:t>leakage</a:t>
            </a:r>
            <a:r>
              <a:rPr sz="1000" spc="10" dirty="0">
                <a:solidFill>
                  <a:srgbClr val="231F20"/>
                </a:solidFill>
                <a:latin typeface="Arial MT"/>
                <a:cs typeface="Arial MT"/>
              </a:rPr>
              <a:t> </a:t>
            </a:r>
            <a:r>
              <a:rPr sz="1000" spc="500" dirty="0">
                <a:solidFill>
                  <a:srgbClr val="231F20"/>
                </a:solidFill>
                <a:latin typeface="Arial MT"/>
                <a:cs typeface="Arial MT"/>
              </a:rPr>
              <a:t> </a:t>
            </a:r>
            <a:r>
              <a:rPr sz="1000" dirty="0">
                <a:solidFill>
                  <a:srgbClr val="231F20"/>
                </a:solidFill>
                <a:latin typeface="Arial MT"/>
                <a:cs typeface="Arial MT"/>
              </a:rPr>
              <a:t>consequently</a:t>
            </a:r>
            <a:r>
              <a:rPr sz="1000" spc="5" dirty="0">
                <a:solidFill>
                  <a:srgbClr val="231F20"/>
                </a:solidFill>
                <a:latin typeface="Arial MT"/>
                <a:cs typeface="Arial MT"/>
              </a:rPr>
              <a:t> </a:t>
            </a:r>
            <a:r>
              <a:rPr sz="1000" dirty="0">
                <a:solidFill>
                  <a:srgbClr val="231F20"/>
                </a:solidFill>
                <a:latin typeface="Arial MT"/>
                <a:cs typeface="Arial MT"/>
              </a:rPr>
              <a:t>they</a:t>
            </a:r>
            <a:r>
              <a:rPr sz="1000" spc="10" dirty="0">
                <a:solidFill>
                  <a:srgbClr val="231F20"/>
                </a:solidFill>
                <a:latin typeface="Arial MT"/>
                <a:cs typeface="Arial MT"/>
              </a:rPr>
              <a:t> </a:t>
            </a:r>
            <a:r>
              <a:rPr sz="1000" dirty="0">
                <a:solidFill>
                  <a:srgbClr val="231F20"/>
                </a:solidFill>
                <a:latin typeface="Arial MT"/>
                <a:cs typeface="Arial MT"/>
              </a:rPr>
              <a:t>need</a:t>
            </a:r>
            <a:r>
              <a:rPr sz="1000" spc="10" dirty="0">
                <a:solidFill>
                  <a:srgbClr val="231F20"/>
                </a:solidFill>
                <a:latin typeface="Arial MT"/>
                <a:cs typeface="Arial MT"/>
              </a:rPr>
              <a:t> </a:t>
            </a:r>
            <a:r>
              <a:rPr sz="1000" dirty="0">
                <a:solidFill>
                  <a:srgbClr val="231F20"/>
                </a:solidFill>
                <a:latin typeface="Arial MT"/>
                <a:cs typeface="Arial MT"/>
              </a:rPr>
              <a:t>to</a:t>
            </a:r>
            <a:r>
              <a:rPr sz="1000" spc="5" dirty="0">
                <a:solidFill>
                  <a:srgbClr val="231F20"/>
                </a:solidFill>
                <a:latin typeface="Arial MT"/>
                <a:cs typeface="Arial MT"/>
              </a:rPr>
              <a:t> </a:t>
            </a:r>
            <a:r>
              <a:rPr sz="1000" dirty="0">
                <a:solidFill>
                  <a:srgbClr val="231F20"/>
                </a:solidFill>
                <a:latin typeface="Arial MT"/>
                <a:cs typeface="Arial MT"/>
              </a:rPr>
              <a:t>be</a:t>
            </a:r>
            <a:r>
              <a:rPr sz="1000" spc="10" dirty="0">
                <a:solidFill>
                  <a:srgbClr val="231F20"/>
                </a:solidFill>
                <a:latin typeface="Arial MT"/>
                <a:cs typeface="Arial MT"/>
              </a:rPr>
              <a:t> </a:t>
            </a:r>
            <a:r>
              <a:rPr sz="1000" dirty="0">
                <a:solidFill>
                  <a:srgbClr val="231F20"/>
                </a:solidFill>
                <a:latin typeface="Arial MT"/>
                <a:cs typeface="Arial MT"/>
              </a:rPr>
              <a:t>kept</a:t>
            </a:r>
            <a:r>
              <a:rPr sz="1000" spc="10" dirty="0">
                <a:solidFill>
                  <a:srgbClr val="231F20"/>
                </a:solidFill>
                <a:latin typeface="Arial MT"/>
                <a:cs typeface="Arial MT"/>
              </a:rPr>
              <a:t> </a:t>
            </a:r>
            <a:r>
              <a:rPr sz="1000" dirty="0">
                <a:solidFill>
                  <a:srgbClr val="231F20"/>
                </a:solidFill>
                <a:latin typeface="Arial MT"/>
                <a:cs typeface="Arial MT"/>
              </a:rPr>
              <a:t>as</a:t>
            </a:r>
            <a:r>
              <a:rPr sz="1000" spc="10" dirty="0">
                <a:solidFill>
                  <a:srgbClr val="231F20"/>
                </a:solidFill>
                <a:latin typeface="Arial MT"/>
                <a:cs typeface="Arial MT"/>
              </a:rPr>
              <a:t> </a:t>
            </a:r>
            <a:r>
              <a:rPr sz="1000" dirty="0">
                <a:solidFill>
                  <a:srgbClr val="231F20"/>
                </a:solidFill>
                <a:latin typeface="Arial MT"/>
                <a:cs typeface="Arial MT"/>
              </a:rPr>
              <a:t>small</a:t>
            </a:r>
            <a:r>
              <a:rPr sz="1000" spc="5" dirty="0">
                <a:solidFill>
                  <a:srgbClr val="231F20"/>
                </a:solidFill>
                <a:latin typeface="Arial MT"/>
                <a:cs typeface="Arial MT"/>
              </a:rPr>
              <a:t> </a:t>
            </a:r>
            <a:r>
              <a:rPr sz="1000" dirty="0">
                <a:solidFill>
                  <a:srgbClr val="231F20"/>
                </a:solidFill>
                <a:latin typeface="Arial MT"/>
                <a:cs typeface="Arial MT"/>
              </a:rPr>
              <a:t>as</a:t>
            </a:r>
            <a:r>
              <a:rPr sz="1000" spc="10" dirty="0">
                <a:solidFill>
                  <a:srgbClr val="231F20"/>
                </a:solidFill>
                <a:latin typeface="Arial MT"/>
                <a:cs typeface="Arial MT"/>
              </a:rPr>
              <a:t> </a:t>
            </a:r>
            <a:r>
              <a:rPr sz="1000" spc="-10" dirty="0">
                <a:solidFill>
                  <a:srgbClr val="231F20"/>
                </a:solidFill>
                <a:latin typeface="Arial MT"/>
                <a:cs typeface="Arial MT"/>
              </a:rPr>
              <a:t>practical.</a:t>
            </a:r>
            <a:endParaRPr sz="1000" dirty="0">
              <a:latin typeface="Arial MT"/>
              <a:cs typeface="Arial MT"/>
            </a:endParaRPr>
          </a:p>
        </p:txBody>
      </p:sp>
      <p:sp>
        <p:nvSpPr>
          <p:cNvPr id="5" name="object 5"/>
          <p:cNvSpPr txBox="1"/>
          <p:nvPr/>
        </p:nvSpPr>
        <p:spPr>
          <a:xfrm>
            <a:off x="124910" y="1878848"/>
            <a:ext cx="2324735" cy="468141"/>
          </a:xfrm>
          <a:prstGeom prst="rect">
            <a:avLst/>
          </a:prstGeom>
        </p:spPr>
        <p:txBody>
          <a:bodyPr vert="horz" wrap="square" lIns="0" tIns="11430" rIns="0" bIns="0" rtlCol="0">
            <a:spAutoFit/>
          </a:bodyPr>
          <a:lstStyle/>
          <a:p>
            <a:pPr marL="12700" marR="5080">
              <a:lnSpc>
                <a:spcPct val="101200"/>
              </a:lnSpc>
              <a:spcBef>
                <a:spcPts val="90"/>
              </a:spcBef>
            </a:pPr>
            <a:r>
              <a:rPr sz="1000" b="1" spc="-10" dirty="0">
                <a:solidFill>
                  <a:srgbClr val="231F20"/>
                </a:solidFill>
                <a:latin typeface="Arial"/>
                <a:cs typeface="Arial"/>
              </a:rPr>
              <a:t>Final</a:t>
            </a:r>
            <a:r>
              <a:rPr sz="1000" b="1" spc="5" dirty="0">
                <a:solidFill>
                  <a:srgbClr val="231F20"/>
                </a:solidFill>
                <a:latin typeface="Arial"/>
                <a:cs typeface="Arial"/>
              </a:rPr>
              <a:t> </a:t>
            </a:r>
            <a:r>
              <a:rPr sz="1000" b="1" dirty="0">
                <a:solidFill>
                  <a:srgbClr val="231F20"/>
                </a:solidFill>
                <a:latin typeface="Arial"/>
                <a:cs typeface="Arial"/>
              </a:rPr>
              <a:t>clearances</a:t>
            </a:r>
            <a:r>
              <a:rPr sz="1000" b="1" spc="10" dirty="0">
                <a:solidFill>
                  <a:srgbClr val="231F20"/>
                </a:solidFill>
                <a:latin typeface="Arial"/>
                <a:cs typeface="Arial"/>
              </a:rPr>
              <a:t> </a:t>
            </a:r>
            <a:r>
              <a:rPr sz="1000" b="1" dirty="0">
                <a:solidFill>
                  <a:srgbClr val="231F20"/>
                </a:solidFill>
                <a:latin typeface="Arial"/>
                <a:cs typeface="Arial"/>
              </a:rPr>
              <a:t>are</a:t>
            </a:r>
            <a:r>
              <a:rPr sz="1000" b="1" spc="10" dirty="0">
                <a:solidFill>
                  <a:srgbClr val="231F20"/>
                </a:solidFill>
                <a:latin typeface="Arial"/>
                <a:cs typeface="Arial"/>
              </a:rPr>
              <a:t> </a:t>
            </a:r>
            <a:r>
              <a:rPr sz="1000" b="1" dirty="0">
                <a:solidFill>
                  <a:srgbClr val="231F20"/>
                </a:solidFill>
                <a:latin typeface="Arial"/>
                <a:cs typeface="Arial"/>
              </a:rPr>
              <a:t>a</a:t>
            </a:r>
            <a:r>
              <a:rPr sz="1000" b="1" spc="10" dirty="0">
                <a:solidFill>
                  <a:srgbClr val="231F20"/>
                </a:solidFill>
                <a:latin typeface="Arial"/>
                <a:cs typeface="Arial"/>
              </a:rPr>
              <a:t> </a:t>
            </a:r>
            <a:r>
              <a:rPr sz="1000" b="1" dirty="0">
                <a:solidFill>
                  <a:srgbClr val="231F20"/>
                </a:solidFill>
                <a:latin typeface="Arial"/>
                <a:cs typeface="Arial"/>
              </a:rPr>
              <a:t>compromise</a:t>
            </a:r>
            <a:r>
              <a:rPr sz="1000" b="1" spc="10" dirty="0">
                <a:solidFill>
                  <a:srgbClr val="231F20"/>
                </a:solidFill>
                <a:latin typeface="Arial"/>
                <a:cs typeface="Arial"/>
              </a:rPr>
              <a:t> </a:t>
            </a:r>
            <a:r>
              <a:rPr sz="1000" b="1" dirty="0">
                <a:solidFill>
                  <a:srgbClr val="231F20"/>
                </a:solidFill>
                <a:latin typeface="Arial"/>
                <a:cs typeface="Arial"/>
              </a:rPr>
              <a:t>between</a:t>
            </a:r>
            <a:r>
              <a:rPr sz="1000" b="1" spc="10" dirty="0">
                <a:solidFill>
                  <a:srgbClr val="231F20"/>
                </a:solidFill>
                <a:latin typeface="Arial"/>
                <a:cs typeface="Arial"/>
              </a:rPr>
              <a:t> </a:t>
            </a:r>
            <a:r>
              <a:rPr sz="1000" b="1" spc="-10" dirty="0">
                <a:solidFill>
                  <a:srgbClr val="231F20"/>
                </a:solidFill>
                <a:latin typeface="Arial"/>
                <a:cs typeface="Arial"/>
              </a:rPr>
              <a:t>achieving</a:t>
            </a:r>
            <a:r>
              <a:rPr sz="1000" b="1" spc="500" dirty="0">
                <a:solidFill>
                  <a:srgbClr val="231F20"/>
                </a:solidFill>
                <a:latin typeface="Arial"/>
                <a:cs typeface="Arial"/>
              </a:rPr>
              <a:t> </a:t>
            </a:r>
            <a:r>
              <a:rPr sz="1000" b="1" dirty="0">
                <a:solidFill>
                  <a:srgbClr val="231F20"/>
                </a:solidFill>
                <a:latin typeface="Arial"/>
                <a:cs typeface="Arial"/>
              </a:rPr>
              <a:t>minimal</a:t>
            </a:r>
            <a:r>
              <a:rPr sz="1000" b="1" spc="-5" dirty="0">
                <a:solidFill>
                  <a:srgbClr val="231F20"/>
                </a:solidFill>
                <a:latin typeface="Arial"/>
                <a:cs typeface="Arial"/>
              </a:rPr>
              <a:t> </a:t>
            </a:r>
            <a:r>
              <a:rPr sz="1000" b="1" dirty="0">
                <a:solidFill>
                  <a:srgbClr val="231F20"/>
                </a:solidFill>
                <a:latin typeface="Arial"/>
                <a:cs typeface="Arial"/>
              </a:rPr>
              <a:t>leakage yet wide enough</a:t>
            </a:r>
            <a:r>
              <a:rPr sz="1000" b="1" spc="-5" dirty="0">
                <a:solidFill>
                  <a:srgbClr val="231F20"/>
                </a:solidFill>
                <a:latin typeface="Arial"/>
                <a:cs typeface="Arial"/>
              </a:rPr>
              <a:t> </a:t>
            </a:r>
            <a:r>
              <a:rPr sz="1000" b="1" dirty="0">
                <a:solidFill>
                  <a:srgbClr val="231F20"/>
                </a:solidFill>
                <a:latin typeface="Arial"/>
                <a:cs typeface="Arial"/>
              </a:rPr>
              <a:t>to deal </a:t>
            </a:r>
            <a:r>
              <a:rPr sz="1000" b="1" spc="-10" dirty="0">
                <a:solidFill>
                  <a:srgbClr val="231F20"/>
                </a:solidFill>
                <a:latin typeface="Arial"/>
                <a:cs typeface="Arial"/>
              </a:rPr>
              <a:t>with:</a:t>
            </a:r>
            <a:endParaRPr sz="1000" dirty="0">
              <a:latin typeface="Arial"/>
              <a:cs typeface="Arial"/>
            </a:endParaRPr>
          </a:p>
        </p:txBody>
      </p:sp>
      <p:sp>
        <p:nvSpPr>
          <p:cNvPr id="6" name="object 6"/>
          <p:cNvSpPr txBox="1"/>
          <p:nvPr/>
        </p:nvSpPr>
        <p:spPr>
          <a:xfrm>
            <a:off x="58854" y="2431174"/>
            <a:ext cx="2104390" cy="1250086"/>
          </a:xfrm>
          <a:prstGeom prst="rect">
            <a:avLst/>
          </a:prstGeom>
        </p:spPr>
        <p:txBody>
          <a:bodyPr vert="horz" wrap="square" lIns="0" tIns="12700" rIns="0" bIns="0" rtlCol="0">
            <a:spAutoFit/>
          </a:bodyPr>
          <a:lstStyle/>
          <a:p>
            <a:pPr marL="156210" indent="-144145">
              <a:lnSpc>
                <a:spcPct val="100000"/>
              </a:lnSpc>
              <a:spcBef>
                <a:spcPts val="100"/>
              </a:spcBef>
              <a:buClr>
                <a:srgbClr val="EA1D25"/>
              </a:buClr>
              <a:buChar char="•"/>
              <a:tabLst>
                <a:tab pos="156845" algn="l"/>
              </a:tabLst>
            </a:pPr>
            <a:r>
              <a:rPr sz="1000" spc="-10" dirty="0">
                <a:solidFill>
                  <a:srgbClr val="231F20"/>
                </a:solidFill>
                <a:latin typeface="Arial MT"/>
                <a:cs typeface="Arial MT"/>
              </a:rPr>
              <a:t>Presence</a:t>
            </a:r>
            <a:r>
              <a:rPr sz="1000" spc="25" dirty="0">
                <a:solidFill>
                  <a:srgbClr val="231F20"/>
                </a:solidFill>
                <a:latin typeface="Arial MT"/>
                <a:cs typeface="Arial MT"/>
              </a:rPr>
              <a:t> </a:t>
            </a:r>
            <a:r>
              <a:rPr sz="1000" dirty="0">
                <a:solidFill>
                  <a:srgbClr val="231F20"/>
                </a:solidFill>
                <a:latin typeface="Arial MT"/>
                <a:cs typeface="Arial MT"/>
              </a:rPr>
              <a:t>of</a:t>
            </a:r>
            <a:r>
              <a:rPr sz="1000" spc="25" dirty="0">
                <a:solidFill>
                  <a:srgbClr val="231F20"/>
                </a:solidFill>
                <a:latin typeface="Arial MT"/>
                <a:cs typeface="Arial MT"/>
              </a:rPr>
              <a:t> </a:t>
            </a:r>
            <a:r>
              <a:rPr sz="1000" spc="-10" dirty="0">
                <a:solidFill>
                  <a:srgbClr val="231F20"/>
                </a:solidFill>
                <a:latin typeface="Arial MT"/>
                <a:cs typeface="Arial MT"/>
              </a:rPr>
              <a:t>product.</a:t>
            </a:r>
            <a:endParaRPr sz="1000" dirty="0">
              <a:latin typeface="Arial MT"/>
              <a:cs typeface="Arial MT"/>
            </a:endParaRPr>
          </a:p>
          <a:p>
            <a:pPr marL="156210" marR="5080" indent="-144145">
              <a:lnSpc>
                <a:spcPct val="101200"/>
              </a:lnSpc>
              <a:buClr>
                <a:srgbClr val="EA1D25"/>
              </a:buClr>
              <a:buChar char="•"/>
              <a:tabLst>
                <a:tab pos="156845" algn="l"/>
              </a:tabLst>
            </a:pPr>
            <a:r>
              <a:rPr sz="1000" dirty="0">
                <a:solidFill>
                  <a:srgbClr val="231F20"/>
                </a:solidFill>
                <a:latin typeface="Arial MT"/>
                <a:cs typeface="Arial MT"/>
              </a:rPr>
              <a:t>Avoiding</a:t>
            </a:r>
            <a:r>
              <a:rPr sz="1000" spc="30" dirty="0">
                <a:solidFill>
                  <a:srgbClr val="231F20"/>
                </a:solidFill>
                <a:latin typeface="Arial MT"/>
                <a:cs typeface="Arial MT"/>
              </a:rPr>
              <a:t> </a:t>
            </a:r>
            <a:r>
              <a:rPr sz="1000" dirty="0">
                <a:solidFill>
                  <a:srgbClr val="231F20"/>
                </a:solidFill>
                <a:latin typeface="Arial MT"/>
                <a:cs typeface="Arial MT"/>
              </a:rPr>
              <a:t>contact</a:t>
            </a:r>
            <a:r>
              <a:rPr sz="1000" spc="35" dirty="0">
                <a:solidFill>
                  <a:srgbClr val="231F20"/>
                </a:solidFill>
                <a:latin typeface="Arial MT"/>
                <a:cs typeface="Arial MT"/>
              </a:rPr>
              <a:t> </a:t>
            </a:r>
            <a:r>
              <a:rPr sz="1000" dirty="0">
                <a:solidFill>
                  <a:srgbClr val="231F20"/>
                </a:solidFill>
                <a:latin typeface="Arial MT"/>
                <a:cs typeface="Arial MT"/>
              </a:rPr>
              <a:t>between</a:t>
            </a:r>
            <a:r>
              <a:rPr sz="1000" spc="35" dirty="0">
                <a:solidFill>
                  <a:srgbClr val="231F20"/>
                </a:solidFill>
                <a:latin typeface="Arial MT"/>
                <a:cs typeface="Arial MT"/>
              </a:rPr>
              <a:t> </a:t>
            </a:r>
            <a:r>
              <a:rPr sz="1000" dirty="0">
                <a:solidFill>
                  <a:srgbClr val="231F20"/>
                </a:solidFill>
                <a:latin typeface="Arial MT"/>
                <a:cs typeface="Arial MT"/>
              </a:rPr>
              <a:t>rotor</a:t>
            </a:r>
            <a:r>
              <a:rPr sz="1000" spc="30" dirty="0">
                <a:solidFill>
                  <a:srgbClr val="231F20"/>
                </a:solidFill>
                <a:latin typeface="Arial MT"/>
                <a:cs typeface="Arial MT"/>
              </a:rPr>
              <a:t> </a:t>
            </a:r>
            <a:r>
              <a:rPr sz="1000" dirty="0">
                <a:solidFill>
                  <a:srgbClr val="231F20"/>
                </a:solidFill>
                <a:latin typeface="Arial MT"/>
                <a:cs typeface="Arial MT"/>
              </a:rPr>
              <a:t>and</a:t>
            </a:r>
            <a:r>
              <a:rPr sz="1000" spc="35" dirty="0">
                <a:solidFill>
                  <a:srgbClr val="231F20"/>
                </a:solidFill>
                <a:latin typeface="Arial MT"/>
                <a:cs typeface="Arial MT"/>
              </a:rPr>
              <a:t> </a:t>
            </a:r>
            <a:r>
              <a:rPr sz="1000" dirty="0">
                <a:solidFill>
                  <a:srgbClr val="231F20"/>
                </a:solidFill>
                <a:latin typeface="Arial MT"/>
                <a:cs typeface="Arial MT"/>
              </a:rPr>
              <a:t>housing</a:t>
            </a:r>
            <a:r>
              <a:rPr sz="1000" spc="35" dirty="0">
                <a:solidFill>
                  <a:srgbClr val="231F20"/>
                </a:solidFill>
                <a:latin typeface="Arial MT"/>
                <a:cs typeface="Arial MT"/>
              </a:rPr>
              <a:t> </a:t>
            </a:r>
            <a:r>
              <a:rPr sz="1000" spc="-25" dirty="0">
                <a:solidFill>
                  <a:srgbClr val="231F20"/>
                </a:solidFill>
                <a:latin typeface="Arial MT"/>
                <a:cs typeface="Arial MT"/>
              </a:rPr>
              <a:t>due</a:t>
            </a:r>
            <a:r>
              <a:rPr sz="1000" spc="500" dirty="0">
                <a:solidFill>
                  <a:srgbClr val="231F20"/>
                </a:solidFill>
                <a:latin typeface="Arial MT"/>
                <a:cs typeface="Arial MT"/>
              </a:rPr>
              <a:t> </a:t>
            </a:r>
            <a:r>
              <a:rPr sz="1000" dirty="0">
                <a:solidFill>
                  <a:srgbClr val="231F20"/>
                </a:solidFill>
                <a:latin typeface="Arial MT"/>
                <a:cs typeface="Arial MT"/>
              </a:rPr>
              <a:t>to</a:t>
            </a:r>
            <a:r>
              <a:rPr sz="1000" spc="20" dirty="0">
                <a:solidFill>
                  <a:srgbClr val="231F20"/>
                </a:solidFill>
                <a:latin typeface="Arial MT"/>
                <a:cs typeface="Arial MT"/>
              </a:rPr>
              <a:t> </a:t>
            </a:r>
            <a:r>
              <a:rPr sz="1000" dirty="0">
                <a:solidFill>
                  <a:srgbClr val="231F20"/>
                </a:solidFill>
                <a:latin typeface="Arial MT"/>
                <a:cs typeface="Arial MT"/>
              </a:rPr>
              <a:t>deflection</a:t>
            </a:r>
            <a:r>
              <a:rPr sz="1000" spc="25" dirty="0">
                <a:solidFill>
                  <a:srgbClr val="231F20"/>
                </a:solidFill>
                <a:latin typeface="Arial MT"/>
                <a:cs typeface="Arial MT"/>
              </a:rPr>
              <a:t> </a:t>
            </a:r>
            <a:r>
              <a:rPr sz="1000" dirty="0">
                <a:solidFill>
                  <a:srgbClr val="231F20"/>
                </a:solidFill>
                <a:latin typeface="Arial MT"/>
                <a:cs typeface="Arial MT"/>
              </a:rPr>
              <a:t>from</a:t>
            </a:r>
            <a:r>
              <a:rPr sz="1000" spc="25" dirty="0">
                <a:solidFill>
                  <a:srgbClr val="231F20"/>
                </a:solidFill>
                <a:latin typeface="Arial MT"/>
                <a:cs typeface="Arial MT"/>
              </a:rPr>
              <a:t> </a:t>
            </a:r>
            <a:r>
              <a:rPr sz="1000" dirty="0">
                <a:solidFill>
                  <a:srgbClr val="231F20"/>
                </a:solidFill>
                <a:latin typeface="Arial MT"/>
                <a:cs typeface="Arial MT"/>
              </a:rPr>
              <a:t>high</a:t>
            </a:r>
            <a:r>
              <a:rPr sz="1000" spc="25" dirty="0">
                <a:solidFill>
                  <a:srgbClr val="231F20"/>
                </a:solidFill>
                <a:latin typeface="Arial MT"/>
                <a:cs typeface="Arial MT"/>
              </a:rPr>
              <a:t> </a:t>
            </a:r>
            <a:r>
              <a:rPr sz="1000" dirty="0">
                <a:solidFill>
                  <a:srgbClr val="231F20"/>
                </a:solidFill>
                <a:latin typeface="Arial MT"/>
                <a:cs typeface="Arial MT"/>
              </a:rPr>
              <a:t>loads</a:t>
            </a:r>
            <a:r>
              <a:rPr sz="1000" spc="25" dirty="0">
                <a:solidFill>
                  <a:srgbClr val="231F20"/>
                </a:solidFill>
                <a:latin typeface="Arial MT"/>
                <a:cs typeface="Arial MT"/>
              </a:rPr>
              <a:t> </a:t>
            </a:r>
            <a:r>
              <a:rPr sz="1000" dirty="0">
                <a:solidFill>
                  <a:srgbClr val="231F20"/>
                </a:solidFill>
                <a:latin typeface="Arial MT"/>
                <a:cs typeface="Arial MT"/>
              </a:rPr>
              <a:t>caused</a:t>
            </a:r>
            <a:r>
              <a:rPr sz="1000" spc="25" dirty="0">
                <a:solidFill>
                  <a:srgbClr val="231F20"/>
                </a:solidFill>
                <a:latin typeface="Arial MT"/>
                <a:cs typeface="Arial MT"/>
              </a:rPr>
              <a:t> </a:t>
            </a:r>
            <a:r>
              <a:rPr sz="1000" dirty="0">
                <a:solidFill>
                  <a:srgbClr val="231F20"/>
                </a:solidFill>
                <a:latin typeface="Arial MT"/>
                <a:cs typeface="Arial MT"/>
              </a:rPr>
              <a:t>by</a:t>
            </a:r>
            <a:r>
              <a:rPr sz="1000" spc="20" dirty="0">
                <a:solidFill>
                  <a:srgbClr val="231F20"/>
                </a:solidFill>
                <a:latin typeface="Arial MT"/>
                <a:cs typeface="Arial MT"/>
              </a:rPr>
              <a:t> </a:t>
            </a:r>
            <a:r>
              <a:rPr sz="1000" spc="-10" dirty="0">
                <a:solidFill>
                  <a:srgbClr val="231F20"/>
                </a:solidFill>
                <a:latin typeface="Arial MT"/>
                <a:cs typeface="Arial MT"/>
              </a:rPr>
              <a:t>larger</a:t>
            </a:r>
            <a:r>
              <a:rPr sz="1000" spc="500" dirty="0">
                <a:solidFill>
                  <a:srgbClr val="231F20"/>
                </a:solidFill>
                <a:latin typeface="Arial MT"/>
                <a:cs typeface="Arial MT"/>
              </a:rPr>
              <a:t> </a:t>
            </a:r>
            <a:r>
              <a:rPr sz="1000" dirty="0">
                <a:solidFill>
                  <a:srgbClr val="231F20"/>
                </a:solidFill>
                <a:latin typeface="Arial MT"/>
                <a:cs typeface="Arial MT"/>
              </a:rPr>
              <a:t>particle</a:t>
            </a:r>
            <a:r>
              <a:rPr sz="1000" spc="45" dirty="0">
                <a:solidFill>
                  <a:srgbClr val="231F20"/>
                </a:solidFill>
                <a:latin typeface="Arial MT"/>
                <a:cs typeface="Arial MT"/>
              </a:rPr>
              <a:t> </a:t>
            </a:r>
            <a:r>
              <a:rPr sz="1000" spc="-10" dirty="0">
                <a:solidFill>
                  <a:srgbClr val="231F20"/>
                </a:solidFill>
                <a:latin typeface="Arial MT"/>
                <a:cs typeface="Arial MT"/>
              </a:rPr>
              <a:t>entrapment.</a:t>
            </a:r>
            <a:endParaRPr sz="1000" dirty="0">
              <a:latin typeface="Arial MT"/>
              <a:cs typeface="Arial MT"/>
            </a:endParaRPr>
          </a:p>
          <a:p>
            <a:pPr marL="156210" indent="-144145">
              <a:lnSpc>
                <a:spcPct val="100000"/>
              </a:lnSpc>
              <a:spcBef>
                <a:spcPts val="10"/>
              </a:spcBef>
              <a:buClr>
                <a:srgbClr val="EA1D25"/>
              </a:buClr>
              <a:buChar char="•"/>
              <a:tabLst>
                <a:tab pos="156845" algn="l"/>
              </a:tabLst>
            </a:pPr>
            <a:r>
              <a:rPr sz="1000" dirty="0">
                <a:solidFill>
                  <a:srgbClr val="231F20"/>
                </a:solidFill>
                <a:latin typeface="Arial MT"/>
                <a:cs typeface="Arial MT"/>
              </a:rPr>
              <a:t>Deflection</a:t>
            </a:r>
            <a:r>
              <a:rPr sz="1000" spc="15" dirty="0">
                <a:solidFill>
                  <a:srgbClr val="231F20"/>
                </a:solidFill>
                <a:latin typeface="Arial MT"/>
                <a:cs typeface="Arial MT"/>
              </a:rPr>
              <a:t> </a:t>
            </a:r>
            <a:r>
              <a:rPr sz="1000" dirty="0">
                <a:solidFill>
                  <a:srgbClr val="231F20"/>
                </a:solidFill>
                <a:latin typeface="Arial MT"/>
                <a:cs typeface="Arial MT"/>
              </a:rPr>
              <a:t>due</a:t>
            </a:r>
            <a:r>
              <a:rPr sz="1000" spc="15" dirty="0">
                <a:solidFill>
                  <a:srgbClr val="231F20"/>
                </a:solidFill>
                <a:latin typeface="Arial MT"/>
                <a:cs typeface="Arial MT"/>
              </a:rPr>
              <a:t> </a:t>
            </a:r>
            <a:r>
              <a:rPr sz="1000" dirty="0">
                <a:solidFill>
                  <a:srgbClr val="231F20"/>
                </a:solidFill>
                <a:latin typeface="Arial MT"/>
                <a:cs typeface="Arial MT"/>
              </a:rPr>
              <a:t>to</a:t>
            </a:r>
            <a:r>
              <a:rPr sz="1000" spc="15" dirty="0">
                <a:solidFill>
                  <a:srgbClr val="231F20"/>
                </a:solidFill>
                <a:latin typeface="Arial MT"/>
                <a:cs typeface="Arial MT"/>
              </a:rPr>
              <a:t> </a:t>
            </a:r>
            <a:r>
              <a:rPr sz="1000" dirty="0">
                <a:solidFill>
                  <a:srgbClr val="231F20"/>
                </a:solidFill>
                <a:latin typeface="Arial MT"/>
                <a:cs typeface="Arial MT"/>
              </a:rPr>
              <a:t>high</a:t>
            </a:r>
            <a:r>
              <a:rPr sz="1000" spc="15" dirty="0">
                <a:solidFill>
                  <a:srgbClr val="231F20"/>
                </a:solidFill>
                <a:latin typeface="Arial MT"/>
                <a:cs typeface="Arial MT"/>
              </a:rPr>
              <a:t> </a:t>
            </a:r>
            <a:r>
              <a:rPr sz="1000" dirty="0">
                <a:solidFill>
                  <a:srgbClr val="231F20"/>
                </a:solidFill>
                <a:latin typeface="Arial MT"/>
                <a:cs typeface="Arial MT"/>
              </a:rPr>
              <a:t>operating</a:t>
            </a:r>
            <a:r>
              <a:rPr sz="1000" spc="15" dirty="0">
                <a:solidFill>
                  <a:srgbClr val="231F20"/>
                </a:solidFill>
                <a:latin typeface="Arial MT"/>
                <a:cs typeface="Arial MT"/>
              </a:rPr>
              <a:t> </a:t>
            </a:r>
            <a:r>
              <a:rPr sz="1000" dirty="0">
                <a:solidFill>
                  <a:srgbClr val="231F20"/>
                </a:solidFill>
                <a:latin typeface="Arial MT"/>
                <a:cs typeface="Arial MT"/>
              </a:rPr>
              <a:t>gas</a:t>
            </a:r>
            <a:r>
              <a:rPr sz="1000" spc="20" dirty="0">
                <a:solidFill>
                  <a:srgbClr val="231F20"/>
                </a:solidFill>
                <a:latin typeface="Arial MT"/>
                <a:cs typeface="Arial MT"/>
              </a:rPr>
              <a:t> </a:t>
            </a:r>
            <a:r>
              <a:rPr sz="1000" spc="-10" dirty="0">
                <a:solidFill>
                  <a:srgbClr val="231F20"/>
                </a:solidFill>
                <a:latin typeface="Arial MT"/>
                <a:cs typeface="Arial MT"/>
              </a:rPr>
              <a:t>pressures.</a:t>
            </a:r>
            <a:endParaRPr sz="1000" dirty="0">
              <a:latin typeface="Arial MT"/>
              <a:cs typeface="Arial MT"/>
            </a:endParaRPr>
          </a:p>
          <a:p>
            <a:pPr marL="156210" indent="-144145">
              <a:lnSpc>
                <a:spcPct val="100000"/>
              </a:lnSpc>
              <a:spcBef>
                <a:spcPts val="10"/>
              </a:spcBef>
              <a:buClr>
                <a:srgbClr val="EA1D25"/>
              </a:buClr>
              <a:buChar char="•"/>
              <a:tabLst>
                <a:tab pos="156845" algn="l"/>
              </a:tabLst>
            </a:pPr>
            <a:r>
              <a:rPr sz="1000" dirty="0">
                <a:solidFill>
                  <a:srgbClr val="231F20"/>
                </a:solidFill>
                <a:latin typeface="Arial MT"/>
                <a:cs typeface="Arial MT"/>
              </a:rPr>
              <a:t>Operating </a:t>
            </a:r>
            <a:r>
              <a:rPr sz="1000" spc="-10" dirty="0">
                <a:solidFill>
                  <a:srgbClr val="231F20"/>
                </a:solidFill>
                <a:latin typeface="Arial MT"/>
                <a:cs typeface="Arial MT"/>
              </a:rPr>
              <a:t>temperatures.</a:t>
            </a:r>
            <a:endParaRPr sz="1000" dirty="0">
              <a:latin typeface="Arial MT"/>
              <a:cs typeface="Arial MT"/>
            </a:endParaRPr>
          </a:p>
        </p:txBody>
      </p:sp>
      <p:sp>
        <p:nvSpPr>
          <p:cNvPr id="7" name="object 7"/>
          <p:cNvSpPr txBox="1"/>
          <p:nvPr/>
        </p:nvSpPr>
        <p:spPr>
          <a:xfrm>
            <a:off x="2702342" y="176559"/>
            <a:ext cx="2181225" cy="934423"/>
          </a:xfrm>
          <a:prstGeom prst="rect">
            <a:avLst/>
          </a:prstGeom>
        </p:spPr>
        <p:txBody>
          <a:bodyPr vert="horz" wrap="square" lIns="0" tIns="11430" rIns="0" bIns="0" rtlCol="0">
            <a:spAutoFit/>
          </a:bodyPr>
          <a:lstStyle/>
          <a:p>
            <a:pPr marL="12700" marR="5080">
              <a:lnSpc>
                <a:spcPct val="101200"/>
              </a:lnSpc>
              <a:spcBef>
                <a:spcPts val="90"/>
              </a:spcBef>
            </a:pPr>
            <a:r>
              <a:rPr sz="1000" b="1" dirty="0">
                <a:solidFill>
                  <a:srgbClr val="231F20"/>
                </a:solidFill>
                <a:latin typeface="Arial"/>
                <a:cs typeface="Arial"/>
              </a:rPr>
              <a:t>Graph</a:t>
            </a:r>
            <a:r>
              <a:rPr sz="1000" b="1" spc="-5" dirty="0">
                <a:solidFill>
                  <a:srgbClr val="231F20"/>
                </a:solidFill>
                <a:latin typeface="Arial"/>
                <a:cs typeface="Arial"/>
              </a:rPr>
              <a:t> </a:t>
            </a:r>
            <a:r>
              <a:rPr sz="1000" b="1" dirty="0">
                <a:solidFill>
                  <a:srgbClr val="231F20"/>
                </a:solidFill>
                <a:latin typeface="Arial"/>
                <a:cs typeface="Arial"/>
              </a:rPr>
              <a:t>2 </a:t>
            </a:r>
            <a:r>
              <a:rPr sz="1000" dirty="0">
                <a:solidFill>
                  <a:srgbClr val="231F20"/>
                </a:solidFill>
                <a:latin typeface="Arial MT"/>
                <a:cs typeface="Arial MT"/>
              </a:rPr>
              <a:t>shows </a:t>
            </a:r>
            <a:r>
              <a:rPr sz="1000" spc="-10" dirty="0">
                <a:solidFill>
                  <a:srgbClr val="231F20"/>
                </a:solidFill>
                <a:latin typeface="Arial MT"/>
                <a:cs typeface="Arial MT"/>
              </a:rPr>
              <a:t>leakage</a:t>
            </a:r>
            <a:r>
              <a:rPr sz="1000" dirty="0">
                <a:solidFill>
                  <a:srgbClr val="231F20"/>
                </a:solidFill>
                <a:latin typeface="Arial MT"/>
                <a:cs typeface="Arial MT"/>
              </a:rPr>
              <a:t> values at different </a:t>
            </a:r>
            <a:r>
              <a:rPr sz="1000" spc="-10" dirty="0">
                <a:solidFill>
                  <a:srgbClr val="231F20"/>
                </a:solidFill>
                <a:latin typeface="Arial MT"/>
                <a:cs typeface="Arial MT"/>
              </a:rPr>
              <a:t>clearances;</a:t>
            </a:r>
            <a:r>
              <a:rPr sz="1000" spc="500" dirty="0">
                <a:solidFill>
                  <a:srgbClr val="231F20"/>
                </a:solidFill>
                <a:latin typeface="Arial MT"/>
                <a:cs typeface="Arial MT"/>
              </a:rPr>
              <a:t> </a:t>
            </a:r>
            <a:r>
              <a:rPr sz="1000" dirty="0">
                <a:solidFill>
                  <a:srgbClr val="231F20"/>
                </a:solidFill>
                <a:latin typeface="Arial MT"/>
                <a:cs typeface="Arial MT"/>
              </a:rPr>
              <a:t>it</a:t>
            </a:r>
            <a:r>
              <a:rPr sz="1000" spc="10" dirty="0">
                <a:solidFill>
                  <a:srgbClr val="231F20"/>
                </a:solidFill>
                <a:latin typeface="Arial MT"/>
                <a:cs typeface="Arial MT"/>
              </a:rPr>
              <a:t> </a:t>
            </a:r>
            <a:r>
              <a:rPr sz="1000" dirty="0">
                <a:solidFill>
                  <a:srgbClr val="231F20"/>
                </a:solidFill>
                <a:latin typeface="Arial MT"/>
                <a:cs typeface="Arial MT"/>
              </a:rPr>
              <a:t>should</a:t>
            </a:r>
            <a:r>
              <a:rPr sz="1000" spc="10" dirty="0">
                <a:solidFill>
                  <a:srgbClr val="231F20"/>
                </a:solidFill>
                <a:latin typeface="Arial MT"/>
                <a:cs typeface="Arial MT"/>
              </a:rPr>
              <a:t> </a:t>
            </a:r>
            <a:r>
              <a:rPr sz="1000" dirty="0">
                <a:solidFill>
                  <a:srgbClr val="231F20"/>
                </a:solidFill>
                <a:latin typeface="Arial MT"/>
                <a:cs typeface="Arial MT"/>
              </a:rPr>
              <a:t>be</a:t>
            </a:r>
            <a:r>
              <a:rPr sz="1000" spc="10" dirty="0">
                <a:solidFill>
                  <a:srgbClr val="231F20"/>
                </a:solidFill>
                <a:latin typeface="Arial MT"/>
                <a:cs typeface="Arial MT"/>
              </a:rPr>
              <a:t> </a:t>
            </a:r>
            <a:r>
              <a:rPr sz="1000" dirty="0">
                <a:solidFill>
                  <a:srgbClr val="231F20"/>
                </a:solidFill>
                <a:latin typeface="Arial MT"/>
                <a:cs typeface="Arial MT"/>
              </a:rPr>
              <a:t>noted</a:t>
            </a:r>
            <a:r>
              <a:rPr sz="1000" spc="15" dirty="0">
                <a:solidFill>
                  <a:srgbClr val="231F20"/>
                </a:solidFill>
                <a:latin typeface="Arial MT"/>
                <a:cs typeface="Arial MT"/>
              </a:rPr>
              <a:t> </a:t>
            </a:r>
            <a:r>
              <a:rPr sz="1000" dirty="0">
                <a:solidFill>
                  <a:srgbClr val="231F20"/>
                </a:solidFill>
                <a:latin typeface="Arial MT"/>
                <a:cs typeface="Arial MT"/>
              </a:rPr>
              <a:t>that</a:t>
            </a:r>
            <a:r>
              <a:rPr sz="1000" spc="10" dirty="0">
                <a:solidFill>
                  <a:srgbClr val="231F20"/>
                </a:solidFill>
                <a:latin typeface="Arial MT"/>
                <a:cs typeface="Arial MT"/>
              </a:rPr>
              <a:t> </a:t>
            </a:r>
            <a:r>
              <a:rPr sz="1000" dirty="0">
                <a:solidFill>
                  <a:srgbClr val="231F20"/>
                </a:solidFill>
                <a:latin typeface="Arial MT"/>
                <a:cs typeface="Arial MT"/>
              </a:rPr>
              <a:t>changes</a:t>
            </a:r>
            <a:r>
              <a:rPr sz="1000" spc="10" dirty="0">
                <a:solidFill>
                  <a:srgbClr val="231F20"/>
                </a:solidFill>
                <a:latin typeface="Arial MT"/>
                <a:cs typeface="Arial MT"/>
              </a:rPr>
              <a:t> </a:t>
            </a:r>
            <a:r>
              <a:rPr sz="1000" dirty="0">
                <a:solidFill>
                  <a:srgbClr val="231F20"/>
                </a:solidFill>
                <a:latin typeface="Arial MT"/>
                <a:cs typeface="Arial MT"/>
              </a:rPr>
              <a:t>in</a:t>
            </a:r>
            <a:r>
              <a:rPr sz="1000" spc="10" dirty="0">
                <a:solidFill>
                  <a:srgbClr val="231F20"/>
                </a:solidFill>
                <a:latin typeface="Arial MT"/>
                <a:cs typeface="Arial MT"/>
              </a:rPr>
              <a:t> </a:t>
            </a:r>
            <a:r>
              <a:rPr sz="1000" dirty="0">
                <a:solidFill>
                  <a:srgbClr val="231F20"/>
                </a:solidFill>
                <a:latin typeface="Arial MT"/>
                <a:cs typeface="Arial MT"/>
              </a:rPr>
              <a:t>clearance</a:t>
            </a:r>
            <a:r>
              <a:rPr sz="1000" spc="15" dirty="0">
                <a:solidFill>
                  <a:srgbClr val="231F20"/>
                </a:solidFill>
                <a:latin typeface="Arial MT"/>
                <a:cs typeface="Arial MT"/>
              </a:rPr>
              <a:t> </a:t>
            </a:r>
            <a:r>
              <a:rPr sz="1000" dirty="0">
                <a:solidFill>
                  <a:srgbClr val="231F20"/>
                </a:solidFill>
                <a:latin typeface="Arial MT"/>
                <a:cs typeface="Arial MT"/>
              </a:rPr>
              <a:t>does</a:t>
            </a:r>
            <a:r>
              <a:rPr sz="1000" spc="10" dirty="0">
                <a:solidFill>
                  <a:srgbClr val="231F20"/>
                </a:solidFill>
                <a:latin typeface="Arial MT"/>
                <a:cs typeface="Arial MT"/>
              </a:rPr>
              <a:t> </a:t>
            </a:r>
            <a:r>
              <a:rPr sz="1000" spc="-25" dirty="0">
                <a:solidFill>
                  <a:srgbClr val="231F20"/>
                </a:solidFill>
                <a:latin typeface="Arial MT"/>
                <a:cs typeface="Arial MT"/>
              </a:rPr>
              <a:t>not</a:t>
            </a:r>
            <a:r>
              <a:rPr sz="1000" spc="500" dirty="0">
                <a:solidFill>
                  <a:srgbClr val="231F20"/>
                </a:solidFill>
                <a:latin typeface="Arial MT"/>
                <a:cs typeface="Arial MT"/>
              </a:rPr>
              <a:t> </a:t>
            </a:r>
            <a:r>
              <a:rPr sz="1000" dirty="0">
                <a:solidFill>
                  <a:srgbClr val="231F20"/>
                </a:solidFill>
                <a:latin typeface="Arial MT"/>
                <a:cs typeface="Arial MT"/>
              </a:rPr>
              <a:t>produce</a:t>
            </a:r>
            <a:r>
              <a:rPr sz="1000" spc="-5" dirty="0">
                <a:solidFill>
                  <a:srgbClr val="231F20"/>
                </a:solidFill>
                <a:latin typeface="Arial MT"/>
                <a:cs typeface="Arial MT"/>
              </a:rPr>
              <a:t> </a:t>
            </a:r>
            <a:r>
              <a:rPr sz="1000" dirty="0">
                <a:solidFill>
                  <a:srgbClr val="231F20"/>
                </a:solidFill>
                <a:latin typeface="Arial MT"/>
                <a:cs typeface="Arial MT"/>
              </a:rPr>
              <a:t>a</a:t>
            </a:r>
            <a:r>
              <a:rPr sz="1000" spc="-5" dirty="0">
                <a:solidFill>
                  <a:srgbClr val="231F20"/>
                </a:solidFill>
                <a:latin typeface="Arial MT"/>
                <a:cs typeface="Arial MT"/>
              </a:rPr>
              <a:t> </a:t>
            </a:r>
            <a:r>
              <a:rPr sz="1000" dirty="0">
                <a:solidFill>
                  <a:srgbClr val="231F20"/>
                </a:solidFill>
                <a:latin typeface="Arial MT"/>
                <a:cs typeface="Arial MT"/>
              </a:rPr>
              <a:t>linear</a:t>
            </a:r>
            <a:r>
              <a:rPr sz="1000" spc="-5" dirty="0">
                <a:solidFill>
                  <a:srgbClr val="231F20"/>
                </a:solidFill>
                <a:latin typeface="Arial MT"/>
                <a:cs typeface="Arial MT"/>
              </a:rPr>
              <a:t> </a:t>
            </a:r>
            <a:r>
              <a:rPr sz="1000" dirty="0">
                <a:solidFill>
                  <a:srgbClr val="231F20"/>
                </a:solidFill>
                <a:latin typeface="Arial MT"/>
                <a:cs typeface="Arial MT"/>
              </a:rPr>
              <a:t>change</a:t>
            </a:r>
            <a:r>
              <a:rPr sz="1000" spc="-5" dirty="0">
                <a:solidFill>
                  <a:srgbClr val="231F20"/>
                </a:solidFill>
                <a:latin typeface="Arial MT"/>
                <a:cs typeface="Arial MT"/>
              </a:rPr>
              <a:t> </a:t>
            </a:r>
            <a:r>
              <a:rPr sz="1000" dirty="0">
                <a:solidFill>
                  <a:srgbClr val="231F20"/>
                </a:solidFill>
                <a:latin typeface="Arial MT"/>
                <a:cs typeface="Arial MT"/>
              </a:rPr>
              <a:t>in</a:t>
            </a:r>
            <a:r>
              <a:rPr sz="1000" spc="-5" dirty="0">
                <a:solidFill>
                  <a:srgbClr val="231F20"/>
                </a:solidFill>
                <a:latin typeface="Arial MT"/>
                <a:cs typeface="Arial MT"/>
              </a:rPr>
              <a:t> </a:t>
            </a:r>
            <a:r>
              <a:rPr sz="1000" spc="-10" dirty="0">
                <a:solidFill>
                  <a:srgbClr val="231F20"/>
                </a:solidFill>
                <a:latin typeface="Arial MT"/>
                <a:cs typeface="Arial MT"/>
              </a:rPr>
              <a:t>leakage</a:t>
            </a:r>
            <a:r>
              <a:rPr sz="1000" spc="-5" dirty="0">
                <a:solidFill>
                  <a:srgbClr val="231F20"/>
                </a:solidFill>
                <a:latin typeface="Arial MT"/>
                <a:cs typeface="Arial MT"/>
              </a:rPr>
              <a:t> </a:t>
            </a:r>
            <a:r>
              <a:rPr sz="1000" dirty="0">
                <a:solidFill>
                  <a:srgbClr val="231F20"/>
                </a:solidFill>
                <a:latin typeface="Arial MT"/>
                <a:cs typeface="Arial MT"/>
              </a:rPr>
              <a:t>values;</a:t>
            </a:r>
            <a:r>
              <a:rPr sz="1000" spc="-5" dirty="0">
                <a:solidFill>
                  <a:srgbClr val="231F20"/>
                </a:solidFill>
                <a:latin typeface="Arial MT"/>
                <a:cs typeface="Arial MT"/>
              </a:rPr>
              <a:t> </a:t>
            </a:r>
            <a:r>
              <a:rPr sz="1000" spc="-10" dirty="0">
                <a:solidFill>
                  <a:srgbClr val="231F20"/>
                </a:solidFill>
                <a:latin typeface="Arial MT"/>
                <a:cs typeface="Arial MT"/>
              </a:rPr>
              <a:t>another</a:t>
            </a:r>
            <a:r>
              <a:rPr sz="1000" spc="500" dirty="0">
                <a:solidFill>
                  <a:srgbClr val="231F20"/>
                </a:solidFill>
                <a:latin typeface="Arial MT"/>
                <a:cs typeface="Arial MT"/>
              </a:rPr>
              <a:t> </a:t>
            </a:r>
            <a:r>
              <a:rPr sz="1000" dirty="0">
                <a:solidFill>
                  <a:srgbClr val="231F20"/>
                </a:solidFill>
                <a:latin typeface="Arial MT"/>
                <a:cs typeface="Arial MT"/>
              </a:rPr>
              <a:t>reason</a:t>
            </a:r>
            <a:r>
              <a:rPr sz="1000" spc="-20" dirty="0">
                <a:solidFill>
                  <a:srgbClr val="231F20"/>
                </a:solidFill>
                <a:latin typeface="Arial MT"/>
                <a:cs typeface="Arial MT"/>
              </a:rPr>
              <a:t> </a:t>
            </a:r>
            <a:r>
              <a:rPr sz="1000" dirty="0">
                <a:solidFill>
                  <a:srgbClr val="231F20"/>
                </a:solidFill>
                <a:latin typeface="Arial MT"/>
                <a:cs typeface="Arial MT"/>
              </a:rPr>
              <a:t>to</a:t>
            </a:r>
            <a:r>
              <a:rPr sz="1000" spc="-10" dirty="0">
                <a:solidFill>
                  <a:srgbClr val="231F20"/>
                </a:solidFill>
                <a:latin typeface="Arial MT"/>
                <a:cs typeface="Arial MT"/>
              </a:rPr>
              <a:t> </a:t>
            </a:r>
            <a:r>
              <a:rPr sz="1000" dirty="0">
                <a:solidFill>
                  <a:srgbClr val="231F20"/>
                </a:solidFill>
                <a:latin typeface="Arial MT"/>
                <a:cs typeface="Arial MT"/>
              </a:rPr>
              <a:t>keep</a:t>
            </a:r>
            <a:r>
              <a:rPr sz="1000" spc="-5" dirty="0">
                <a:solidFill>
                  <a:srgbClr val="231F20"/>
                </a:solidFill>
                <a:latin typeface="Arial MT"/>
                <a:cs typeface="Arial MT"/>
              </a:rPr>
              <a:t> </a:t>
            </a:r>
            <a:r>
              <a:rPr sz="1000" dirty="0">
                <a:solidFill>
                  <a:srgbClr val="231F20"/>
                </a:solidFill>
                <a:latin typeface="Arial MT"/>
                <a:cs typeface="Arial MT"/>
              </a:rPr>
              <a:t>clearances</a:t>
            </a:r>
            <a:r>
              <a:rPr sz="1000" spc="-10" dirty="0">
                <a:solidFill>
                  <a:srgbClr val="231F20"/>
                </a:solidFill>
                <a:latin typeface="Arial MT"/>
                <a:cs typeface="Arial MT"/>
              </a:rPr>
              <a:t> </a:t>
            </a:r>
            <a:r>
              <a:rPr sz="1000" dirty="0">
                <a:solidFill>
                  <a:srgbClr val="231F20"/>
                </a:solidFill>
                <a:latin typeface="Arial MT"/>
                <a:cs typeface="Arial MT"/>
              </a:rPr>
              <a:t>as</a:t>
            </a:r>
            <a:r>
              <a:rPr sz="1000" spc="-10" dirty="0">
                <a:solidFill>
                  <a:srgbClr val="231F20"/>
                </a:solidFill>
                <a:latin typeface="Arial MT"/>
                <a:cs typeface="Arial MT"/>
              </a:rPr>
              <a:t> </a:t>
            </a:r>
            <a:r>
              <a:rPr sz="1000" dirty="0">
                <a:solidFill>
                  <a:srgbClr val="231F20"/>
                </a:solidFill>
                <a:latin typeface="Arial MT"/>
                <a:cs typeface="Arial MT"/>
              </a:rPr>
              <a:t>small</a:t>
            </a:r>
            <a:r>
              <a:rPr sz="1000" spc="-5" dirty="0">
                <a:solidFill>
                  <a:srgbClr val="231F20"/>
                </a:solidFill>
                <a:latin typeface="Arial MT"/>
                <a:cs typeface="Arial MT"/>
              </a:rPr>
              <a:t> </a:t>
            </a:r>
            <a:r>
              <a:rPr sz="1000" spc="-10" dirty="0">
                <a:solidFill>
                  <a:srgbClr val="231F20"/>
                </a:solidFill>
                <a:latin typeface="Arial MT"/>
                <a:cs typeface="Arial MT"/>
              </a:rPr>
              <a:t>possible.</a:t>
            </a:r>
            <a:endParaRPr sz="1000" dirty="0">
              <a:latin typeface="Arial MT"/>
              <a:cs typeface="Arial MT"/>
            </a:endParaRPr>
          </a:p>
        </p:txBody>
      </p:sp>
      <p:sp>
        <p:nvSpPr>
          <p:cNvPr id="8" name="object 8"/>
          <p:cNvSpPr txBox="1"/>
          <p:nvPr/>
        </p:nvSpPr>
        <p:spPr>
          <a:xfrm>
            <a:off x="4829374" y="139980"/>
            <a:ext cx="2195830" cy="1089850"/>
          </a:xfrm>
          <a:prstGeom prst="rect">
            <a:avLst/>
          </a:prstGeom>
        </p:spPr>
        <p:txBody>
          <a:bodyPr vert="horz" wrap="square" lIns="0" tIns="11430" rIns="0" bIns="0" rtlCol="0">
            <a:spAutoFit/>
          </a:bodyPr>
          <a:lstStyle/>
          <a:p>
            <a:pPr marL="12700" marR="5080">
              <a:lnSpc>
                <a:spcPct val="101200"/>
              </a:lnSpc>
              <a:spcBef>
                <a:spcPts val="90"/>
              </a:spcBef>
            </a:pPr>
            <a:r>
              <a:rPr sz="1000" dirty="0">
                <a:solidFill>
                  <a:srgbClr val="231F20"/>
                </a:solidFill>
                <a:latin typeface="Arial MT"/>
                <a:cs typeface="Arial MT"/>
              </a:rPr>
              <a:t>The</a:t>
            </a:r>
            <a:r>
              <a:rPr sz="1000" spc="10" dirty="0">
                <a:solidFill>
                  <a:srgbClr val="231F20"/>
                </a:solidFill>
                <a:latin typeface="Arial MT"/>
                <a:cs typeface="Arial MT"/>
              </a:rPr>
              <a:t> </a:t>
            </a:r>
            <a:r>
              <a:rPr sz="1000" dirty="0">
                <a:solidFill>
                  <a:srgbClr val="231F20"/>
                </a:solidFill>
                <a:latin typeface="Arial MT"/>
                <a:cs typeface="Arial MT"/>
              </a:rPr>
              <a:t>graph</a:t>
            </a:r>
            <a:r>
              <a:rPr sz="1000" spc="10" dirty="0">
                <a:solidFill>
                  <a:srgbClr val="231F20"/>
                </a:solidFill>
                <a:latin typeface="Arial MT"/>
                <a:cs typeface="Arial MT"/>
              </a:rPr>
              <a:t> </a:t>
            </a:r>
            <a:r>
              <a:rPr sz="1000" dirty="0">
                <a:solidFill>
                  <a:srgbClr val="231F20"/>
                </a:solidFill>
                <a:latin typeface="Arial MT"/>
                <a:cs typeface="Arial MT"/>
              </a:rPr>
              <a:t>also</a:t>
            </a:r>
            <a:r>
              <a:rPr sz="1000" spc="10" dirty="0">
                <a:solidFill>
                  <a:srgbClr val="231F20"/>
                </a:solidFill>
                <a:latin typeface="Arial MT"/>
                <a:cs typeface="Arial MT"/>
              </a:rPr>
              <a:t> </a:t>
            </a:r>
            <a:r>
              <a:rPr sz="1000" dirty="0">
                <a:solidFill>
                  <a:srgbClr val="231F20"/>
                </a:solidFill>
                <a:latin typeface="Arial MT"/>
                <a:cs typeface="Arial MT"/>
              </a:rPr>
              <a:t>shows</a:t>
            </a:r>
            <a:r>
              <a:rPr sz="1000" spc="10" dirty="0">
                <a:solidFill>
                  <a:srgbClr val="231F20"/>
                </a:solidFill>
                <a:latin typeface="Arial MT"/>
                <a:cs typeface="Arial MT"/>
              </a:rPr>
              <a:t> </a:t>
            </a:r>
            <a:r>
              <a:rPr sz="1000" dirty="0">
                <a:solidFill>
                  <a:srgbClr val="231F20"/>
                </a:solidFill>
                <a:latin typeface="Arial MT"/>
                <a:cs typeface="Arial MT"/>
              </a:rPr>
              <a:t>that</a:t>
            </a:r>
            <a:r>
              <a:rPr sz="1000" spc="10" dirty="0">
                <a:solidFill>
                  <a:srgbClr val="231F20"/>
                </a:solidFill>
                <a:latin typeface="Arial MT"/>
                <a:cs typeface="Arial MT"/>
              </a:rPr>
              <a:t> </a:t>
            </a:r>
            <a:r>
              <a:rPr sz="1000" dirty="0">
                <a:solidFill>
                  <a:srgbClr val="231F20"/>
                </a:solidFill>
                <a:latin typeface="Arial MT"/>
                <a:cs typeface="Arial MT"/>
              </a:rPr>
              <a:t>the</a:t>
            </a:r>
            <a:r>
              <a:rPr sz="1000" spc="10" dirty="0">
                <a:solidFill>
                  <a:srgbClr val="231F20"/>
                </a:solidFill>
                <a:latin typeface="Arial MT"/>
                <a:cs typeface="Arial MT"/>
              </a:rPr>
              <a:t> </a:t>
            </a:r>
            <a:r>
              <a:rPr sz="1000" dirty="0">
                <a:solidFill>
                  <a:srgbClr val="231F20"/>
                </a:solidFill>
                <a:latin typeface="Arial MT"/>
                <a:cs typeface="Arial MT"/>
              </a:rPr>
              <a:t>‘standard’</a:t>
            </a:r>
            <a:r>
              <a:rPr sz="1000" spc="15" dirty="0">
                <a:solidFill>
                  <a:srgbClr val="231F20"/>
                </a:solidFill>
                <a:latin typeface="Arial MT"/>
                <a:cs typeface="Arial MT"/>
              </a:rPr>
              <a:t> </a:t>
            </a:r>
            <a:r>
              <a:rPr sz="1000" dirty="0">
                <a:solidFill>
                  <a:srgbClr val="231F20"/>
                </a:solidFill>
                <a:latin typeface="Arial MT"/>
                <a:cs typeface="Arial MT"/>
              </a:rPr>
              <a:t>clearance</a:t>
            </a:r>
            <a:r>
              <a:rPr sz="1000" spc="10" dirty="0">
                <a:solidFill>
                  <a:srgbClr val="231F20"/>
                </a:solidFill>
                <a:latin typeface="Arial MT"/>
                <a:cs typeface="Arial MT"/>
              </a:rPr>
              <a:t> </a:t>
            </a:r>
            <a:r>
              <a:rPr sz="1000" spc="-25" dirty="0">
                <a:solidFill>
                  <a:srgbClr val="231F20"/>
                </a:solidFill>
                <a:latin typeface="Arial MT"/>
                <a:cs typeface="Arial MT"/>
              </a:rPr>
              <a:t>for</a:t>
            </a:r>
            <a:r>
              <a:rPr sz="1000" spc="500" dirty="0">
                <a:solidFill>
                  <a:srgbClr val="231F20"/>
                </a:solidFill>
                <a:latin typeface="Arial MT"/>
                <a:cs typeface="Arial MT"/>
              </a:rPr>
              <a:t> </a:t>
            </a:r>
            <a:r>
              <a:rPr sz="1000" dirty="0">
                <a:solidFill>
                  <a:srgbClr val="231F20"/>
                </a:solidFill>
                <a:latin typeface="Arial MT"/>
                <a:cs typeface="Arial MT"/>
              </a:rPr>
              <a:t>a</a:t>
            </a:r>
            <a:r>
              <a:rPr sz="1000" spc="10" dirty="0">
                <a:solidFill>
                  <a:srgbClr val="231F20"/>
                </a:solidFill>
                <a:latin typeface="Arial MT"/>
                <a:cs typeface="Arial MT"/>
              </a:rPr>
              <a:t> </a:t>
            </a:r>
            <a:r>
              <a:rPr sz="1000" dirty="0">
                <a:solidFill>
                  <a:srgbClr val="231F20"/>
                </a:solidFill>
                <a:latin typeface="Arial MT"/>
                <a:cs typeface="Arial MT"/>
              </a:rPr>
              <a:t>cast</a:t>
            </a:r>
            <a:r>
              <a:rPr sz="1000" spc="15" dirty="0">
                <a:solidFill>
                  <a:srgbClr val="231F20"/>
                </a:solidFill>
                <a:latin typeface="Arial MT"/>
                <a:cs typeface="Arial MT"/>
              </a:rPr>
              <a:t> </a:t>
            </a:r>
            <a:r>
              <a:rPr sz="1000" dirty="0">
                <a:solidFill>
                  <a:srgbClr val="231F20"/>
                </a:solidFill>
                <a:latin typeface="Arial MT"/>
                <a:cs typeface="Arial MT"/>
              </a:rPr>
              <a:t>iron</a:t>
            </a:r>
            <a:r>
              <a:rPr sz="1000" spc="10" dirty="0">
                <a:solidFill>
                  <a:srgbClr val="231F20"/>
                </a:solidFill>
                <a:latin typeface="Arial MT"/>
                <a:cs typeface="Arial MT"/>
              </a:rPr>
              <a:t> </a:t>
            </a:r>
            <a:r>
              <a:rPr sz="1000" dirty="0">
                <a:solidFill>
                  <a:srgbClr val="231F20"/>
                </a:solidFill>
                <a:latin typeface="Arial MT"/>
                <a:cs typeface="Arial MT"/>
              </a:rPr>
              <a:t>housing</a:t>
            </a:r>
            <a:r>
              <a:rPr sz="1000" spc="15" dirty="0">
                <a:solidFill>
                  <a:srgbClr val="231F20"/>
                </a:solidFill>
                <a:latin typeface="Arial MT"/>
                <a:cs typeface="Arial MT"/>
              </a:rPr>
              <a:t> </a:t>
            </a:r>
            <a:r>
              <a:rPr sz="1000" dirty="0">
                <a:solidFill>
                  <a:srgbClr val="231F20"/>
                </a:solidFill>
                <a:latin typeface="Arial MT"/>
                <a:cs typeface="Arial MT"/>
              </a:rPr>
              <a:t>/</a:t>
            </a:r>
            <a:r>
              <a:rPr sz="1000" spc="15" dirty="0">
                <a:solidFill>
                  <a:srgbClr val="231F20"/>
                </a:solidFill>
                <a:latin typeface="Arial MT"/>
                <a:cs typeface="Arial MT"/>
              </a:rPr>
              <a:t> </a:t>
            </a:r>
            <a:r>
              <a:rPr sz="1000" dirty="0">
                <a:solidFill>
                  <a:srgbClr val="231F20"/>
                </a:solidFill>
                <a:latin typeface="Arial MT"/>
                <a:cs typeface="Arial MT"/>
              </a:rPr>
              <a:t>steel</a:t>
            </a:r>
            <a:r>
              <a:rPr sz="1000" spc="10" dirty="0">
                <a:solidFill>
                  <a:srgbClr val="231F20"/>
                </a:solidFill>
                <a:latin typeface="Arial MT"/>
                <a:cs typeface="Arial MT"/>
              </a:rPr>
              <a:t> </a:t>
            </a:r>
            <a:r>
              <a:rPr sz="1000" dirty="0">
                <a:solidFill>
                  <a:srgbClr val="231F20"/>
                </a:solidFill>
                <a:latin typeface="Arial MT"/>
                <a:cs typeface="Arial MT"/>
              </a:rPr>
              <a:t>rotor</a:t>
            </a:r>
            <a:r>
              <a:rPr sz="1000" spc="15" dirty="0">
                <a:solidFill>
                  <a:srgbClr val="231F20"/>
                </a:solidFill>
                <a:latin typeface="Arial MT"/>
                <a:cs typeface="Arial MT"/>
              </a:rPr>
              <a:t> </a:t>
            </a:r>
            <a:r>
              <a:rPr sz="1000" dirty="0">
                <a:solidFill>
                  <a:srgbClr val="231F20"/>
                </a:solidFill>
                <a:latin typeface="Arial MT"/>
                <a:cs typeface="Arial MT"/>
              </a:rPr>
              <a:t>is</a:t>
            </a:r>
            <a:r>
              <a:rPr sz="1000" spc="15" dirty="0">
                <a:solidFill>
                  <a:srgbClr val="231F20"/>
                </a:solidFill>
                <a:latin typeface="Arial MT"/>
                <a:cs typeface="Arial MT"/>
              </a:rPr>
              <a:t> </a:t>
            </a:r>
            <a:r>
              <a:rPr sz="1000" dirty="0">
                <a:solidFill>
                  <a:srgbClr val="231F20"/>
                </a:solidFill>
                <a:latin typeface="Arial MT"/>
                <a:cs typeface="Arial MT"/>
              </a:rPr>
              <a:t>set</a:t>
            </a:r>
            <a:r>
              <a:rPr sz="1000" spc="10" dirty="0">
                <a:solidFill>
                  <a:srgbClr val="231F20"/>
                </a:solidFill>
                <a:latin typeface="Arial MT"/>
                <a:cs typeface="Arial MT"/>
              </a:rPr>
              <a:t> </a:t>
            </a:r>
            <a:r>
              <a:rPr sz="1000" dirty="0">
                <a:solidFill>
                  <a:srgbClr val="231F20"/>
                </a:solidFill>
                <a:latin typeface="Arial MT"/>
                <a:cs typeface="Arial MT"/>
              </a:rPr>
              <a:t>for</a:t>
            </a:r>
            <a:r>
              <a:rPr sz="1000" spc="15" dirty="0">
                <a:solidFill>
                  <a:srgbClr val="231F20"/>
                </a:solidFill>
                <a:latin typeface="Arial MT"/>
                <a:cs typeface="Arial MT"/>
              </a:rPr>
              <a:t> </a:t>
            </a:r>
            <a:r>
              <a:rPr sz="1000" dirty="0">
                <a:solidFill>
                  <a:srgbClr val="231F20"/>
                </a:solidFill>
                <a:latin typeface="Arial MT"/>
                <a:cs typeface="Arial MT"/>
              </a:rPr>
              <a:t>0.15mm</a:t>
            </a:r>
            <a:r>
              <a:rPr sz="1000" spc="15" dirty="0">
                <a:solidFill>
                  <a:srgbClr val="231F20"/>
                </a:solidFill>
                <a:latin typeface="Arial MT"/>
                <a:cs typeface="Arial MT"/>
              </a:rPr>
              <a:t> </a:t>
            </a:r>
            <a:r>
              <a:rPr sz="1000" spc="-25" dirty="0">
                <a:solidFill>
                  <a:srgbClr val="231F20"/>
                </a:solidFill>
                <a:latin typeface="Arial MT"/>
                <a:cs typeface="Arial MT"/>
              </a:rPr>
              <a:t>and</a:t>
            </a:r>
            <a:r>
              <a:rPr sz="1000" spc="500" dirty="0">
                <a:solidFill>
                  <a:srgbClr val="231F20"/>
                </a:solidFill>
                <a:latin typeface="Arial MT"/>
                <a:cs typeface="Arial MT"/>
              </a:rPr>
              <a:t> </a:t>
            </a:r>
            <a:r>
              <a:rPr sz="1000" dirty="0">
                <a:solidFill>
                  <a:srgbClr val="231F20"/>
                </a:solidFill>
                <a:latin typeface="Arial MT"/>
                <a:cs typeface="Arial MT"/>
              </a:rPr>
              <a:t>for</a:t>
            </a:r>
            <a:r>
              <a:rPr sz="1000" spc="20" dirty="0">
                <a:solidFill>
                  <a:srgbClr val="231F20"/>
                </a:solidFill>
                <a:latin typeface="Arial MT"/>
                <a:cs typeface="Arial MT"/>
              </a:rPr>
              <a:t> </a:t>
            </a:r>
            <a:r>
              <a:rPr sz="1000" dirty="0">
                <a:solidFill>
                  <a:srgbClr val="231F20"/>
                </a:solidFill>
                <a:latin typeface="Arial MT"/>
                <a:cs typeface="Arial MT"/>
              </a:rPr>
              <a:t>stainless</a:t>
            </a:r>
            <a:r>
              <a:rPr sz="1000" spc="20" dirty="0">
                <a:solidFill>
                  <a:srgbClr val="231F20"/>
                </a:solidFill>
                <a:latin typeface="Arial MT"/>
                <a:cs typeface="Arial MT"/>
              </a:rPr>
              <a:t> </a:t>
            </a:r>
            <a:r>
              <a:rPr sz="1000" dirty="0">
                <a:solidFill>
                  <a:srgbClr val="231F20"/>
                </a:solidFill>
                <a:latin typeface="Arial MT"/>
                <a:cs typeface="Arial MT"/>
              </a:rPr>
              <a:t>construction</a:t>
            </a:r>
            <a:r>
              <a:rPr sz="1000" spc="20" dirty="0">
                <a:solidFill>
                  <a:srgbClr val="231F20"/>
                </a:solidFill>
                <a:latin typeface="Arial MT"/>
                <a:cs typeface="Arial MT"/>
              </a:rPr>
              <a:t> </a:t>
            </a:r>
            <a:r>
              <a:rPr sz="1000" dirty="0">
                <a:solidFill>
                  <a:srgbClr val="231F20"/>
                </a:solidFill>
                <a:latin typeface="Arial MT"/>
                <a:cs typeface="Arial MT"/>
              </a:rPr>
              <a:t>it</a:t>
            </a:r>
            <a:r>
              <a:rPr sz="1000" spc="20" dirty="0">
                <a:solidFill>
                  <a:srgbClr val="231F20"/>
                </a:solidFill>
                <a:latin typeface="Arial MT"/>
                <a:cs typeface="Arial MT"/>
              </a:rPr>
              <a:t> </a:t>
            </a:r>
            <a:r>
              <a:rPr sz="1000" dirty="0">
                <a:solidFill>
                  <a:srgbClr val="231F20"/>
                </a:solidFill>
                <a:latin typeface="Arial MT"/>
                <a:cs typeface="Arial MT"/>
              </a:rPr>
              <a:t>is</a:t>
            </a:r>
            <a:r>
              <a:rPr sz="1000" spc="25" dirty="0">
                <a:solidFill>
                  <a:srgbClr val="231F20"/>
                </a:solidFill>
                <a:latin typeface="Arial MT"/>
                <a:cs typeface="Arial MT"/>
              </a:rPr>
              <a:t> </a:t>
            </a:r>
            <a:r>
              <a:rPr sz="1000" dirty="0">
                <a:solidFill>
                  <a:srgbClr val="231F20"/>
                </a:solidFill>
                <a:latin typeface="Arial MT"/>
                <a:cs typeface="Arial MT"/>
              </a:rPr>
              <a:t>0.2mm,</a:t>
            </a:r>
            <a:r>
              <a:rPr sz="1000" spc="20" dirty="0">
                <a:solidFill>
                  <a:srgbClr val="231F20"/>
                </a:solidFill>
                <a:latin typeface="Arial MT"/>
                <a:cs typeface="Arial MT"/>
              </a:rPr>
              <a:t> </a:t>
            </a:r>
            <a:r>
              <a:rPr sz="1000" dirty="0">
                <a:solidFill>
                  <a:srgbClr val="231F20"/>
                </a:solidFill>
                <a:latin typeface="Arial MT"/>
                <a:cs typeface="Arial MT"/>
              </a:rPr>
              <a:t>the</a:t>
            </a:r>
            <a:r>
              <a:rPr sz="1000" spc="20" dirty="0">
                <a:solidFill>
                  <a:srgbClr val="231F20"/>
                </a:solidFill>
                <a:latin typeface="Arial MT"/>
                <a:cs typeface="Arial MT"/>
              </a:rPr>
              <a:t> </a:t>
            </a:r>
            <a:r>
              <a:rPr sz="1000" dirty="0">
                <a:solidFill>
                  <a:srgbClr val="231F20"/>
                </a:solidFill>
                <a:latin typeface="Arial MT"/>
                <a:cs typeface="Arial MT"/>
              </a:rPr>
              <a:t>latter</a:t>
            </a:r>
            <a:r>
              <a:rPr sz="1000" spc="20" dirty="0">
                <a:solidFill>
                  <a:srgbClr val="231F20"/>
                </a:solidFill>
                <a:latin typeface="Arial MT"/>
                <a:cs typeface="Arial MT"/>
              </a:rPr>
              <a:t> </a:t>
            </a:r>
            <a:r>
              <a:rPr sz="1000" dirty="0">
                <a:solidFill>
                  <a:srgbClr val="231F20"/>
                </a:solidFill>
                <a:latin typeface="Arial MT"/>
                <a:cs typeface="Arial MT"/>
              </a:rPr>
              <a:t>due</a:t>
            </a:r>
            <a:r>
              <a:rPr sz="1000" spc="25" dirty="0">
                <a:solidFill>
                  <a:srgbClr val="231F20"/>
                </a:solidFill>
                <a:latin typeface="Arial MT"/>
                <a:cs typeface="Arial MT"/>
              </a:rPr>
              <a:t> </a:t>
            </a:r>
            <a:r>
              <a:rPr sz="1000" spc="-25" dirty="0">
                <a:solidFill>
                  <a:srgbClr val="231F20"/>
                </a:solidFill>
                <a:latin typeface="Arial MT"/>
                <a:cs typeface="Arial MT"/>
              </a:rPr>
              <a:t>to</a:t>
            </a:r>
            <a:r>
              <a:rPr sz="1000" spc="500" dirty="0">
                <a:solidFill>
                  <a:srgbClr val="231F20"/>
                </a:solidFill>
                <a:latin typeface="Arial MT"/>
                <a:cs typeface="Arial MT"/>
              </a:rPr>
              <a:t> </a:t>
            </a:r>
            <a:r>
              <a:rPr sz="1000" dirty="0">
                <a:solidFill>
                  <a:srgbClr val="231F20"/>
                </a:solidFill>
                <a:latin typeface="Arial MT"/>
                <a:cs typeface="Arial MT"/>
              </a:rPr>
              <a:t>the</a:t>
            </a:r>
            <a:r>
              <a:rPr sz="1000" spc="20" dirty="0">
                <a:solidFill>
                  <a:srgbClr val="231F20"/>
                </a:solidFill>
                <a:latin typeface="Arial MT"/>
                <a:cs typeface="Arial MT"/>
              </a:rPr>
              <a:t> </a:t>
            </a:r>
            <a:r>
              <a:rPr sz="1000" dirty="0">
                <a:solidFill>
                  <a:srgbClr val="231F20"/>
                </a:solidFill>
                <a:latin typeface="Arial MT"/>
                <a:cs typeface="Arial MT"/>
              </a:rPr>
              <a:t>greater</a:t>
            </a:r>
            <a:r>
              <a:rPr sz="1000" spc="25" dirty="0">
                <a:solidFill>
                  <a:srgbClr val="231F20"/>
                </a:solidFill>
                <a:latin typeface="Arial MT"/>
                <a:cs typeface="Arial MT"/>
              </a:rPr>
              <a:t> </a:t>
            </a:r>
            <a:r>
              <a:rPr sz="1000" dirty="0">
                <a:solidFill>
                  <a:srgbClr val="231F20"/>
                </a:solidFill>
                <a:latin typeface="Arial MT"/>
                <a:cs typeface="Arial MT"/>
              </a:rPr>
              <a:t>risk</a:t>
            </a:r>
            <a:r>
              <a:rPr sz="1000" spc="25" dirty="0">
                <a:solidFill>
                  <a:srgbClr val="231F20"/>
                </a:solidFill>
                <a:latin typeface="Arial MT"/>
                <a:cs typeface="Arial MT"/>
              </a:rPr>
              <a:t> </a:t>
            </a:r>
            <a:r>
              <a:rPr sz="1000" dirty="0">
                <a:solidFill>
                  <a:srgbClr val="231F20"/>
                </a:solidFill>
                <a:latin typeface="Arial MT"/>
                <a:cs typeface="Arial MT"/>
              </a:rPr>
              <a:t>of</a:t>
            </a:r>
            <a:r>
              <a:rPr sz="1000" spc="25" dirty="0">
                <a:solidFill>
                  <a:srgbClr val="231F20"/>
                </a:solidFill>
                <a:latin typeface="Arial MT"/>
                <a:cs typeface="Arial MT"/>
              </a:rPr>
              <a:t> </a:t>
            </a:r>
            <a:r>
              <a:rPr sz="1000" dirty="0">
                <a:solidFill>
                  <a:srgbClr val="231F20"/>
                </a:solidFill>
                <a:latin typeface="Arial MT"/>
                <a:cs typeface="Arial MT"/>
              </a:rPr>
              <a:t>damaging</a:t>
            </a:r>
            <a:r>
              <a:rPr sz="1000" spc="20" dirty="0">
                <a:solidFill>
                  <a:srgbClr val="231F20"/>
                </a:solidFill>
                <a:latin typeface="Arial MT"/>
                <a:cs typeface="Arial MT"/>
              </a:rPr>
              <a:t> </a:t>
            </a:r>
            <a:r>
              <a:rPr sz="1000" dirty="0">
                <a:solidFill>
                  <a:srgbClr val="231F20"/>
                </a:solidFill>
                <a:latin typeface="Arial MT"/>
                <a:cs typeface="Arial MT"/>
              </a:rPr>
              <a:t>contact</a:t>
            </a:r>
            <a:r>
              <a:rPr sz="1000" spc="25" dirty="0">
                <a:solidFill>
                  <a:srgbClr val="231F20"/>
                </a:solidFill>
                <a:latin typeface="Arial MT"/>
                <a:cs typeface="Arial MT"/>
              </a:rPr>
              <a:t> </a:t>
            </a:r>
            <a:r>
              <a:rPr sz="1000" dirty="0">
                <a:solidFill>
                  <a:srgbClr val="231F20"/>
                </a:solidFill>
                <a:latin typeface="Arial MT"/>
                <a:cs typeface="Arial MT"/>
              </a:rPr>
              <a:t>should</a:t>
            </a:r>
            <a:r>
              <a:rPr sz="1000" spc="25" dirty="0">
                <a:solidFill>
                  <a:srgbClr val="231F20"/>
                </a:solidFill>
                <a:latin typeface="Arial MT"/>
                <a:cs typeface="Arial MT"/>
              </a:rPr>
              <a:t> </a:t>
            </a:r>
            <a:r>
              <a:rPr sz="1000" spc="-10" dirty="0">
                <a:solidFill>
                  <a:srgbClr val="231F20"/>
                </a:solidFill>
                <a:latin typeface="Arial MT"/>
                <a:cs typeface="Arial MT"/>
              </a:rPr>
              <a:t>conditions</a:t>
            </a:r>
            <a:r>
              <a:rPr sz="1000" spc="500" dirty="0">
                <a:solidFill>
                  <a:srgbClr val="231F20"/>
                </a:solidFill>
                <a:latin typeface="Arial MT"/>
                <a:cs typeface="Arial MT"/>
              </a:rPr>
              <a:t> </a:t>
            </a:r>
            <a:r>
              <a:rPr sz="1000" dirty="0">
                <a:solidFill>
                  <a:srgbClr val="231F20"/>
                </a:solidFill>
                <a:latin typeface="Arial MT"/>
                <a:cs typeface="Arial MT"/>
              </a:rPr>
              <a:t>give</a:t>
            </a:r>
            <a:r>
              <a:rPr sz="1000" spc="-5" dirty="0">
                <a:solidFill>
                  <a:srgbClr val="231F20"/>
                </a:solidFill>
                <a:latin typeface="Arial MT"/>
                <a:cs typeface="Arial MT"/>
              </a:rPr>
              <a:t> </a:t>
            </a:r>
            <a:r>
              <a:rPr sz="1000" dirty="0">
                <a:solidFill>
                  <a:srgbClr val="231F20"/>
                </a:solidFill>
                <a:latin typeface="Arial MT"/>
                <a:cs typeface="Arial MT"/>
              </a:rPr>
              <a:t>rise to </a:t>
            </a:r>
            <a:r>
              <a:rPr sz="1000" spc="-25" dirty="0">
                <a:solidFill>
                  <a:srgbClr val="231F20"/>
                </a:solidFill>
                <a:latin typeface="Arial MT"/>
                <a:cs typeface="Arial MT"/>
              </a:rPr>
              <a:t>it.</a:t>
            </a:r>
            <a:endParaRPr sz="1000" dirty="0">
              <a:latin typeface="Arial MT"/>
              <a:cs typeface="Arial MT"/>
            </a:endParaRPr>
          </a:p>
        </p:txBody>
      </p:sp>
      <p:sp>
        <p:nvSpPr>
          <p:cNvPr id="9" name="object 9"/>
          <p:cNvSpPr txBox="1"/>
          <p:nvPr/>
        </p:nvSpPr>
        <p:spPr>
          <a:xfrm>
            <a:off x="2621739" y="1352534"/>
            <a:ext cx="2232025" cy="778996"/>
          </a:xfrm>
          <a:prstGeom prst="rect">
            <a:avLst/>
          </a:prstGeom>
        </p:spPr>
        <p:txBody>
          <a:bodyPr vert="horz" wrap="square" lIns="0" tIns="11430" rIns="0" bIns="0" rtlCol="0">
            <a:spAutoFit/>
          </a:bodyPr>
          <a:lstStyle/>
          <a:p>
            <a:pPr marL="12700" marR="5080">
              <a:lnSpc>
                <a:spcPct val="101200"/>
              </a:lnSpc>
              <a:spcBef>
                <a:spcPts val="90"/>
              </a:spcBef>
            </a:pPr>
            <a:r>
              <a:rPr sz="1000" b="1" dirty="0">
                <a:solidFill>
                  <a:srgbClr val="231F20"/>
                </a:solidFill>
                <a:latin typeface="Arial"/>
                <a:cs typeface="Arial"/>
              </a:rPr>
              <a:t>Graph</a:t>
            </a:r>
            <a:r>
              <a:rPr sz="1000" b="1" spc="15" dirty="0">
                <a:solidFill>
                  <a:srgbClr val="231F20"/>
                </a:solidFill>
                <a:latin typeface="Arial"/>
                <a:cs typeface="Arial"/>
              </a:rPr>
              <a:t> </a:t>
            </a:r>
            <a:r>
              <a:rPr sz="1000" b="1" dirty="0">
                <a:solidFill>
                  <a:srgbClr val="231F20"/>
                </a:solidFill>
                <a:latin typeface="Arial"/>
                <a:cs typeface="Arial"/>
              </a:rPr>
              <a:t>3</a:t>
            </a:r>
            <a:r>
              <a:rPr sz="1000" b="1" spc="15" dirty="0">
                <a:solidFill>
                  <a:srgbClr val="231F20"/>
                </a:solidFill>
                <a:latin typeface="Arial"/>
                <a:cs typeface="Arial"/>
              </a:rPr>
              <a:t> </a:t>
            </a:r>
            <a:r>
              <a:rPr sz="1000" dirty="0">
                <a:solidFill>
                  <a:srgbClr val="231F20"/>
                </a:solidFill>
                <a:latin typeface="Arial MT"/>
                <a:cs typeface="Arial MT"/>
              </a:rPr>
              <a:t>shows</a:t>
            </a:r>
            <a:r>
              <a:rPr sz="1000" spc="20" dirty="0">
                <a:solidFill>
                  <a:srgbClr val="231F20"/>
                </a:solidFill>
                <a:latin typeface="Arial MT"/>
                <a:cs typeface="Arial MT"/>
              </a:rPr>
              <a:t> </a:t>
            </a:r>
            <a:r>
              <a:rPr sz="1000" dirty="0">
                <a:solidFill>
                  <a:srgbClr val="231F20"/>
                </a:solidFill>
                <a:latin typeface="Arial MT"/>
                <a:cs typeface="Arial MT"/>
              </a:rPr>
              <a:t>how</a:t>
            </a:r>
            <a:r>
              <a:rPr sz="1000" spc="15" dirty="0">
                <a:solidFill>
                  <a:srgbClr val="231F20"/>
                </a:solidFill>
                <a:latin typeface="Arial MT"/>
                <a:cs typeface="Arial MT"/>
              </a:rPr>
              <a:t> </a:t>
            </a:r>
            <a:r>
              <a:rPr sz="1000" spc="-10" dirty="0">
                <a:solidFill>
                  <a:srgbClr val="231F20"/>
                </a:solidFill>
                <a:latin typeface="Arial MT"/>
                <a:cs typeface="Arial MT"/>
              </a:rPr>
              <a:t>leakage</a:t>
            </a:r>
            <a:r>
              <a:rPr sz="1000" spc="20" dirty="0">
                <a:solidFill>
                  <a:srgbClr val="231F20"/>
                </a:solidFill>
                <a:latin typeface="Arial MT"/>
                <a:cs typeface="Arial MT"/>
              </a:rPr>
              <a:t> </a:t>
            </a:r>
            <a:r>
              <a:rPr sz="1000" dirty="0">
                <a:solidFill>
                  <a:srgbClr val="231F20"/>
                </a:solidFill>
                <a:latin typeface="Arial MT"/>
                <a:cs typeface="Arial MT"/>
              </a:rPr>
              <a:t>is</a:t>
            </a:r>
            <a:r>
              <a:rPr sz="1000" spc="15" dirty="0">
                <a:solidFill>
                  <a:srgbClr val="231F20"/>
                </a:solidFill>
                <a:latin typeface="Arial MT"/>
                <a:cs typeface="Arial MT"/>
              </a:rPr>
              <a:t> </a:t>
            </a:r>
            <a:r>
              <a:rPr sz="1000" dirty="0">
                <a:solidFill>
                  <a:srgbClr val="231F20"/>
                </a:solidFill>
                <a:latin typeface="Arial MT"/>
                <a:cs typeface="Arial MT"/>
              </a:rPr>
              <a:t>reduced</a:t>
            </a:r>
            <a:r>
              <a:rPr sz="1000" spc="20" dirty="0">
                <a:solidFill>
                  <a:srgbClr val="231F20"/>
                </a:solidFill>
                <a:latin typeface="Arial MT"/>
                <a:cs typeface="Arial MT"/>
              </a:rPr>
              <a:t> </a:t>
            </a:r>
            <a:r>
              <a:rPr sz="1000" dirty="0">
                <a:solidFill>
                  <a:srgbClr val="231F20"/>
                </a:solidFill>
                <a:latin typeface="Arial MT"/>
                <a:cs typeface="Arial MT"/>
              </a:rPr>
              <a:t>by</a:t>
            </a:r>
            <a:r>
              <a:rPr sz="1000" spc="15" dirty="0">
                <a:solidFill>
                  <a:srgbClr val="231F20"/>
                </a:solidFill>
                <a:latin typeface="Arial MT"/>
                <a:cs typeface="Arial MT"/>
              </a:rPr>
              <a:t> </a:t>
            </a:r>
            <a:r>
              <a:rPr sz="1000" dirty="0">
                <a:solidFill>
                  <a:srgbClr val="231F20"/>
                </a:solidFill>
                <a:latin typeface="Arial MT"/>
                <a:cs typeface="Arial MT"/>
              </a:rPr>
              <a:t>fitting</a:t>
            </a:r>
            <a:r>
              <a:rPr sz="1000" spc="20" dirty="0">
                <a:solidFill>
                  <a:srgbClr val="231F20"/>
                </a:solidFill>
                <a:latin typeface="Arial MT"/>
                <a:cs typeface="Arial MT"/>
              </a:rPr>
              <a:t> </a:t>
            </a:r>
            <a:r>
              <a:rPr sz="1000" spc="-10" dirty="0">
                <a:solidFill>
                  <a:srgbClr val="231F20"/>
                </a:solidFill>
                <a:latin typeface="Arial MT"/>
                <a:cs typeface="Arial MT"/>
              </a:rPr>
              <a:t>rotors</a:t>
            </a:r>
            <a:r>
              <a:rPr sz="1000" spc="500" dirty="0">
                <a:solidFill>
                  <a:srgbClr val="231F20"/>
                </a:solidFill>
                <a:latin typeface="Arial MT"/>
                <a:cs typeface="Arial MT"/>
              </a:rPr>
              <a:t> </a:t>
            </a:r>
            <a:r>
              <a:rPr sz="1000" dirty="0">
                <a:solidFill>
                  <a:srgbClr val="231F20"/>
                </a:solidFill>
                <a:latin typeface="Arial MT"/>
                <a:cs typeface="Arial MT"/>
              </a:rPr>
              <a:t>having</a:t>
            </a:r>
            <a:r>
              <a:rPr sz="1000" spc="-15" dirty="0">
                <a:solidFill>
                  <a:srgbClr val="231F20"/>
                </a:solidFill>
                <a:latin typeface="Arial MT"/>
                <a:cs typeface="Arial MT"/>
              </a:rPr>
              <a:t> </a:t>
            </a:r>
            <a:r>
              <a:rPr sz="1000" dirty="0">
                <a:solidFill>
                  <a:srgbClr val="231F20"/>
                </a:solidFill>
                <a:latin typeface="Arial MT"/>
                <a:cs typeface="Arial MT"/>
              </a:rPr>
              <a:t>extra</a:t>
            </a:r>
            <a:r>
              <a:rPr sz="1000" spc="-15" dirty="0">
                <a:solidFill>
                  <a:srgbClr val="231F20"/>
                </a:solidFill>
                <a:latin typeface="Arial MT"/>
                <a:cs typeface="Arial MT"/>
              </a:rPr>
              <a:t> </a:t>
            </a:r>
            <a:r>
              <a:rPr sz="1000" dirty="0">
                <a:solidFill>
                  <a:srgbClr val="231F20"/>
                </a:solidFill>
                <a:latin typeface="Arial MT"/>
                <a:cs typeface="Arial MT"/>
              </a:rPr>
              <a:t>vanes.</a:t>
            </a:r>
            <a:r>
              <a:rPr sz="1000" spc="-15" dirty="0">
                <a:solidFill>
                  <a:srgbClr val="231F20"/>
                </a:solidFill>
                <a:latin typeface="Arial MT"/>
                <a:cs typeface="Arial MT"/>
              </a:rPr>
              <a:t> </a:t>
            </a:r>
            <a:r>
              <a:rPr sz="1000" dirty="0">
                <a:solidFill>
                  <a:srgbClr val="231F20"/>
                </a:solidFill>
                <a:latin typeface="Arial MT"/>
                <a:cs typeface="Arial MT"/>
              </a:rPr>
              <a:t>However</a:t>
            </a:r>
            <a:r>
              <a:rPr sz="1000" spc="-10" dirty="0">
                <a:solidFill>
                  <a:srgbClr val="231F20"/>
                </a:solidFill>
                <a:latin typeface="Arial MT"/>
                <a:cs typeface="Arial MT"/>
              </a:rPr>
              <a:t> </a:t>
            </a:r>
            <a:r>
              <a:rPr sz="1000" dirty="0">
                <a:solidFill>
                  <a:srgbClr val="231F20"/>
                </a:solidFill>
                <a:latin typeface="Arial MT"/>
                <a:cs typeface="Arial MT"/>
              </a:rPr>
              <a:t>extra</a:t>
            </a:r>
            <a:r>
              <a:rPr sz="1000" spc="-15" dirty="0">
                <a:solidFill>
                  <a:srgbClr val="231F20"/>
                </a:solidFill>
                <a:latin typeface="Arial MT"/>
                <a:cs typeface="Arial MT"/>
              </a:rPr>
              <a:t> </a:t>
            </a:r>
            <a:r>
              <a:rPr sz="1000" dirty="0">
                <a:solidFill>
                  <a:srgbClr val="231F20"/>
                </a:solidFill>
                <a:latin typeface="Arial MT"/>
                <a:cs typeface="Arial MT"/>
              </a:rPr>
              <a:t>vanes</a:t>
            </a:r>
            <a:r>
              <a:rPr sz="1000" spc="-15" dirty="0">
                <a:solidFill>
                  <a:srgbClr val="231F20"/>
                </a:solidFill>
                <a:latin typeface="Arial MT"/>
                <a:cs typeface="Arial MT"/>
              </a:rPr>
              <a:t> </a:t>
            </a:r>
            <a:r>
              <a:rPr sz="1000" dirty="0">
                <a:solidFill>
                  <a:srgbClr val="231F20"/>
                </a:solidFill>
                <a:latin typeface="Arial MT"/>
                <a:cs typeface="Arial MT"/>
              </a:rPr>
              <a:t>reduce</a:t>
            </a:r>
            <a:r>
              <a:rPr sz="1000" spc="-15" dirty="0">
                <a:solidFill>
                  <a:srgbClr val="231F20"/>
                </a:solidFill>
                <a:latin typeface="Arial MT"/>
                <a:cs typeface="Arial MT"/>
              </a:rPr>
              <a:t> </a:t>
            </a:r>
            <a:r>
              <a:rPr sz="1000" spc="-25" dirty="0">
                <a:solidFill>
                  <a:srgbClr val="231F20"/>
                </a:solidFill>
                <a:latin typeface="Arial MT"/>
                <a:cs typeface="Arial MT"/>
              </a:rPr>
              <a:t>the</a:t>
            </a:r>
            <a:r>
              <a:rPr sz="1000" spc="500" dirty="0">
                <a:solidFill>
                  <a:srgbClr val="231F20"/>
                </a:solidFill>
                <a:latin typeface="Arial MT"/>
                <a:cs typeface="Arial MT"/>
              </a:rPr>
              <a:t> </a:t>
            </a:r>
            <a:r>
              <a:rPr sz="1000" dirty="0">
                <a:solidFill>
                  <a:srgbClr val="231F20"/>
                </a:solidFill>
                <a:latin typeface="Arial MT"/>
                <a:cs typeface="Arial MT"/>
              </a:rPr>
              <a:t>filling</a:t>
            </a:r>
            <a:r>
              <a:rPr sz="1000" spc="20" dirty="0">
                <a:solidFill>
                  <a:srgbClr val="231F20"/>
                </a:solidFill>
                <a:latin typeface="Arial MT"/>
                <a:cs typeface="Arial MT"/>
              </a:rPr>
              <a:t> </a:t>
            </a:r>
            <a:r>
              <a:rPr sz="1000" dirty="0">
                <a:solidFill>
                  <a:srgbClr val="231F20"/>
                </a:solidFill>
                <a:latin typeface="Arial MT"/>
                <a:cs typeface="Arial MT"/>
              </a:rPr>
              <a:t>efficiency</a:t>
            </a:r>
            <a:r>
              <a:rPr sz="1000" spc="20" dirty="0">
                <a:solidFill>
                  <a:srgbClr val="231F20"/>
                </a:solidFill>
                <a:latin typeface="Arial MT"/>
                <a:cs typeface="Arial MT"/>
              </a:rPr>
              <a:t> </a:t>
            </a:r>
            <a:r>
              <a:rPr sz="1000" dirty="0">
                <a:solidFill>
                  <a:srgbClr val="231F20"/>
                </a:solidFill>
                <a:latin typeface="Arial MT"/>
                <a:cs typeface="Arial MT"/>
              </a:rPr>
              <a:t>so</a:t>
            </a:r>
            <a:r>
              <a:rPr sz="1000" spc="20" dirty="0">
                <a:solidFill>
                  <a:srgbClr val="231F20"/>
                </a:solidFill>
                <a:latin typeface="Arial MT"/>
                <a:cs typeface="Arial MT"/>
              </a:rPr>
              <a:t> </a:t>
            </a:r>
            <a:r>
              <a:rPr sz="1000" dirty="0">
                <a:solidFill>
                  <a:srgbClr val="231F20"/>
                </a:solidFill>
                <a:latin typeface="Arial MT"/>
                <a:cs typeface="Arial MT"/>
              </a:rPr>
              <a:t>needs</a:t>
            </a:r>
            <a:r>
              <a:rPr sz="1000" spc="25" dirty="0">
                <a:solidFill>
                  <a:srgbClr val="231F20"/>
                </a:solidFill>
                <a:latin typeface="Arial MT"/>
                <a:cs typeface="Arial MT"/>
              </a:rPr>
              <a:t> </a:t>
            </a:r>
            <a:r>
              <a:rPr sz="1000" dirty="0">
                <a:solidFill>
                  <a:srgbClr val="231F20"/>
                </a:solidFill>
                <a:latin typeface="Arial MT"/>
                <a:cs typeface="Arial MT"/>
              </a:rPr>
              <a:t>to</a:t>
            </a:r>
            <a:r>
              <a:rPr sz="1000" spc="20" dirty="0">
                <a:solidFill>
                  <a:srgbClr val="231F20"/>
                </a:solidFill>
                <a:latin typeface="Arial MT"/>
                <a:cs typeface="Arial MT"/>
              </a:rPr>
              <a:t> </a:t>
            </a:r>
            <a:r>
              <a:rPr sz="1000" dirty="0">
                <a:solidFill>
                  <a:srgbClr val="231F20"/>
                </a:solidFill>
                <a:latin typeface="Arial MT"/>
                <a:cs typeface="Arial MT"/>
              </a:rPr>
              <a:t>be</a:t>
            </a:r>
            <a:r>
              <a:rPr sz="1000" spc="20" dirty="0">
                <a:solidFill>
                  <a:srgbClr val="231F20"/>
                </a:solidFill>
                <a:latin typeface="Arial MT"/>
                <a:cs typeface="Arial MT"/>
              </a:rPr>
              <a:t> </a:t>
            </a:r>
            <a:r>
              <a:rPr sz="1000" dirty="0">
                <a:solidFill>
                  <a:srgbClr val="231F20"/>
                </a:solidFill>
                <a:latin typeface="Arial MT"/>
                <a:cs typeface="Arial MT"/>
              </a:rPr>
              <a:t>applied</a:t>
            </a:r>
            <a:r>
              <a:rPr sz="1000" spc="20" dirty="0">
                <a:solidFill>
                  <a:srgbClr val="231F20"/>
                </a:solidFill>
                <a:latin typeface="Arial MT"/>
                <a:cs typeface="Arial MT"/>
              </a:rPr>
              <a:t> </a:t>
            </a:r>
            <a:r>
              <a:rPr sz="1000" dirty="0">
                <a:solidFill>
                  <a:srgbClr val="231F20"/>
                </a:solidFill>
                <a:latin typeface="Arial MT"/>
                <a:cs typeface="Arial MT"/>
              </a:rPr>
              <a:t>with</a:t>
            </a:r>
            <a:r>
              <a:rPr sz="1000" spc="25" dirty="0">
                <a:solidFill>
                  <a:srgbClr val="231F20"/>
                </a:solidFill>
                <a:latin typeface="Arial MT"/>
                <a:cs typeface="Arial MT"/>
              </a:rPr>
              <a:t> </a:t>
            </a:r>
            <a:r>
              <a:rPr sz="1000" spc="-20" dirty="0">
                <a:solidFill>
                  <a:srgbClr val="231F20"/>
                </a:solidFill>
                <a:latin typeface="Arial MT"/>
                <a:cs typeface="Arial MT"/>
              </a:rPr>
              <a:t>care.</a:t>
            </a:r>
            <a:endParaRPr sz="1000" dirty="0">
              <a:latin typeface="Arial MT"/>
              <a:cs typeface="Arial MT"/>
            </a:endParaRPr>
          </a:p>
        </p:txBody>
      </p:sp>
      <p:sp>
        <p:nvSpPr>
          <p:cNvPr id="10" name="object 10"/>
          <p:cNvSpPr txBox="1"/>
          <p:nvPr/>
        </p:nvSpPr>
        <p:spPr>
          <a:xfrm>
            <a:off x="2635250" y="2202148"/>
            <a:ext cx="2240915" cy="3882922"/>
          </a:xfrm>
          <a:prstGeom prst="rect">
            <a:avLst/>
          </a:prstGeom>
          <a:solidFill>
            <a:srgbClr val="31859C"/>
          </a:solidFill>
        </p:spPr>
        <p:txBody>
          <a:bodyPr vert="horz" wrap="square" lIns="0" tIns="11430" rIns="0" bIns="0" rtlCol="0">
            <a:spAutoFit/>
          </a:bodyPr>
          <a:lstStyle/>
          <a:p>
            <a:pPr marL="12700" marR="51435">
              <a:lnSpc>
                <a:spcPct val="101200"/>
              </a:lnSpc>
              <a:spcBef>
                <a:spcPts val="90"/>
              </a:spcBef>
            </a:pPr>
            <a:r>
              <a:rPr sz="1000" dirty="0">
                <a:solidFill>
                  <a:srgbClr val="231F20"/>
                </a:solidFill>
                <a:latin typeface="Arial MT"/>
                <a:cs typeface="Arial MT"/>
              </a:rPr>
              <a:t>Apart</a:t>
            </a:r>
            <a:r>
              <a:rPr sz="1000" spc="5" dirty="0">
                <a:solidFill>
                  <a:srgbClr val="231F20"/>
                </a:solidFill>
                <a:latin typeface="Arial MT"/>
                <a:cs typeface="Arial MT"/>
              </a:rPr>
              <a:t> </a:t>
            </a:r>
            <a:r>
              <a:rPr sz="1000" dirty="0">
                <a:solidFill>
                  <a:srgbClr val="231F20"/>
                </a:solidFill>
                <a:latin typeface="Arial MT"/>
                <a:cs typeface="Arial MT"/>
              </a:rPr>
              <a:t>from</a:t>
            </a:r>
            <a:r>
              <a:rPr sz="1000" spc="10" dirty="0">
                <a:solidFill>
                  <a:srgbClr val="231F20"/>
                </a:solidFill>
                <a:latin typeface="Arial MT"/>
                <a:cs typeface="Arial MT"/>
              </a:rPr>
              <a:t> </a:t>
            </a:r>
            <a:r>
              <a:rPr sz="1000" dirty="0">
                <a:solidFill>
                  <a:srgbClr val="231F20"/>
                </a:solidFill>
                <a:latin typeface="Arial MT"/>
                <a:cs typeface="Arial MT"/>
              </a:rPr>
              <a:t>the</a:t>
            </a:r>
            <a:r>
              <a:rPr sz="1000" spc="10" dirty="0">
                <a:solidFill>
                  <a:srgbClr val="231F20"/>
                </a:solidFill>
                <a:latin typeface="Arial MT"/>
                <a:cs typeface="Arial MT"/>
              </a:rPr>
              <a:t> </a:t>
            </a:r>
            <a:r>
              <a:rPr sz="1000" dirty="0">
                <a:solidFill>
                  <a:srgbClr val="231F20"/>
                </a:solidFill>
                <a:latin typeface="Arial MT"/>
                <a:cs typeface="Arial MT"/>
              </a:rPr>
              <a:t>operational</a:t>
            </a:r>
            <a:r>
              <a:rPr sz="1000" spc="10" dirty="0">
                <a:solidFill>
                  <a:srgbClr val="231F20"/>
                </a:solidFill>
                <a:latin typeface="Arial MT"/>
                <a:cs typeface="Arial MT"/>
              </a:rPr>
              <a:t> </a:t>
            </a:r>
            <a:r>
              <a:rPr sz="1000" dirty="0">
                <a:solidFill>
                  <a:srgbClr val="231F20"/>
                </a:solidFill>
                <a:latin typeface="Arial MT"/>
                <a:cs typeface="Arial MT"/>
              </a:rPr>
              <a:t>reasons</a:t>
            </a:r>
            <a:r>
              <a:rPr sz="1000" spc="10" dirty="0">
                <a:solidFill>
                  <a:srgbClr val="231F20"/>
                </a:solidFill>
                <a:latin typeface="Arial MT"/>
                <a:cs typeface="Arial MT"/>
              </a:rPr>
              <a:t> </a:t>
            </a:r>
            <a:r>
              <a:rPr sz="1000" dirty="0">
                <a:solidFill>
                  <a:srgbClr val="231F20"/>
                </a:solidFill>
                <a:latin typeface="Arial MT"/>
                <a:cs typeface="Arial MT"/>
              </a:rPr>
              <a:t>listed</a:t>
            </a:r>
            <a:r>
              <a:rPr sz="1000" spc="10" dirty="0">
                <a:solidFill>
                  <a:srgbClr val="231F20"/>
                </a:solidFill>
                <a:latin typeface="Arial MT"/>
                <a:cs typeface="Arial MT"/>
              </a:rPr>
              <a:t> </a:t>
            </a:r>
            <a:r>
              <a:rPr sz="1000" dirty="0">
                <a:solidFill>
                  <a:srgbClr val="231F20"/>
                </a:solidFill>
                <a:latin typeface="Arial MT"/>
                <a:cs typeface="Arial MT"/>
              </a:rPr>
              <a:t>above,</a:t>
            </a:r>
            <a:r>
              <a:rPr sz="1000" spc="10" dirty="0">
                <a:solidFill>
                  <a:srgbClr val="231F20"/>
                </a:solidFill>
                <a:latin typeface="Arial MT"/>
                <a:cs typeface="Arial MT"/>
              </a:rPr>
              <a:t> </a:t>
            </a:r>
            <a:r>
              <a:rPr sz="1000" spc="-10" dirty="0">
                <a:solidFill>
                  <a:srgbClr val="231F20"/>
                </a:solidFill>
                <a:latin typeface="Arial MT"/>
                <a:cs typeface="Arial MT"/>
              </a:rPr>
              <a:t>there</a:t>
            </a:r>
            <a:r>
              <a:rPr sz="1000" spc="500" dirty="0">
                <a:solidFill>
                  <a:srgbClr val="231F20"/>
                </a:solidFill>
                <a:latin typeface="Arial MT"/>
                <a:cs typeface="Arial MT"/>
              </a:rPr>
              <a:t> </a:t>
            </a:r>
            <a:r>
              <a:rPr sz="1000" dirty="0">
                <a:solidFill>
                  <a:srgbClr val="231F20"/>
                </a:solidFill>
                <a:latin typeface="Arial MT"/>
                <a:cs typeface="Arial MT"/>
              </a:rPr>
              <a:t>needs</a:t>
            </a:r>
            <a:r>
              <a:rPr sz="1000" spc="10" dirty="0">
                <a:solidFill>
                  <a:srgbClr val="231F20"/>
                </a:solidFill>
                <a:latin typeface="Arial MT"/>
                <a:cs typeface="Arial MT"/>
              </a:rPr>
              <a:t> </a:t>
            </a:r>
            <a:r>
              <a:rPr sz="1000" dirty="0">
                <a:solidFill>
                  <a:srgbClr val="231F20"/>
                </a:solidFill>
                <a:latin typeface="Arial MT"/>
                <a:cs typeface="Arial MT"/>
              </a:rPr>
              <a:t>to</a:t>
            </a:r>
            <a:r>
              <a:rPr sz="1000" spc="10" dirty="0">
                <a:solidFill>
                  <a:srgbClr val="231F20"/>
                </a:solidFill>
                <a:latin typeface="Arial MT"/>
                <a:cs typeface="Arial MT"/>
              </a:rPr>
              <a:t> </a:t>
            </a:r>
            <a:r>
              <a:rPr sz="1000" dirty="0">
                <a:solidFill>
                  <a:srgbClr val="231F20"/>
                </a:solidFill>
                <a:latin typeface="Arial MT"/>
                <a:cs typeface="Arial MT"/>
              </a:rPr>
              <a:t>be</a:t>
            </a:r>
            <a:r>
              <a:rPr sz="1000" spc="15" dirty="0">
                <a:solidFill>
                  <a:srgbClr val="231F20"/>
                </a:solidFill>
                <a:latin typeface="Arial MT"/>
                <a:cs typeface="Arial MT"/>
              </a:rPr>
              <a:t> </a:t>
            </a:r>
            <a:r>
              <a:rPr sz="1000" dirty="0">
                <a:solidFill>
                  <a:srgbClr val="231F20"/>
                </a:solidFill>
                <a:latin typeface="Arial MT"/>
                <a:cs typeface="Arial MT"/>
              </a:rPr>
              <a:t>an</a:t>
            </a:r>
            <a:r>
              <a:rPr sz="1000" spc="10" dirty="0">
                <a:solidFill>
                  <a:srgbClr val="231F20"/>
                </a:solidFill>
                <a:latin typeface="Arial MT"/>
                <a:cs typeface="Arial MT"/>
              </a:rPr>
              <a:t> </a:t>
            </a:r>
            <a:r>
              <a:rPr sz="1000" dirty="0">
                <a:solidFill>
                  <a:srgbClr val="231F20"/>
                </a:solidFill>
                <a:latin typeface="Arial MT"/>
                <a:cs typeface="Arial MT"/>
              </a:rPr>
              <a:t>allowance</a:t>
            </a:r>
            <a:r>
              <a:rPr sz="1000" spc="10" dirty="0">
                <a:solidFill>
                  <a:srgbClr val="231F20"/>
                </a:solidFill>
                <a:latin typeface="Arial MT"/>
                <a:cs typeface="Arial MT"/>
              </a:rPr>
              <a:t> </a:t>
            </a:r>
            <a:r>
              <a:rPr sz="1000" dirty="0">
                <a:solidFill>
                  <a:srgbClr val="231F20"/>
                </a:solidFill>
                <a:latin typeface="Arial MT"/>
                <a:cs typeface="Arial MT"/>
              </a:rPr>
              <a:t>to</a:t>
            </a:r>
            <a:r>
              <a:rPr sz="1000" spc="15" dirty="0">
                <a:solidFill>
                  <a:srgbClr val="231F20"/>
                </a:solidFill>
                <a:latin typeface="Arial MT"/>
                <a:cs typeface="Arial MT"/>
              </a:rPr>
              <a:t> </a:t>
            </a:r>
            <a:r>
              <a:rPr sz="1000" dirty="0">
                <a:solidFill>
                  <a:srgbClr val="231F20"/>
                </a:solidFill>
                <a:latin typeface="Arial MT"/>
                <a:cs typeface="Arial MT"/>
              </a:rPr>
              <a:t>provide</a:t>
            </a:r>
            <a:r>
              <a:rPr sz="1000" spc="10" dirty="0">
                <a:solidFill>
                  <a:srgbClr val="231F20"/>
                </a:solidFill>
                <a:latin typeface="Arial MT"/>
                <a:cs typeface="Arial MT"/>
              </a:rPr>
              <a:t> </a:t>
            </a:r>
            <a:r>
              <a:rPr sz="1000" dirty="0">
                <a:solidFill>
                  <a:srgbClr val="231F20"/>
                </a:solidFill>
                <a:latin typeface="Arial MT"/>
                <a:cs typeface="Arial MT"/>
              </a:rPr>
              <a:t>for</a:t>
            </a:r>
            <a:r>
              <a:rPr sz="1000" spc="10" dirty="0">
                <a:solidFill>
                  <a:srgbClr val="231F20"/>
                </a:solidFill>
                <a:latin typeface="Arial MT"/>
                <a:cs typeface="Arial MT"/>
              </a:rPr>
              <a:t> </a:t>
            </a:r>
            <a:r>
              <a:rPr sz="1000" spc="-10" dirty="0">
                <a:solidFill>
                  <a:srgbClr val="231F20"/>
                </a:solidFill>
                <a:latin typeface="Arial MT"/>
                <a:cs typeface="Arial MT"/>
              </a:rPr>
              <a:t>manufacturing</a:t>
            </a:r>
            <a:r>
              <a:rPr sz="1000" spc="500" dirty="0">
                <a:solidFill>
                  <a:srgbClr val="231F20"/>
                </a:solidFill>
                <a:latin typeface="Arial MT"/>
                <a:cs typeface="Arial MT"/>
              </a:rPr>
              <a:t> </a:t>
            </a:r>
            <a:r>
              <a:rPr sz="1000" spc="-10" dirty="0">
                <a:solidFill>
                  <a:srgbClr val="231F20"/>
                </a:solidFill>
                <a:latin typeface="Arial MT"/>
                <a:cs typeface="Arial MT"/>
              </a:rPr>
              <a:t>tolerances.</a:t>
            </a:r>
            <a:endParaRPr sz="1000" dirty="0">
              <a:latin typeface="Arial MT"/>
              <a:cs typeface="Arial MT"/>
            </a:endParaRPr>
          </a:p>
          <a:p>
            <a:pPr>
              <a:lnSpc>
                <a:spcPct val="100000"/>
              </a:lnSpc>
              <a:spcBef>
                <a:spcPts val="45"/>
              </a:spcBef>
            </a:pPr>
            <a:endParaRPr sz="1000" dirty="0">
              <a:latin typeface="Arial MT"/>
              <a:cs typeface="Arial MT"/>
            </a:endParaRPr>
          </a:p>
          <a:p>
            <a:pPr marL="12700" marR="106045">
              <a:lnSpc>
                <a:spcPct val="101200"/>
              </a:lnSpc>
            </a:pPr>
            <a:r>
              <a:rPr sz="1000" spc="-10" dirty="0">
                <a:solidFill>
                  <a:srgbClr val="231F20"/>
                </a:solidFill>
                <a:latin typeface="Arial MT"/>
                <a:cs typeface="Arial MT"/>
              </a:rPr>
              <a:t>Where</a:t>
            </a:r>
            <a:r>
              <a:rPr sz="1000" spc="-20" dirty="0">
                <a:solidFill>
                  <a:srgbClr val="231F20"/>
                </a:solidFill>
                <a:latin typeface="Arial MT"/>
                <a:cs typeface="Arial MT"/>
              </a:rPr>
              <a:t> </a:t>
            </a:r>
            <a:r>
              <a:rPr sz="1000" dirty="0">
                <a:solidFill>
                  <a:srgbClr val="231F20"/>
                </a:solidFill>
                <a:latin typeface="Arial MT"/>
                <a:cs typeface="Arial MT"/>
              </a:rPr>
              <a:t>there</a:t>
            </a:r>
            <a:r>
              <a:rPr sz="1000" spc="-15" dirty="0">
                <a:solidFill>
                  <a:srgbClr val="231F20"/>
                </a:solidFill>
                <a:latin typeface="Arial MT"/>
                <a:cs typeface="Arial MT"/>
              </a:rPr>
              <a:t> </a:t>
            </a:r>
            <a:r>
              <a:rPr sz="1000" dirty="0">
                <a:solidFill>
                  <a:srgbClr val="231F20"/>
                </a:solidFill>
                <a:latin typeface="Arial MT"/>
                <a:cs typeface="Arial MT"/>
              </a:rPr>
              <a:t>is</a:t>
            </a:r>
            <a:r>
              <a:rPr sz="1000" spc="-15" dirty="0">
                <a:solidFill>
                  <a:srgbClr val="231F20"/>
                </a:solidFill>
                <a:latin typeface="Arial MT"/>
                <a:cs typeface="Arial MT"/>
              </a:rPr>
              <a:t> </a:t>
            </a:r>
            <a:r>
              <a:rPr sz="1000" dirty="0">
                <a:solidFill>
                  <a:srgbClr val="231F20"/>
                </a:solidFill>
                <a:latin typeface="Arial MT"/>
                <a:cs typeface="Arial MT"/>
              </a:rPr>
              <a:t>minimal</a:t>
            </a:r>
            <a:r>
              <a:rPr sz="1000" spc="-15" dirty="0">
                <a:solidFill>
                  <a:srgbClr val="231F20"/>
                </a:solidFill>
                <a:latin typeface="Arial MT"/>
                <a:cs typeface="Arial MT"/>
              </a:rPr>
              <a:t> </a:t>
            </a:r>
            <a:r>
              <a:rPr sz="1000" dirty="0">
                <a:solidFill>
                  <a:srgbClr val="231F20"/>
                </a:solidFill>
                <a:latin typeface="Arial MT"/>
                <a:cs typeface="Arial MT"/>
              </a:rPr>
              <a:t>pressure</a:t>
            </a:r>
            <a:r>
              <a:rPr sz="1000" spc="-15" dirty="0">
                <a:solidFill>
                  <a:srgbClr val="231F20"/>
                </a:solidFill>
                <a:latin typeface="Arial MT"/>
                <a:cs typeface="Arial MT"/>
              </a:rPr>
              <a:t> </a:t>
            </a:r>
            <a:r>
              <a:rPr sz="1000" dirty="0">
                <a:solidFill>
                  <a:srgbClr val="231F20"/>
                </a:solidFill>
                <a:latin typeface="Arial MT"/>
                <a:cs typeface="Arial MT"/>
              </a:rPr>
              <a:t>differential</a:t>
            </a:r>
            <a:r>
              <a:rPr sz="1000" spc="-15" dirty="0">
                <a:solidFill>
                  <a:srgbClr val="231F20"/>
                </a:solidFill>
                <a:latin typeface="Arial MT"/>
                <a:cs typeface="Arial MT"/>
              </a:rPr>
              <a:t> </a:t>
            </a:r>
            <a:r>
              <a:rPr sz="1000" spc="-20" dirty="0">
                <a:solidFill>
                  <a:srgbClr val="231F20"/>
                </a:solidFill>
                <a:latin typeface="Arial MT"/>
                <a:cs typeface="Arial MT"/>
              </a:rPr>
              <a:t>then</a:t>
            </a:r>
            <a:r>
              <a:rPr sz="1000" spc="500" dirty="0">
                <a:solidFill>
                  <a:srgbClr val="231F20"/>
                </a:solidFill>
                <a:latin typeface="Arial MT"/>
                <a:cs typeface="Arial MT"/>
              </a:rPr>
              <a:t> </a:t>
            </a:r>
            <a:r>
              <a:rPr sz="1000" dirty="0">
                <a:solidFill>
                  <a:srgbClr val="231F20"/>
                </a:solidFill>
                <a:latin typeface="Arial MT"/>
                <a:cs typeface="Arial MT"/>
              </a:rPr>
              <a:t>wider</a:t>
            </a:r>
            <a:r>
              <a:rPr sz="1000" spc="15" dirty="0">
                <a:solidFill>
                  <a:srgbClr val="231F20"/>
                </a:solidFill>
                <a:latin typeface="Arial MT"/>
                <a:cs typeface="Arial MT"/>
              </a:rPr>
              <a:t> </a:t>
            </a:r>
            <a:r>
              <a:rPr sz="1000" dirty="0">
                <a:solidFill>
                  <a:srgbClr val="231F20"/>
                </a:solidFill>
                <a:latin typeface="Arial MT"/>
                <a:cs typeface="Arial MT"/>
              </a:rPr>
              <a:t>clearances</a:t>
            </a:r>
            <a:r>
              <a:rPr sz="1000" spc="15" dirty="0">
                <a:solidFill>
                  <a:srgbClr val="231F20"/>
                </a:solidFill>
                <a:latin typeface="Arial MT"/>
                <a:cs typeface="Arial MT"/>
              </a:rPr>
              <a:t> </a:t>
            </a:r>
            <a:r>
              <a:rPr sz="1000" dirty="0">
                <a:solidFill>
                  <a:srgbClr val="231F20"/>
                </a:solidFill>
                <a:latin typeface="Arial MT"/>
                <a:cs typeface="Arial MT"/>
              </a:rPr>
              <a:t>can</a:t>
            </a:r>
            <a:r>
              <a:rPr sz="1000" spc="15" dirty="0">
                <a:solidFill>
                  <a:srgbClr val="231F20"/>
                </a:solidFill>
                <a:latin typeface="Arial MT"/>
                <a:cs typeface="Arial MT"/>
              </a:rPr>
              <a:t> </a:t>
            </a:r>
            <a:r>
              <a:rPr sz="1000" dirty="0">
                <a:solidFill>
                  <a:srgbClr val="231F20"/>
                </a:solidFill>
                <a:latin typeface="Arial MT"/>
                <a:cs typeface="Arial MT"/>
              </a:rPr>
              <a:t>be</a:t>
            </a:r>
            <a:r>
              <a:rPr sz="1000" spc="15" dirty="0">
                <a:solidFill>
                  <a:srgbClr val="231F20"/>
                </a:solidFill>
                <a:latin typeface="Arial MT"/>
                <a:cs typeface="Arial MT"/>
              </a:rPr>
              <a:t> </a:t>
            </a:r>
            <a:r>
              <a:rPr sz="1000" dirty="0">
                <a:solidFill>
                  <a:srgbClr val="231F20"/>
                </a:solidFill>
                <a:latin typeface="Arial MT"/>
                <a:cs typeface="Arial MT"/>
              </a:rPr>
              <a:t>provided</a:t>
            </a:r>
            <a:r>
              <a:rPr sz="1000" spc="15" dirty="0">
                <a:solidFill>
                  <a:srgbClr val="231F20"/>
                </a:solidFill>
                <a:latin typeface="Arial MT"/>
                <a:cs typeface="Arial MT"/>
              </a:rPr>
              <a:t> </a:t>
            </a:r>
            <a:r>
              <a:rPr sz="1000" dirty="0">
                <a:solidFill>
                  <a:srgbClr val="231F20"/>
                </a:solidFill>
                <a:latin typeface="Arial MT"/>
                <a:cs typeface="Arial MT"/>
              </a:rPr>
              <a:t>to</a:t>
            </a:r>
            <a:r>
              <a:rPr sz="1000" spc="15" dirty="0">
                <a:solidFill>
                  <a:srgbClr val="231F20"/>
                </a:solidFill>
                <a:latin typeface="Arial MT"/>
                <a:cs typeface="Arial MT"/>
              </a:rPr>
              <a:t> </a:t>
            </a:r>
            <a:r>
              <a:rPr sz="1000" dirty="0">
                <a:solidFill>
                  <a:srgbClr val="231F20"/>
                </a:solidFill>
                <a:latin typeface="Arial MT"/>
                <a:cs typeface="Arial MT"/>
              </a:rPr>
              <a:t>help</a:t>
            </a:r>
            <a:r>
              <a:rPr sz="1000" spc="15" dirty="0">
                <a:solidFill>
                  <a:srgbClr val="231F20"/>
                </a:solidFill>
                <a:latin typeface="Arial MT"/>
                <a:cs typeface="Arial MT"/>
              </a:rPr>
              <a:t> </a:t>
            </a:r>
            <a:r>
              <a:rPr sz="1000" dirty="0">
                <a:solidFill>
                  <a:srgbClr val="231F20"/>
                </a:solidFill>
                <a:latin typeface="Arial MT"/>
                <a:cs typeface="Arial MT"/>
              </a:rPr>
              <a:t>avoid</a:t>
            </a:r>
            <a:r>
              <a:rPr sz="1000" spc="15" dirty="0">
                <a:solidFill>
                  <a:srgbClr val="231F20"/>
                </a:solidFill>
                <a:latin typeface="Arial MT"/>
                <a:cs typeface="Arial MT"/>
              </a:rPr>
              <a:t> </a:t>
            </a:r>
            <a:r>
              <a:rPr sz="1000" spc="-10" dirty="0">
                <a:solidFill>
                  <a:srgbClr val="231F20"/>
                </a:solidFill>
                <a:latin typeface="Arial MT"/>
                <a:cs typeface="Arial MT"/>
              </a:rPr>
              <a:t>close</a:t>
            </a:r>
            <a:r>
              <a:rPr sz="1000" spc="500" dirty="0">
                <a:solidFill>
                  <a:srgbClr val="231F20"/>
                </a:solidFill>
                <a:latin typeface="Arial MT"/>
                <a:cs typeface="Arial MT"/>
              </a:rPr>
              <a:t> </a:t>
            </a:r>
            <a:r>
              <a:rPr sz="1000" dirty="0">
                <a:solidFill>
                  <a:srgbClr val="231F20"/>
                </a:solidFill>
                <a:latin typeface="Arial MT"/>
                <a:cs typeface="Arial MT"/>
              </a:rPr>
              <a:t>clearance</a:t>
            </a:r>
            <a:r>
              <a:rPr sz="1000" spc="-35" dirty="0">
                <a:solidFill>
                  <a:srgbClr val="231F20"/>
                </a:solidFill>
                <a:latin typeface="Arial MT"/>
                <a:cs typeface="Arial MT"/>
              </a:rPr>
              <a:t> </a:t>
            </a:r>
            <a:r>
              <a:rPr sz="1000" spc="-10" dirty="0">
                <a:solidFill>
                  <a:srgbClr val="231F20"/>
                </a:solidFill>
                <a:latin typeface="Arial MT"/>
                <a:cs typeface="Arial MT"/>
              </a:rPr>
              <a:t>problems.</a:t>
            </a:r>
            <a:endParaRPr sz="1000" dirty="0">
              <a:latin typeface="Arial MT"/>
              <a:cs typeface="Arial MT"/>
            </a:endParaRPr>
          </a:p>
          <a:p>
            <a:pPr>
              <a:lnSpc>
                <a:spcPct val="100000"/>
              </a:lnSpc>
              <a:spcBef>
                <a:spcPts val="45"/>
              </a:spcBef>
            </a:pPr>
            <a:endParaRPr sz="1000" dirty="0">
              <a:latin typeface="Arial MT"/>
              <a:cs typeface="Arial MT"/>
            </a:endParaRPr>
          </a:p>
          <a:p>
            <a:pPr marL="12700" marR="6985">
              <a:lnSpc>
                <a:spcPct val="101200"/>
              </a:lnSpc>
            </a:pPr>
            <a:r>
              <a:rPr sz="1000" dirty="0">
                <a:solidFill>
                  <a:srgbClr val="231F20"/>
                </a:solidFill>
                <a:latin typeface="Arial MT"/>
                <a:cs typeface="Arial MT"/>
              </a:rPr>
              <a:t>If</a:t>
            </a:r>
            <a:r>
              <a:rPr sz="1000" spc="15" dirty="0">
                <a:solidFill>
                  <a:srgbClr val="231F20"/>
                </a:solidFill>
                <a:latin typeface="Arial MT"/>
                <a:cs typeface="Arial MT"/>
              </a:rPr>
              <a:t> </a:t>
            </a:r>
            <a:r>
              <a:rPr sz="1000" dirty="0">
                <a:solidFill>
                  <a:srgbClr val="231F20"/>
                </a:solidFill>
                <a:latin typeface="Arial MT"/>
                <a:cs typeface="Arial MT"/>
              </a:rPr>
              <a:t>faced</a:t>
            </a:r>
            <a:r>
              <a:rPr sz="1000" spc="15" dirty="0">
                <a:solidFill>
                  <a:srgbClr val="231F20"/>
                </a:solidFill>
                <a:latin typeface="Arial MT"/>
                <a:cs typeface="Arial MT"/>
              </a:rPr>
              <a:t> </a:t>
            </a:r>
            <a:r>
              <a:rPr sz="1000" dirty="0">
                <a:solidFill>
                  <a:srgbClr val="231F20"/>
                </a:solidFill>
                <a:latin typeface="Arial MT"/>
                <a:cs typeface="Arial MT"/>
              </a:rPr>
              <a:t>with</a:t>
            </a:r>
            <a:r>
              <a:rPr sz="1000" spc="15" dirty="0">
                <a:solidFill>
                  <a:srgbClr val="231F20"/>
                </a:solidFill>
                <a:latin typeface="Arial MT"/>
                <a:cs typeface="Arial MT"/>
              </a:rPr>
              <a:t> </a:t>
            </a:r>
            <a:r>
              <a:rPr sz="1000" dirty="0">
                <a:solidFill>
                  <a:srgbClr val="231F20"/>
                </a:solidFill>
                <a:latin typeface="Arial MT"/>
                <a:cs typeface="Arial MT"/>
              </a:rPr>
              <a:t>higher</a:t>
            </a:r>
            <a:r>
              <a:rPr sz="1000" spc="15" dirty="0">
                <a:solidFill>
                  <a:srgbClr val="231F20"/>
                </a:solidFill>
                <a:latin typeface="Arial MT"/>
                <a:cs typeface="Arial MT"/>
              </a:rPr>
              <a:t> </a:t>
            </a:r>
            <a:r>
              <a:rPr sz="1000" dirty="0">
                <a:solidFill>
                  <a:srgbClr val="231F20"/>
                </a:solidFill>
                <a:latin typeface="Arial MT"/>
                <a:cs typeface="Arial MT"/>
              </a:rPr>
              <a:t>operating</a:t>
            </a:r>
            <a:r>
              <a:rPr sz="1000" spc="15" dirty="0">
                <a:solidFill>
                  <a:srgbClr val="231F20"/>
                </a:solidFill>
                <a:latin typeface="Arial MT"/>
                <a:cs typeface="Arial MT"/>
              </a:rPr>
              <a:t> </a:t>
            </a:r>
            <a:r>
              <a:rPr sz="1000" dirty="0">
                <a:solidFill>
                  <a:srgbClr val="231F20"/>
                </a:solidFill>
                <a:latin typeface="Arial MT"/>
                <a:cs typeface="Arial MT"/>
              </a:rPr>
              <a:t>temperatures,</a:t>
            </a:r>
            <a:r>
              <a:rPr sz="1000" spc="15" dirty="0">
                <a:solidFill>
                  <a:srgbClr val="231F20"/>
                </a:solidFill>
                <a:latin typeface="Arial MT"/>
                <a:cs typeface="Arial MT"/>
              </a:rPr>
              <a:t> </a:t>
            </a:r>
            <a:r>
              <a:rPr sz="1000" spc="-10" dirty="0">
                <a:solidFill>
                  <a:srgbClr val="231F20"/>
                </a:solidFill>
                <a:latin typeface="Arial MT"/>
                <a:cs typeface="Arial MT"/>
              </a:rPr>
              <a:t>initial</a:t>
            </a:r>
            <a:r>
              <a:rPr sz="1000" spc="500" dirty="0">
                <a:solidFill>
                  <a:srgbClr val="231F20"/>
                </a:solidFill>
                <a:latin typeface="Arial MT"/>
                <a:cs typeface="Arial MT"/>
              </a:rPr>
              <a:t> </a:t>
            </a:r>
            <a:r>
              <a:rPr sz="1000" dirty="0">
                <a:solidFill>
                  <a:srgbClr val="231F20"/>
                </a:solidFill>
                <a:latin typeface="Arial MT"/>
                <a:cs typeface="Arial MT"/>
              </a:rPr>
              <a:t>clearances</a:t>
            </a:r>
            <a:r>
              <a:rPr sz="1000" spc="5" dirty="0">
                <a:solidFill>
                  <a:srgbClr val="231F20"/>
                </a:solidFill>
                <a:latin typeface="Arial MT"/>
                <a:cs typeface="Arial MT"/>
              </a:rPr>
              <a:t> </a:t>
            </a:r>
            <a:r>
              <a:rPr sz="1000" dirty="0">
                <a:solidFill>
                  <a:srgbClr val="231F20"/>
                </a:solidFill>
                <a:latin typeface="Arial MT"/>
                <a:cs typeface="Arial MT"/>
              </a:rPr>
              <a:t>will</a:t>
            </a:r>
            <a:r>
              <a:rPr sz="1000" spc="10" dirty="0">
                <a:solidFill>
                  <a:srgbClr val="231F20"/>
                </a:solidFill>
                <a:latin typeface="Arial MT"/>
                <a:cs typeface="Arial MT"/>
              </a:rPr>
              <a:t> </a:t>
            </a:r>
            <a:r>
              <a:rPr sz="1000" dirty="0">
                <a:solidFill>
                  <a:srgbClr val="231F20"/>
                </a:solidFill>
                <a:latin typeface="Arial MT"/>
                <a:cs typeface="Arial MT"/>
              </a:rPr>
              <a:t>need</a:t>
            </a:r>
            <a:r>
              <a:rPr sz="1000" spc="10" dirty="0">
                <a:solidFill>
                  <a:srgbClr val="231F20"/>
                </a:solidFill>
                <a:latin typeface="Arial MT"/>
                <a:cs typeface="Arial MT"/>
              </a:rPr>
              <a:t> </a:t>
            </a:r>
            <a:r>
              <a:rPr sz="1000" dirty="0">
                <a:solidFill>
                  <a:srgbClr val="231F20"/>
                </a:solidFill>
                <a:latin typeface="Arial MT"/>
                <a:cs typeface="Arial MT"/>
              </a:rPr>
              <a:t>to</a:t>
            </a:r>
            <a:r>
              <a:rPr sz="1000" spc="5" dirty="0">
                <a:solidFill>
                  <a:srgbClr val="231F20"/>
                </a:solidFill>
                <a:latin typeface="Arial MT"/>
                <a:cs typeface="Arial MT"/>
              </a:rPr>
              <a:t> </a:t>
            </a:r>
            <a:r>
              <a:rPr sz="1000" dirty="0">
                <a:solidFill>
                  <a:srgbClr val="231F20"/>
                </a:solidFill>
                <a:latin typeface="Arial MT"/>
                <a:cs typeface="Arial MT"/>
              </a:rPr>
              <a:t>be</a:t>
            </a:r>
            <a:r>
              <a:rPr sz="1000" spc="10" dirty="0">
                <a:solidFill>
                  <a:srgbClr val="231F20"/>
                </a:solidFill>
                <a:latin typeface="Arial MT"/>
                <a:cs typeface="Arial MT"/>
              </a:rPr>
              <a:t> </a:t>
            </a:r>
            <a:r>
              <a:rPr sz="1000" dirty="0">
                <a:solidFill>
                  <a:srgbClr val="231F20"/>
                </a:solidFill>
                <a:latin typeface="Arial MT"/>
                <a:cs typeface="Arial MT"/>
              </a:rPr>
              <a:t>increased</a:t>
            </a:r>
            <a:r>
              <a:rPr sz="1000" spc="10" dirty="0">
                <a:solidFill>
                  <a:srgbClr val="231F20"/>
                </a:solidFill>
                <a:latin typeface="Arial MT"/>
                <a:cs typeface="Arial MT"/>
              </a:rPr>
              <a:t> </a:t>
            </a:r>
            <a:r>
              <a:rPr sz="1000" dirty="0">
                <a:solidFill>
                  <a:srgbClr val="231F20"/>
                </a:solidFill>
                <a:latin typeface="Arial MT"/>
                <a:cs typeface="Arial MT"/>
              </a:rPr>
              <a:t>to</a:t>
            </a:r>
            <a:r>
              <a:rPr sz="1000" spc="5" dirty="0">
                <a:solidFill>
                  <a:srgbClr val="231F20"/>
                </a:solidFill>
                <a:latin typeface="Arial MT"/>
                <a:cs typeface="Arial MT"/>
              </a:rPr>
              <a:t> </a:t>
            </a:r>
            <a:r>
              <a:rPr sz="1000" dirty="0">
                <a:solidFill>
                  <a:srgbClr val="231F20"/>
                </a:solidFill>
                <a:latin typeface="Arial MT"/>
                <a:cs typeface="Arial MT"/>
              </a:rPr>
              <a:t>allow</a:t>
            </a:r>
            <a:r>
              <a:rPr sz="1000" spc="10" dirty="0">
                <a:solidFill>
                  <a:srgbClr val="231F20"/>
                </a:solidFill>
                <a:latin typeface="Arial MT"/>
                <a:cs typeface="Arial MT"/>
              </a:rPr>
              <a:t> </a:t>
            </a:r>
            <a:r>
              <a:rPr sz="1000" dirty="0">
                <a:solidFill>
                  <a:srgbClr val="231F20"/>
                </a:solidFill>
                <a:latin typeface="Arial MT"/>
                <a:cs typeface="Arial MT"/>
              </a:rPr>
              <a:t>for</a:t>
            </a:r>
            <a:r>
              <a:rPr sz="1000" spc="10" dirty="0">
                <a:solidFill>
                  <a:srgbClr val="231F20"/>
                </a:solidFill>
                <a:latin typeface="Arial MT"/>
                <a:cs typeface="Arial MT"/>
              </a:rPr>
              <a:t> </a:t>
            </a:r>
            <a:r>
              <a:rPr sz="1000" spc="-10" dirty="0">
                <a:solidFill>
                  <a:srgbClr val="231F20"/>
                </a:solidFill>
                <a:latin typeface="Arial MT"/>
                <a:cs typeface="Arial MT"/>
              </a:rPr>
              <a:t>greater</a:t>
            </a:r>
            <a:r>
              <a:rPr sz="1000" spc="500" dirty="0">
                <a:solidFill>
                  <a:srgbClr val="231F20"/>
                </a:solidFill>
                <a:latin typeface="Arial MT"/>
                <a:cs typeface="Arial MT"/>
              </a:rPr>
              <a:t> </a:t>
            </a:r>
            <a:r>
              <a:rPr sz="1000" dirty="0">
                <a:solidFill>
                  <a:srgbClr val="231F20"/>
                </a:solidFill>
                <a:latin typeface="Arial MT"/>
                <a:cs typeface="Arial MT"/>
              </a:rPr>
              <a:t>rotor</a:t>
            </a:r>
            <a:r>
              <a:rPr sz="1000" spc="30" dirty="0">
                <a:solidFill>
                  <a:srgbClr val="231F20"/>
                </a:solidFill>
                <a:latin typeface="Arial MT"/>
                <a:cs typeface="Arial MT"/>
              </a:rPr>
              <a:t> </a:t>
            </a:r>
            <a:r>
              <a:rPr sz="1000" dirty="0">
                <a:solidFill>
                  <a:srgbClr val="231F20"/>
                </a:solidFill>
                <a:latin typeface="Arial MT"/>
                <a:cs typeface="Arial MT"/>
              </a:rPr>
              <a:t>expansion</a:t>
            </a:r>
            <a:r>
              <a:rPr sz="1000" spc="35" dirty="0">
                <a:solidFill>
                  <a:srgbClr val="231F20"/>
                </a:solidFill>
                <a:latin typeface="Arial MT"/>
                <a:cs typeface="Arial MT"/>
              </a:rPr>
              <a:t> </a:t>
            </a:r>
            <a:r>
              <a:rPr sz="1000" dirty="0">
                <a:solidFill>
                  <a:srgbClr val="231F20"/>
                </a:solidFill>
                <a:latin typeface="Arial MT"/>
                <a:cs typeface="Arial MT"/>
              </a:rPr>
              <a:t>due</a:t>
            </a:r>
            <a:r>
              <a:rPr sz="1000" spc="30" dirty="0">
                <a:solidFill>
                  <a:srgbClr val="231F20"/>
                </a:solidFill>
                <a:latin typeface="Arial MT"/>
                <a:cs typeface="Arial MT"/>
              </a:rPr>
              <a:t> </a:t>
            </a:r>
            <a:r>
              <a:rPr sz="1000" dirty="0">
                <a:solidFill>
                  <a:srgbClr val="231F20"/>
                </a:solidFill>
                <a:latin typeface="Arial MT"/>
                <a:cs typeface="Arial MT"/>
              </a:rPr>
              <a:t>to</a:t>
            </a:r>
            <a:r>
              <a:rPr sz="1000" spc="35" dirty="0">
                <a:solidFill>
                  <a:srgbClr val="231F20"/>
                </a:solidFill>
                <a:latin typeface="Arial MT"/>
                <a:cs typeface="Arial MT"/>
              </a:rPr>
              <a:t> </a:t>
            </a:r>
            <a:r>
              <a:rPr sz="1000" dirty="0">
                <a:solidFill>
                  <a:srgbClr val="231F20"/>
                </a:solidFill>
                <a:latin typeface="Arial MT"/>
                <a:cs typeface="Arial MT"/>
              </a:rPr>
              <a:t>its</a:t>
            </a:r>
            <a:r>
              <a:rPr sz="1000" spc="30" dirty="0">
                <a:solidFill>
                  <a:srgbClr val="231F20"/>
                </a:solidFill>
                <a:latin typeface="Arial MT"/>
                <a:cs typeface="Arial MT"/>
              </a:rPr>
              <a:t> </a:t>
            </a:r>
            <a:r>
              <a:rPr sz="1000" dirty="0">
                <a:solidFill>
                  <a:srgbClr val="231F20"/>
                </a:solidFill>
                <a:latin typeface="Arial MT"/>
                <a:cs typeface="Arial MT"/>
              </a:rPr>
              <a:t>lighter</a:t>
            </a:r>
            <a:r>
              <a:rPr sz="1000" spc="35" dirty="0">
                <a:solidFill>
                  <a:srgbClr val="231F20"/>
                </a:solidFill>
                <a:latin typeface="Arial MT"/>
                <a:cs typeface="Arial MT"/>
              </a:rPr>
              <a:t> </a:t>
            </a:r>
            <a:r>
              <a:rPr sz="1000" dirty="0">
                <a:solidFill>
                  <a:srgbClr val="231F20"/>
                </a:solidFill>
                <a:latin typeface="Arial MT"/>
                <a:cs typeface="Arial MT"/>
              </a:rPr>
              <a:t>construction</a:t>
            </a:r>
            <a:r>
              <a:rPr sz="1000" spc="35" dirty="0">
                <a:solidFill>
                  <a:srgbClr val="231F20"/>
                </a:solidFill>
                <a:latin typeface="Arial MT"/>
                <a:cs typeface="Arial MT"/>
              </a:rPr>
              <a:t> </a:t>
            </a:r>
            <a:r>
              <a:rPr sz="1000" spc="-10" dirty="0">
                <a:solidFill>
                  <a:srgbClr val="231F20"/>
                </a:solidFill>
                <a:latin typeface="Arial MT"/>
                <a:cs typeface="Arial MT"/>
              </a:rPr>
              <a:t>relative</a:t>
            </a:r>
            <a:r>
              <a:rPr sz="1000" spc="500" dirty="0">
                <a:solidFill>
                  <a:srgbClr val="231F20"/>
                </a:solidFill>
                <a:latin typeface="Arial MT"/>
                <a:cs typeface="Arial MT"/>
              </a:rPr>
              <a:t> </a:t>
            </a:r>
            <a:r>
              <a:rPr sz="1000" dirty="0">
                <a:solidFill>
                  <a:srgbClr val="231F20"/>
                </a:solidFill>
                <a:latin typeface="Arial MT"/>
                <a:cs typeface="Arial MT"/>
              </a:rPr>
              <a:t>to</a:t>
            </a:r>
            <a:r>
              <a:rPr sz="1000" spc="15" dirty="0">
                <a:solidFill>
                  <a:srgbClr val="231F20"/>
                </a:solidFill>
                <a:latin typeface="Arial MT"/>
                <a:cs typeface="Arial MT"/>
              </a:rPr>
              <a:t> </a:t>
            </a:r>
            <a:r>
              <a:rPr sz="1000" dirty="0">
                <a:solidFill>
                  <a:srgbClr val="231F20"/>
                </a:solidFill>
                <a:latin typeface="Arial MT"/>
                <a:cs typeface="Arial MT"/>
              </a:rPr>
              <a:t>the</a:t>
            </a:r>
            <a:r>
              <a:rPr sz="1000" spc="15" dirty="0">
                <a:solidFill>
                  <a:srgbClr val="231F20"/>
                </a:solidFill>
                <a:latin typeface="Arial MT"/>
                <a:cs typeface="Arial MT"/>
              </a:rPr>
              <a:t> </a:t>
            </a:r>
            <a:r>
              <a:rPr sz="1000" dirty="0">
                <a:solidFill>
                  <a:srgbClr val="231F20"/>
                </a:solidFill>
                <a:latin typeface="Arial MT"/>
                <a:cs typeface="Arial MT"/>
              </a:rPr>
              <a:t>housing,</a:t>
            </a:r>
            <a:r>
              <a:rPr sz="1000" spc="15" dirty="0">
                <a:solidFill>
                  <a:srgbClr val="231F20"/>
                </a:solidFill>
                <a:latin typeface="Arial MT"/>
                <a:cs typeface="Arial MT"/>
              </a:rPr>
              <a:t> </a:t>
            </a:r>
            <a:r>
              <a:rPr sz="1000" dirty="0">
                <a:solidFill>
                  <a:srgbClr val="231F20"/>
                </a:solidFill>
                <a:latin typeface="Arial MT"/>
                <a:cs typeface="Arial MT"/>
              </a:rPr>
              <a:t>such</a:t>
            </a:r>
            <a:r>
              <a:rPr sz="1000" spc="15" dirty="0">
                <a:solidFill>
                  <a:srgbClr val="231F20"/>
                </a:solidFill>
                <a:latin typeface="Arial MT"/>
                <a:cs typeface="Arial MT"/>
              </a:rPr>
              <a:t> </a:t>
            </a:r>
            <a:r>
              <a:rPr sz="1000" dirty="0">
                <a:solidFill>
                  <a:srgbClr val="231F20"/>
                </a:solidFill>
                <a:latin typeface="Arial MT"/>
                <a:cs typeface="Arial MT"/>
              </a:rPr>
              <a:t>that</a:t>
            </a:r>
            <a:r>
              <a:rPr sz="1000" spc="15" dirty="0">
                <a:solidFill>
                  <a:srgbClr val="231F20"/>
                </a:solidFill>
                <a:latin typeface="Arial MT"/>
                <a:cs typeface="Arial MT"/>
              </a:rPr>
              <a:t> </a:t>
            </a:r>
            <a:r>
              <a:rPr sz="1000" dirty="0">
                <a:solidFill>
                  <a:srgbClr val="231F20"/>
                </a:solidFill>
                <a:latin typeface="Arial MT"/>
                <a:cs typeface="Arial MT"/>
              </a:rPr>
              <a:t>they</a:t>
            </a:r>
            <a:r>
              <a:rPr sz="1000" spc="20" dirty="0">
                <a:solidFill>
                  <a:srgbClr val="231F20"/>
                </a:solidFill>
                <a:latin typeface="Arial MT"/>
                <a:cs typeface="Arial MT"/>
              </a:rPr>
              <a:t> </a:t>
            </a:r>
            <a:r>
              <a:rPr sz="1000" dirty="0">
                <a:solidFill>
                  <a:srgbClr val="231F20"/>
                </a:solidFill>
                <a:latin typeface="Arial MT"/>
                <a:cs typeface="Arial MT"/>
              </a:rPr>
              <a:t>return</a:t>
            </a:r>
            <a:r>
              <a:rPr sz="1000" spc="15" dirty="0">
                <a:solidFill>
                  <a:srgbClr val="231F20"/>
                </a:solidFill>
                <a:latin typeface="Arial MT"/>
                <a:cs typeface="Arial MT"/>
              </a:rPr>
              <a:t> </a:t>
            </a:r>
            <a:r>
              <a:rPr sz="1000" dirty="0">
                <a:solidFill>
                  <a:srgbClr val="231F20"/>
                </a:solidFill>
                <a:latin typeface="Arial MT"/>
                <a:cs typeface="Arial MT"/>
              </a:rPr>
              <a:t>to</a:t>
            </a:r>
            <a:r>
              <a:rPr sz="1000" spc="15" dirty="0">
                <a:solidFill>
                  <a:srgbClr val="231F20"/>
                </a:solidFill>
                <a:latin typeface="Arial MT"/>
                <a:cs typeface="Arial MT"/>
              </a:rPr>
              <a:t> </a:t>
            </a:r>
            <a:r>
              <a:rPr sz="1000" dirty="0">
                <a:solidFill>
                  <a:srgbClr val="231F20"/>
                </a:solidFill>
                <a:latin typeface="Arial MT"/>
                <a:cs typeface="Arial MT"/>
              </a:rPr>
              <a:t>the</a:t>
            </a:r>
            <a:r>
              <a:rPr sz="1000" spc="15" dirty="0">
                <a:solidFill>
                  <a:srgbClr val="231F20"/>
                </a:solidFill>
                <a:latin typeface="Arial MT"/>
                <a:cs typeface="Arial MT"/>
              </a:rPr>
              <a:t> </a:t>
            </a:r>
            <a:r>
              <a:rPr sz="1000" spc="-10" dirty="0">
                <a:solidFill>
                  <a:srgbClr val="231F20"/>
                </a:solidFill>
                <a:latin typeface="Arial MT"/>
                <a:cs typeface="Arial MT"/>
              </a:rPr>
              <a:t>preferred</a:t>
            </a:r>
            <a:r>
              <a:rPr sz="1000" spc="500" dirty="0">
                <a:solidFill>
                  <a:srgbClr val="231F20"/>
                </a:solidFill>
                <a:latin typeface="Arial MT"/>
                <a:cs typeface="Arial MT"/>
              </a:rPr>
              <a:t> </a:t>
            </a:r>
            <a:r>
              <a:rPr sz="1000" dirty="0">
                <a:solidFill>
                  <a:srgbClr val="231F20"/>
                </a:solidFill>
                <a:latin typeface="Arial MT"/>
                <a:cs typeface="Arial MT"/>
              </a:rPr>
              <a:t>clearances</a:t>
            </a:r>
            <a:r>
              <a:rPr sz="1000" spc="-15" dirty="0">
                <a:solidFill>
                  <a:srgbClr val="231F20"/>
                </a:solidFill>
                <a:latin typeface="Arial MT"/>
                <a:cs typeface="Arial MT"/>
              </a:rPr>
              <a:t> </a:t>
            </a:r>
            <a:r>
              <a:rPr sz="1000" dirty="0">
                <a:solidFill>
                  <a:srgbClr val="231F20"/>
                </a:solidFill>
                <a:latin typeface="Arial MT"/>
                <a:cs typeface="Arial MT"/>
              </a:rPr>
              <a:t>when</a:t>
            </a:r>
            <a:r>
              <a:rPr sz="1000" spc="-15" dirty="0">
                <a:solidFill>
                  <a:srgbClr val="231F20"/>
                </a:solidFill>
                <a:latin typeface="Arial MT"/>
                <a:cs typeface="Arial MT"/>
              </a:rPr>
              <a:t> </a:t>
            </a:r>
            <a:r>
              <a:rPr sz="1000" dirty="0">
                <a:solidFill>
                  <a:srgbClr val="231F20"/>
                </a:solidFill>
                <a:latin typeface="Arial MT"/>
                <a:cs typeface="Arial MT"/>
              </a:rPr>
              <a:t>the</a:t>
            </a:r>
            <a:r>
              <a:rPr sz="1000" spc="-15" dirty="0">
                <a:solidFill>
                  <a:srgbClr val="231F20"/>
                </a:solidFill>
                <a:latin typeface="Arial MT"/>
                <a:cs typeface="Arial MT"/>
              </a:rPr>
              <a:t> </a:t>
            </a:r>
            <a:r>
              <a:rPr sz="1000" dirty="0">
                <a:solidFill>
                  <a:srgbClr val="231F20"/>
                </a:solidFill>
                <a:latin typeface="Arial MT"/>
                <a:cs typeface="Arial MT"/>
              </a:rPr>
              <a:t>valve</a:t>
            </a:r>
            <a:r>
              <a:rPr sz="1000" spc="-10" dirty="0">
                <a:solidFill>
                  <a:srgbClr val="231F20"/>
                </a:solidFill>
                <a:latin typeface="Arial MT"/>
                <a:cs typeface="Arial MT"/>
              </a:rPr>
              <a:t> </a:t>
            </a:r>
            <a:r>
              <a:rPr sz="1000" dirty="0">
                <a:solidFill>
                  <a:srgbClr val="231F20"/>
                </a:solidFill>
                <a:latin typeface="Arial MT"/>
                <a:cs typeface="Arial MT"/>
              </a:rPr>
              <a:t>has</a:t>
            </a:r>
            <a:r>
              <a:rPr sz="1000" spc="-15" dirty="0">
                <a:solidFill>
                  <a:srgbClr val="231F20"/>
                </a:solidFill>
                <a:latin typeface="Arial MT"/>
                <a:cs typeface="Arial MT"/>
              </a:rPr>
              <a:t> </a:t>
            </a:r>
            <a:r>
              <a:rPr sz="1000" dirty="0">
                <a:solidFill>
                  <a:srgbClr val="231F20"/>
                </a:solidFill>
                <a:latin typeface="Arial MT"/>
                <a:cs typeface="Arial MT"/>
              </a:rPr>
              <a:t>achieved</a:t>
            </a:r>
            <a:r>
              <a:rPr sz="1000" spc="-15" dirty="0">
                <a:solidFill>
                  <a:srgbClr val="231F20"/>
                </a:solidFill>
                <a:latin typeface="Arial MT"/>
                <a:cs typeface="Arial MT"/>
              </a:rPr>
              <a:t> </a:t>
            </a:r>
            <a:r>
              <a:rPr sz="1000" dirty="0">
                <a:solidFill>
                  <a:srgbClr val="231F20"/>
                </a:solidFill>
                <a:latin typeface="Arial MT"/>
                <a:cs typeface="Arial MT"/>
              </a:rPr>
              <a:t>a</a:t>
            </a:r>
            <a:r>
              <a:rPr sz="1000" spc="-10" dirty="0">
                <a:solidFill>
                  <a:srgbClr val="231F20"/>
                </a:solidFill>
                <a:latin typeface="Arial MT"/>
                <a:cs typeface="Arial MT"/>
              </a:rPr>
              <a:t> uniform</a:t>
            </a:r>
            <a:r>
              <a:rPr sz="1000" spc="500" dirty="0">
                <a:solidFill>
                  <a:srgbClr val="231F20"/>
                </a:solidFill>
                <a:latin typeface="Arial MT"/>
                <a:cs typeface="Arial MT"/>
              </a:rPr>
              <a:t> </a:t>
            </a:r>
            <a:r>
              <a:rPr sz="1000" dirty="0">
                <a:solidFill>
                  <a:srgbClr val="231F20"/>
                </a:solidFill>
                <a:latin typeface="Arial MT"/>
                <a:cs typeface="Arial MT"/>
              </a:rPr>
              <a:t>temperature </a:t>
            </a:r>
            <a:r>
              <a:rPr sz="1000" spc="-10" dirty="0">
                <a:solidFill>
                  <a:srgbClr val="231F20"/>
                </a:solidFill>
                <a:latin typeface="Arial MT"/>
                <a:cs typeface="Arial MT"/>
              </a:rPr>
              <a:t>condition.</a:t>
            </a:r>
            <a:endParaRPr sz="1000" dirty="0">
              <a:latin typeface="Arial MT"/>
              <a:cs typeface="Arial MT"/>
            </a:endParaRPr>
          </a:p>
          <a:p>
            <a:pPr>
              <a:lnSpc>
                <a:spcPct val="100000"/>
              </a:lnSpc>
              <a:spcBef>
                <a:spcPts val="45"/>
              </a:spcBef>
            </a:pPr>
            <a:endParaRPr sz="1000" dirty="0">
              <a:latin typeface="Arial MT"/>
              <a:cs typeface="Arial MT"/>
            </a:endParaRPr>
          </a:p>
          <a:p>
            <a:pPr marL="12700" marR="5080" algn="just">
              <a:lnSpc>
                <a:spcPct val="101200"/>
              </a:lnSpc>
            </a:pPr>
            <a:r>
              <a:rPr sz="1000" spc="-10" dirty="0">
                <a:solidFill>
                  <a:srgbClr val="231F20"/>
                </a:solidFill>
                <a:latin typeface="Arial MT"/>
                <a:cs typeface="Arial MT"/>
              </a:rPr>
              <a:t>Where</a:t>
            </a:r>
            <a:r>
              <a:rPr sz="1000" spc="10" dirty="0">
                <a:solidFill>
                  <a:srgbClr val="231F20"/>
                </a:solidFill>
                <a:latin typeface="Arial MT"/>
                <a:cs typeface="Arial MT"/>
              </a:rPr>
              <a:t> </a:t>
            </a:r>
            <a:r>
              <a:rPr sz="1000" dirty="0">
                <a:solidFill>
                  <a:srgbClr val="231F20"/>
                </a:solidFill>
                <a:latin typeface="Arial MT"/>
                <a:cs typeface="Arial MT"/>
              </a:rPr>
              <a:t>the</a:t>
            </a:r>
            <a:r>
              <a:rPr sz="1000" spc="10" dirty="0">
                <a:solidFill>
                  <a:srgbClr val="231F20"/>
                </a:solidFill>
                <a:latin typeface="Arial MT"/>
                <a:cs typeface="Arial MT"/>
              </a:rPr>
              <a:t> </a:t>
            </a:r>
            <a:r>
              <a:rPr sz="1000" dirty="0">
                <a:solidFill>
                  <a:srgbClr val="231F20"/>
                </a:solidFill>
                <a:latin typeface="Arial MT"/>
                <a:cs typeface="Arial MT"/>
              </a:rPr>
              <a:t>rise</a:t>
            </a:r>
            <a:r>
              <a:rPr sz="1000" spc="10" dirty="0">
                <a:solidFill>
                  <a:srgbClr val="231F20"/>
                </a:solidFill>
                <a:latin typeface="Arial MT"/>
                <a:cs typeface="Arial MT"/>
              </a:rPr>
              <a:t> </a:t>
            </a:r>
            <a:r>
              <a:rPr sz="1000" dirty="0">
                <a:solidFill>
                  <a:srgbClr val="231F20"/>
                </a:solidFill>
                <a:latin typeface="Arial MT"/>
                <a:cs typeface="Arial MT"/>
              </a:rPr>
              <a:t>is</a:t>
            </a:r>
            <a:r>
              <a:rPr sz="1000" spc="10" dirty="0">
                <a:solidFill>
                  <a:srgbClr val="231F20"/>
                </a:solidFill>
                <a:latin typeface="Arial MT"/>
                <a:cs typeface="Arial MT"/>
              </a:rPr>
              <a:t> </a:t>
            </a:r>
            <a:r>
              <a:rPr sz="1000" dirty="0">
                <a:solidFill>
                  <a:srgbClr val="231F20"/>
                </a:solidFill>
                <a:latin typeface="Arial MT"/>
                <a:cs typeface="Arial MT"/>
              </a:rPr>
              <a:t>sudden</a:t>
            </a:r>
            <a:r>
              <a:rPr sz="1000" spc="10" dirty="0">
                <a:solidFill>
                  <a:srgbClr val="231F20"/>
                </a:solidFill>
                <a:latin typeface="Arial MT"/>
                <a:cs typeface="Arial MT"/>
              </a:rPr>
              <a:t> </a:t>
            </a:r>
            <a:r>
              <a:rPr sz="1000" dirty="0">
                <a:solidFill>
                  <a:srgbClr val="231F20"/>
                </a:solidFill>
                <a:latin typeface="Arial MT"/>
                <a:cs typeface="Arial MT"/>
              </a:rPr>
              <a:t>e.g.,</a:t>
            </a:r>
            <a:r>
              <a:rPr sz="1000" spc="10" dirty="0">
                <a:solidFill>
                  <a:srgbClr val="231F20"/>
                </a:solidFill>
                <a:latin typeface="Arial MT"/>
                <a:cs typeface="Arial MT"/>
              </a:rPr>
              <a:t> </a:t>
            </a:r>
            <a:r>
              <a:rPr sz="1000" dirty="0">
                <a:solidFill>
                  <a:srgbClr val="231F20"/>
                </a:solidFill>
                <a:latin typeface="Arial MT"/>
                <a:cs typeface="Arial MT"/>
              </a:rPr>
              <a:t>the</a:t>
            </a:r>
            <a:r>
              <a:rPr sz="1000" spc="10" dirty="0">
                <a:solidFill>
                  <a:srgbClr val="231F20"/>
                </a:solidFill>
                <a:latin typeface="Arial MT"/>
                <a:cs typeface="Arial MT"/>
              </a:rPr>
              <a:t> </a:t>
            </a:r>
            <a:r>
              <a:rPr sz="1000" dirty="0">
                <a:solidFill>
                  <a:srgbClr val="231F20"/>
                </a:solidFill>
                <a:latin typeface="Arial MT"/>
                <a:cs typeface="Arial MT"/>
              </a:rPr>
              <a:t>impact</a:t>
            </a:r>
            <a:r>
              <a:rPr sz="1000" spc="10" dirty="0">
                <a:solidFill>
                  <a:srgbClr val="231F20"/>
                </a:solidFill>
                <a:latin typeface="Arial MT"/>
                <a:cs typeface="Arial MT"/>
              </a:rPr>
              <a:t> </a:t>
            </a:r>
            <a:r>
              <a:rPr sz="1000" dirty="0">
                <a:solidFill>
                  <a:srgbClr val="231F20"/>
                </a:solidFill>
                <a:latin typeface="Arial MT"/>
                <a:cs typeface="Arial MT"/>
              </a:rPr>
              <a:t>of</a:t>
            </a:r>
            <a:r>
              <a:rPr sz="1000" spc="10" dirty="0">
                <a:solidFill>
                  <a:srgbClr val="231F20"/>
                </a:solidFill>
                <a:latin typeface="Arial MT"/>
                <a:cs typeface="Arial MT"/>
              </a:rPr>
              <a:t> </a:t>
            </a:r>
            <a:r>
              <a:rPr sz="1000" dirty="0">
                <a:solidFill>
                  <a:srgbClr val="231F20"/>
                </a:solidFill>
                <a:latin typeface="Arial MT"/>
                <a:cs typeface="Arial MT"/>
              </a:rPr>
              <a:t>hot</a:t>
            </a:r>
            <a:r>
              <a:rPr sz="1000" spc="10" dirty="0">
                <a:solidFill>
                  <a:srgbClr val="231F20"/>
                </a:solidFill>
                <a:latin typeface="Arial MT"/>
                <a:cs typeface="Arial MT"/>
              </a:rPr>
              <a:t> </a:t>
            </a:r>
            <a:r>
              <a:rPr sz="1000" spc="-10" dirty="0">
                <a:solidFill>
                  <a:srgbClr val="231F20"/>
                </a:solidFill>
                <a:latin typeface="Arial MT"/>
                <a:cs typeface="Arial MT"/>
              </a:rPr>
              <a:t>product</a:t>
            </a:r>
            <a:r>
              <a:rPr sz="1000" spc="500" dirty="0">
                <a:solidFill>
                  <a:srgbClr val="231F20"/>
                </a:solidFill>
                <a:latin typeface="Arial MT"/>
                <a:cs typeface="Arial MT"/>
              </a:rPr>
              <a:t> </a:t>
            </a:r>
            <a:r>
              <a:rPr sz="1000" dirty="0">
                <a:solidFill>
                  <a:srgbClr val="231F20"/>
                </a:solidFill>
                <a:latin typeface="Arial MT"/>
                <a:cs typeface="Arial MT"/>
              </a:rPr>
              <a:t>when first</a:t>
            </a:r>
            <a:r>
              <a:rPr sz="1000" spc="5" dirty="0">
                <a:solidFill>
                  <a:srgbClr val="231F20"/>
                </a:solidFill>
                <a:latin typeface="Arial MT"/>
                <a:cs typeface="Arial MT"/>
              </a:rPr>
              <a:t> </a:t>
            </a:r>
            <a:r>
              <a:rPr sz="1000" dirty="0">
                <a:solidFill>
                  <a:srgbClr val="231F20"/>
                </a:solidFill>
                <a:latin typeface="Arial MT"/>
                <a:cs typeface="Arial MT"/>
              </a:rPr>
              <a:t>entering a</a:t>
            </a:r>
            <a:r>
              <a:rPr sz="1000" spc="5" dirty="0">
                <a:solidFill>
                  <a:srgbClr val="231F20"/>
                </a:solidFill>
                <a:latin typeface="Arial MT"/>
                <a:cs typeface="Arial MT"/>
              </a:rPr>
              <a:t> </a:t>
            </a:r>
            <a:r>
              <a:rPr sz="1000" dirty="0">
                <a:solidFill>
                  <a:srgbClr val="231F20"/>
                </a:solidFill>
                <a:latin typeface="Arial MT"/>
                <a:cs typeface="Arial MT"/>
              </a:rPr>
              <a:t>valve</a:t>
            </a:r>
            <a:r>
              <a:rPr sz="1000" spc="5" dirty="0">
                <a:solidFill>
                  <a:srgbClr val="231F20"/>
                </a:solidFill>
                <a:latin typeface="Arial MT"/>
                <a:cs typeface="Arial MT"/>
              </a:rPr>
              <a:t> </a:t>
            </a:r>
            <a:r>
              <a:rPr sz="1000" dirty="0">
                <a:solidFill>
                  <a:srgbClr val="231F20"/>
                </a:solidFill>
                <a:latin typeface="Arial MT"/>
                <a:cs typeface="Arial MT"/>
              </a:rPr>
              <a:t>at ambient</a:t>
            </a:r>
            <a:r>
              <a:rPr sz="1000" spc="5" dirty="0">
                <a:solidFill>
                  <a:srgbClr val="231F20"/>
                </a:solidFill>
                <a:latin typeface="Arial MT"/>
                <a:cs typeface="Arial MT"/>
              </a:rPr>
              <a:t> </a:t>
            </a:r>
            <a:r>
              <a:rPr sz="1000" dirty="0">
                <a:solidFill>
                  <a:srgbClr val="231F20"/>
                </a:solidFill>
                <a:latin typeface="Arial MT"/>
                <a:cs typeface="Arial MT"/>
              </a:rPr>
              <a:t>temperature</a:t>
            </a:r>
            <a:r>
              <a:rPr sz="1000" spc="5" dirty="0">
                <a:solidFill>
                  <a:srgbClr val="231F20"/>
                </a:solidFill>
                <a:latin typeface="Arial MT"/>
                <a:cs typeface="Arial MT"/>
              </a:rPr>
              <a:t> </a:t>
            </a:r>
            <a:r>
              <a:rPr sz="1000" spc="-20" dirty="0">
                <a:solidFill>
                  <a:srgbClr val="231F20"/>
                </a:solidFill>
                <a:latin typeface="Arial MT"/>
                <a:cs typeface="Arial MT"/>
              </a:rPr>
              <a:t>then</a:t>
            </a:r>
            <a:r>
              <a:rPr sz="1000" spc="500" dirty="0">
                <a:solidFill>
                  <a:srgbClr val="231F20"/>
                </a:solidFill>
                <a:latin typeface="Arial MT"/>
                <a:cs typeface="Arial MT"/>
              </a:rPr>
              <a:t> </a:t>
            </a:r>
            <a:r>
              <a:rPr sz="1000" dirty="0">
                <a:solidFill>
                  <a:srgbClr val="231F20"/>
                </a:solidFill>
                <a:latin typeface="Arial MT"/>
                <a:cs typeface="Arial MT"/>
              </a:rPr>
              <a:t>further</a:t>
            </a:r>
            <a:r>
              <a:rPr sz="1000" spc="5" dirty="0">
                <a:solidFill>
                  <a:srgbClr val="231F20"/>
                </a:solidFill>
                <a:latin typeface="Arial MT"/>
                <a:cs typeface="Arial MT"/>
              </a:rPr>
              <a:t> </a:t>
            </a:r>
            <a:r>
              <a:rPr sz="1000" dirty="0">
                <a:solidFill>
                  <a:srgbClr val="231F20"/>
                </a:solidFill>
                <a:latin typeface="Arial MT"/>
                <a:cs typeface="Arial MT"/>
              </a:rPr>
              <a:t>allowance</a:t>
            </a:r>
            <a:r>
              <a:rPr sz="1000" spc="10" dirty="0">
                <a:solidFill>
                  <a:srgbClr val="231F20"/>
                </a:solidFill>
                <a:latin typeface="Arial MT"/>
                <a:cs typeface="Arial MT"/>
              </a:rPr>
              <a:t> </a:t>
            </a:r>
            <a:r>
              <a:rPr sz="1000" dirty="0">
                <a:solidFill>
                  <a:srgbClr val="231F20"/>
                </a:solidFill>
                <a:latin typeface="Arial MT"/>
                <a:cs typeface="Arial MT"/>
              </a:rPr>
              <a:t>needs</a:t>
            </a:r>
            <a:r>
              <a:rPr sz="1000" spc="10" dirty="0">
                <a:solidFill>
                  <a:srgbClr val="231F20"/>
                </a:solidFill>
                <a:latin typeface="Arial MT"/>
                <a:cs typeface="Arial MT"/>
              </a:rPr>
              <a:t> </a:t>
            </a:r>
            <a:r>
              <a:rPr sz="1000" dirty="0">
                <a:solidFill>
                  <a:srgbClr val="231F20"/>
                </a:solidFill>
                <a:latin typeface="Arial MT"/>
                <a:cs typeface="Arial MT"/>
              </a:rPr>
              <a:t>to</a:t>
            </a:r>
            <a:r>
              <a:rPr sz="1000" spc="10" dirty="0">
                <a:solidFill>
                  <a:srgbClr val="231F20"/>
                </a:solidFill>
                <a:latin typeface="Arial MT"/>
                <a:cs typeface="Arial MT"/>
              </a:rPr>
              <a:t> </a:t>
            </a:r>
            <a:r>
              <a:rPr sz="1000" dirty="0">
                <a:solidFill>
                  <a:srgbClr val="231F20"/>
                </a:solidFill>
                <a:latin typeface="Arial MT"/>
                <a:cs typeface="Arial MT"/>
              </a:rPr>
              <a:t>be</a:t>
            </a:r>
            <a:r>
              <a:rPr sz="1000" spc="5" dirty="0">
                <a:solidFill>
                  <a:srgbClr val="231F20"/>
                </a:solidFill>
                <a:latin typeface="Arial MT"/>
                <a:cs typeface="Arial MT"/>
              </a:rPr>
              <a:t> </a:t>
            </a:r>
            <a:r>
              <a:rPr sz="1000" spc="-10" dirty="0">
                <a:solidFill>
                  <a:srgbClr val="231F20"/>
                </a:solidFill>
                <a:latin typeface="Arial MT"/>
                <a:cs typeface="Arial MT"/>
              </a:rPr>
              <a:t>applied.</a:t>
            </a:r>
            <a:endParaRPr sz="1000" dirty="0">
              <a:latin typeface="Arial MT"/>
              <a:cs typeface="Arial MT"/>
            </a:endParaRPr>
          </a:p>
        </p:txBody>
      </p:sp>
      <p:sp>
        <p:nvSpPr>
          <p:cNvPr id="11" name="object 11"/>
          <p:cNvSpPr txBox="1"/>
          <p:nvPr/>
        </p:nvSpPr>
        <p:spPr>
          <a:xfrm>
            <a:off x="4757234" y="3776721"/>
            <a:ext cx="2219960" cy="1077859"/>
          </a:xfrm>
          <a:prstGeom prst="rect">
            <a:avLst/>
          </a:prstGeom>
          <a:solidFill>
            <a:srgbClr val="9FB0C4"/>
          </a:solidFill>
        </p:spPr>
        <p:txBody>
          <a:bodyPr vert="horz" wrap="square" lIns="0" tIns="635" rIns="0" bIns="0" rtlCol="0">
            <a:spAutoFit/>
          </a:bodyPr>
          <a:lstStyle/>
          <a:p>
            <a:pPr>
              <a:lnSpc>
                <a:spcPct val="100000"/>
              </a:lnSpc>
              <a:spcBef>
                <a:spcPts val="5"/>
              </a:spcBef>
            </a:pPr>
            <a:endParaRPr sz="1000" dirty="0">
              <a:latin typeface="Times New Roman"/>
              <a:cs typeface="Times New Roman"/>
            </a:endParaRPr>
          </a:p>
          <a:p>
            <a:pPr marL="133350" marR="104775">
              <a:lnSpc>
                <a:spcPct val="100000"/>
              </a:lnSpc>
              <a:spcBef>
                <a:spcPts val="5"/>
              </a:spcBef>
            </a:pPr>
            <a:r>
              <a:rPr sz="1000" b="1" dirty="0">
                <a:solidFill>
                  <a:srgbClr val="FFFFFF"/>
                </a:solidFill>
                <a:latin typeface="Arial"/>
                <a:cs typeface="Arial"/>
              </a:rPr>
              <a:t>NOTE!</a:t>
            </a:r>
            <a:r>
              <a:rPr sz="1000" b="1" spc="-15" dirty="0">
                <a:solidFill>
                  <a:srgbClr val="FFFFFF"/>
                </a:solidFill>
                <a:latin typeface="Arial"/>
                <a:cs typeface="Arial"/>
              </a:rPr>
              <a:t> </a:t>
            </a:r>
            <a:r>
              <a:rPr sz="1000" dirty="0">
                <a:solidFill>
                  <a:srgbClr val="FFFFFF"/>
                </a:solidFill>
                <a:latin typeface="Arial MT"/>
                <a:cs typeface="Arial MT"/>
              </a:rPr>
              <a:t>If</a:t>
            </a:r>
            <a:r>
              <a:rPr sz="1000" spc="-15" dirty="0">
                <a:solidFill>
                  <a:srgbClr val="FFFFFF"/>
                </a:solidFill>
                <a:latin typeface="Arial MT"/>
                <a:cs typeface="Arial MT"/>
              </a:rPr>
              <a:t> </a:t>
            </a:r>
            <a:r>
              <a:rPr sz="1000" dirty="0">
                <a:solidFill>
                  <a:srgbClr val="FFFFFF"/>
                </a:solidFill>
                <a:latin typeface="Arial MT"/>
                <a:cs typeface="Arial MT"/>
              </a:rPr>
              <a:t>valve</a:t>
            </a:r>
            <a:r>
              <a:rPr sz="1000" spc="-10" dirty="0">
                <a:solidFill>
                  <a:srgbClr val="FFFFFF"/>
                </a:solidFill>
                <a:latin typeface="Arial MT"/>
                <a:cs typeface="Arial MT"/>
              </a:rPr>
              <a:t> </a:t>
            </a:r>
            <a:r>
              <a:rPr sz="1000" dirty="0">
                <a:solidFill>
                  <a:srgbClr val="FFFFFF"/>
                </a:solidFill>
                <a:latin typeface="Arial MT"/>
                <a:cs typeface="Arial MT"/>
              </a:rPr>
              <a:t>is</a:t>
            </a:r>
            <a:r>
              <a:rPr sz="1000" spc="-15" dirty="0">
                <a:solidFill>
                  <a:srgbClr val="FFFFFF"/>
                </a:solidFill>
                <a:latin typeface="Arial MT"/>
                <a:cs typeface="Arial MT"/>
              </a:rPr>
              <a:t> </a:t>
            </a:r>
            <a:r>
              <a:rPr sz="1000" dirty="0">
                <a:solidFill>
                  <a:srgbClr val="FFFFFF"/>
                </a:solidFill>
                <a:latin typeface="Arial MT"/>
                <a:cs typeface="Arial MT"/>
              </a:rPr>
              <a:t>an</a:t>
            </a:r>
            <a:r>
              <a:rPr sz="1000" spc="-10" dirty="0">
                <a:solidFill>
                  <a:srgbClr val="FFFFFF"/>
                </a:solidFill>
                <a:latin typeface="Arial MT"/>
                <a:cs typeface="Arial MT"/>
              </a:rPr>
              <a:t> </a:t>
            </a:r>
            <a:r>
              <a:rPr sz="1000" dirty="0">
                <a:solidFill>
                  <a:srgbClr val="FFFFFF"/>
                </a:solidFill>
                <a:latin typeface="Arial MT"/>
                <a:cs typeface="Arial MT"/>
              </a:rPr>
              <a:t>Autonomous</a:t>
            </a:r>
            <a:r>
              <a:rPr sz="1000" spc="-15" dirty="0">
                <a:solidFill>
                  <a:srgbClr val="FFFFFF"/>
                </a:solidFill>
                <a:latin typeface="Arial MT"/>
                <a:cs typeface="Arial MT"/>
              </a:rPr>
              <a:t> </a:t>
            </a:r>
            <a:r>
              <a:rPr sz="1000" dirty="0">
                <a:solidFill>
                  <a:srgbClr val="FFFFFF"/>
                </a:solidFill>
                <a:latin typeface="Arial MT"/>
                <a:cs typeface="Arial MT"/>
              </a:rPr>
              <a:t>Safety</a:t>
            </a:r>
            <a:r>
              <a:rPr sz="1000" spc="-10" dirty="0">
                <a:solidFill>
                  <a:srgbClr val="FFFFFF"/>
                </a:solidFill>
                <a:latin typeface="Arial MT"/>
                <a:cs typeface="Arial MT"/>
              </a:rPr>
              <a:t> </a:t>
            </a:r>
            <a:r>
              <a:rPr sz="1000" dirty="0">
                <a:solidFill>
                  <a:srgbClr val="FFFFFF"/>
                </a:solidFill>
                <a:latin typeface="Arial MT"/>
                <a:cs typeface="Arial MT"/>
              </a:rPr>
              <a:t>Device</a:t>
            </a:r>
            <a:r>
              <a:rPr sz="1000" spc="-15" dirty="0">
                <a:solidFill>
                  <a:srgbClr val="FFFFFF"/>
                </a:solidFill>
                <a:latin typeface="Arial MT"/>
                <a:cs typeface="Arial MT"/>
              </a:rPr>
              <a:t> </a:t>
            </a:r>
            <a:r>
              <a:rPr sz="1000" spc="-50" dirty="0">
                <a:solidFill>
                  <a:srgbClr val="FFFFFF"/>
                </a:solidFill>
                <a:latin typeface="Arial MT"/>
                <a:cs typeface="Arial MT"/>
              </a:rPr>
              <a:t>–</a:t>
            </a:r>
            <a:r>
              <a:rPr sz="1000" spc="500" dirty="0">
                <a:solidFill>
                  <a:srgbClr val="FFFFFF"/>
                </a:solidFill>
                <a:latin typeface="Arial MT"/>
                <a:cs typeface="Arial MT"/>
              </a:rPr>
              <a:t> </a:t>
            </a:r>
            <a:r>
              <a:rPr sz="1000" b="1" dirty="0">
                <a:solidFill>
                  <a:srgbClr val="FFFFFF"/>
                </a:solidFill>
                <a:latin typeface="Arial"/>
                <a:cs typeface="Arial"/>
              </a:rPr>
              <a:t>See</a:t>
            </a:r>
            <a:r>
              <a:rPr sz="1000" b="1" spc="10" dirty="0">
                <a:solidFill>
                  <a:srgbClr val="FFFFFF"/>
                </a:solidFill>
                <a:latin typeface="Arial"/>
                <a:cs typeface="Arial"/>
              </a:rPr>
              <a:t> </a:t>
            </a:r>
            <a:r>
              <a:rPr sz="1000" b="1" dirty="0">
                <a:solidFill>
                  <a:srgbClr val="FFFFFF"/>
                </a:solidFill>
                <a:latin typeface="Arial"/>
                <a:cs typeface="Arial"/>
              </a:rPr>
              <a:t>page</a:t>
            </a:r>
            <a:r>
              <a:rPr sz="1000" b="1" spc="10" dirty="0">
                <a:solidFill>
                  <a:srgbClr val="FFFFFF"/>
                </a:solidFill>
                <a:latin typeface="Arial"/>
                <a:cs typeface="Arial"/>
              </a:rPr>
              <a:t> </a:t>
            </a:r>
            <a:r>
              <a:rPr sz="1000" b="1" dirty="0">
                <a:solidFill>
                  <a:srgbClr val="FFFFFF"/>
                </a:solidFill>
                <a:latin typeface="Arial"/>
                <a:cs typeface="Arial"/>
              </a:rPr>
              <a:t>14</a:t>
            </a:r>
            <a:r>
              <a:rPr sz="1000" dirty="0">
                <a:solidFill>
                  <a:srgbClr val="FFFFFF"/>
                </a:solidFill>
                <a:latin typeface="Arial MT"/>
                <a:cs typeface="Arial MT"/>
              </a:rPr>
              <a:t>,</a:t>
            </a:r>
            <a:r>
              <a:rPr sz="1000" spc="15" dirty="0">
                <a:solidFill>
                  <a:srgbClr val="FFFFFF"/>
                </a:solidFill>
                <a:latin typeface="Arial MT"/>
                <a:cs typeface="Arial MT"/>
              </a:rPr>
              <a:t> </a:t>
            </a:r>
            <a:r>
              <a:rPr sz="1000" dirty="0">
                <a:solidFill>
                  <a:srgbClr val="FFFFFF"/>
                </a:solidFill>
                <a:latin typeface="Arial MT"/>
                <a:cs typeface="Arial MT"/>
              </a:rPr>
              <a:t>then</a:t>
            </a:r>
            <a:r>
              <a:rPr sz="1000" spc="10" dirty="0">
                <a:solidFill>
                  <a:srgbClr val="FFFFFF"/>
                </a:solidFill>
                <a:latin typeface="Arial MT"/>
                <a:cs typeface="Arial MT"/>
              </a:rPr>
              <a:t> </a:t>
            </a:r>
            <a:r>
              <a:rPr sz="1000" dirty="0">
                <a:solidFill>
                  <a:srgbClr val="FFFFFF"/>
                </a:solidFill>
                <a:latin typeface="Arial MT"/>
                <a:cs typeface="Arial MT"/>
              </a:rPr>
              <a:t>the</a:t>
            </a:r>
            <a:r>
              <a:rPr sz="1000" spc="10" dirty="0">
                <a:solidFill>
                  <a:srgbClr val="FFFFFF"/>
                </a:solidFill>
                <a:latin typeface="Arial MT"/>
                <a:cs typeface="Arial MT"/>
              </a:rPr>
              <a:t> </a:t>
            </a:r>
            <a:r>
              <a:rPr sz="1000" dirty="0">
                <a:solidFill>
                  <a:srgbClr val="FFFFFF"/>
                </a:solidFill>
                <a:latin typeface="Arial MT"/>
                <a:cs typeface="Arial MT"/>
              </a:rPr>
              <a:t>minimum</a:t>
            </a:r>
            <a:r>
              <a:rPr sz="1000" spc="15" dirty="0">
                <a:solidFill>
                  <a:srgbClr val="FFFFFF"/>
                </a:solidFill>
                <a:latin typeface="Arial MT"/>
                <a:cs typeface="Arial MT"/>
              </a:rPr>
              <a:t> </a:t>
            </a:r>
            <a:r>
              <a:rPr sz="1000" dirty="0">
                <a:solidFill>
                  <a:srgbClr val="FFFFFF"/>
                </a:solidFill>
                <a:latin typeface="Arial MT"/>
                <a:cs typeface="Arial MT"/>
              </a:rPr>
              <a:t>number</a:t>
            </a:r>
            <a:r>
              <a:rPr sz="1000" spc="10" dirty="0">
                <a:solidFill>
                  <a:srgbClr val="FFFFFF"/>
                </a:solidFill>
                <a:latin typeface="Arial MT"/>
                <a:cs typeface="Arial MT"/>
              </a:rPr>
              <a:t> </a:t>
            </a:r>
            <a:r>
              <a:rPr sz="1000" dirty="0">
                <a:solidFill>
                  <a:srgbClr val="FFFFFF"/>
                </a:solidFill>
                <a:latin typeface="Arial MT"/>
                <a:cs typeface="Arial MT"/>
              </a:rPr>
              <a:t>of</a:t>
            </a:r>
            <a:r>
              <a:rPr sz="1000" spc="10" dirty="0">
                <a:solidFill>
                  <a:srgbClr val="FFFFFF"/>
                </a:solidFill>
                <a:latin typeface="Arial MT"/>
                <a:cs typeface="Arial MT"/>
              </a:rPr>
              <a:t> </a:t>
            </a:r>
            <a:r>
              <a:rPr sz="1000" spc="-10" dirty="0">
                <a:solidFill>
                  <a:srgbClr val="FFFFFF"/>
                </a:solidFill>
                <a:latin typeface="Arial MT"/>
                <a:cs typeface="Arial MT"/>
              </a:rPr>
              <a:t>vanes</a:t>
            </a:r>
            <a:r>
              <a:rPr sz="1000" spc="500" dirty="0">
                <a:solidFill>
                  <a:srgbClr val="FFFFFF"/>
                </a:solidFill>
                <a:latin typeface="Arial MT"/>
                <a:cs typeface="Arial MT"/>
              </a:rPr>
              <a:t> </a:t>
            </a:r>
            <a:r>
              <a:rPr sz="1000" dirty="0">
                <a:solidFill>
                  <a:srgbClr val="FFFFFF"/>
                </a:solidFill>
                <a:latin typeface="Arial MT"/>
                <a:cs typeface="Arial MT"/>
              </a:rPr>
              <a:t>must</a:t>
            </a:r>
            <a:r>
              <a:rPr sz="1000" spc="10" dirty="0">
                <a:solidFill>
                  <a:srgbClr val="FFFFFF"/>
                </a:solidFill>
                <a:latin typeface="Arial MT"/>
                <a:cs typeface="Arial MT"/>
              </a:rPr>
              <a:t> </a:t>
            </a:r>
            <a:r>
              <a:rPr sz="1000" dirty="0">
                <a:solidFill>
                  <a:srgbClr val="FFFFFF"/>
                </a:solidFill>
                <a:latin typeface="Arial MT"/>
                <a:cs typeface="Arial MT"/>
              </a:rPr>
              <a:t>be</a:t>
            </a:r>
            <a:r>
              <a:rPr sz="1000" spc="10" dirty="0">
                <a:solidFill>
                  <a:srgbClr val="FFFFFF"/>
                </a:solidFill>
                <a:latin typeface="Arial MT"/>
                <a:cs typeface="Arial MT"/>
              </a:rPr>
              <a:t> </a:t>
            </a:r>
            <a:r>
              <a:rPr sz="1000" dirty="0">
                <a:solidFill>
                  <a:srgbClr val="FFFFFF"/>
                </a:solidFill>
                <a:latin typeface="Arial MT"/>
                <a:cs typeface="Arial MT"/>
              </a:rPr>
              <a:t>8</a:t>
            </a:r>
            <a:r>
              <a:rPr sz="1000" spc="10" dirty="0">
                <a:solidFill>
                  <a:srgbClr val="FFFFFF"/>
                </a:solidFill>
                <a:latin typeface="Arial MT"/>
                <a:cs typeface="Arial MT"/>
              </a:rPr>
              <a:t> </a:t>
            </a:r>
            <a:r>
              <a:rPr sz="1000" dirty="0">
                <a:solidFill>
                  <a:srgbClr val="FFFFFF"/>
                </a:solidFill>
                <a:latin typeface="Arial MT"/>
                <a:cs typeface="Arial MT"/>
              </a:rPr>
              <a:t>and</a:t>
            </a:r>
            <a:r>
              <a:rPr sz="1000" spc="10" dirty="0">
                <a:solidFill>
                  <a:srgbClr val="FFFFFF"/>
                </a:solidFill>
                <a:latin typeface="Arial MT"/>
                <a:cs typeface="Arial MT"/>
              </a:rPr>
              <a:t> </a:t>
            </a:r>
            <a:r>
              <a:rPr sz="1000" dirty="0">
                <a:solidFill>
                  <a:srgbClr val="FFFFFF"/>
                </a:solidFill>
                <a:latin typeface="Arial MT"/>
                <a:cs typeface="Arial MT"/>
              </a:rPr>
              <a:t>the</a:t>
            </a:r>
            <a:r>
              <a:rPr sz="1000" spc="10" dirty="0">
                <a:solidFill>
                  <a:srgbClr val="FFFFFF"/>
                </a:solidFill>
                <a:latin typeface="Arial MT"/>
                <a:cs typeface="Arial MT"/>
              </a:rPr>
              <a:t> </a:t>
            </a:r>
            <a:r>
              <a:rPr sz="1000" dirty="0">
                <a:solidFill>
                  <a:srgbClr val="FFFFFF"/>
                </a:solidFill>
                <a:latin typeface="Arial MT"/>
                <a:cs typeface="Arial MT"/>
              </a:rPr>
              <a:t>maximum</a:t>
            </a:r>
            <a:r>
              <a:rPr sz="1000" spc="10" dirty="0">
                <a:solidFill>
                  <a:srgbClr val="FFFFFF"/>
                </a:solidFill>
                <a:latin typeface="Arial MT"/>
                <a:cs typeface="Arial MT"/>
              </a:rPr>
              <a:t> </a:t>
            </a:r>
            <a:r>
              <a:rPr sz="1000" dirty="0">
                <a:solidFill>
                  <a:srgbClr val="FFFFFF"/>
                </a:solidFill>
                <a:latin typeface="Arial MT"/>
                <a:cs typeface="Arial MT"/>
              </a:rPr>
              <a:t>clearance</a:t>
            </a:r>
            <a:r>
              <a:rPr sz="1000" spc="15" dirty="0">
                <a:solidFill>
                  <a:srgbClr val="FFFFFF"/>
                </a:solidFill>
                <a:latin typeface="Arial MT"/>
                <a:cs typeface="Arial MT"/>
              </a:rPr>
              <a:t> </a:t>
            </a:r>
            <a:r>
              <a:rPr sz="1000" dirty="0">
                <a:solidFill>
                  <a:srgbClr val="FFFFFF"/>
                </a:solidFill>
                <a:latin typeface="Arial MT"/>
                <a:cs typeface="Arial MT"/>
              </a:rPr>
              <a:t>must</a:t>
            </a:r>
            <a:r>
              <a:rPr sz="1000" spc="10" dirty="0">
                <a:solidFill>
                  <a:srgbClr val="FFFFFF"/>
                </a:solidFill>
                <a:latin typeface="Arial MT"/>
                <a:cs typeface="Arial MT"/>
              </a:rPr>
              <a:t> </a:t>
            </a:r>
            <a:r>
              <a:rPr sz="1000" spc="-25" dirty="0">
                <a:solidFill>
                  <a:srgbClr val="FFFFFF"/>
                </a:solidFill>
                <a:latin typeface="Arial MT"/>
                <a:cs typeface="Arial MT"/>
              </a:rPr>
              <a:t>not</a:t>
            </a:r>
            <a:r>
              <a:rPr sz="1000" spc="500" dirty="0">
                <a:solidFill>
                  <a:srgbClr val="FFFFFF"/>
                </a:solidFill>
                <a:latin typeface="Arial MT"/>
                <a:cs typeface="Arial MT"/>
              </a:rPr>
              <a:t> </a:t>
            </a:r>
            <a:r>
              <a:rPr sz="1000" dirty="0">
                <a:solidFill>
                  <a:srgbClr val="FFFFFF"/>
                </a:solidFill>
                <a:latin typeface="Arial MT"/>
                <a:cs typeface="Arial MT"/>
              </a:rPr>
              <a:t>exceed</a:t>
            </a:r>
            <a:r>
              <a:rPr sz="1000" spc="5" dirty="0">
                <a:solidFill>
                  <a:srgbClr val="FFFFFF"/>
                </a:solidFill>
                <a:latin typeface="Arial MT"/>
                <a:cs typeface="Arial MT"/>
              </a:rPr>
              <a:t> </a:t>
            </a:r>
            <a:r>
              <a:rPr sz="1000" dirty="0">
                <a:solidFill>
                  <a:srgbClr val="FFFFFF"/>
                </a:solidFill>
                <a:latin typeface="Arial MT"/>
                <a:cs typeface="Arial MT"/>
              </a:rPr>
              <a:t>0.3mm</a:t>
            </a:r>
            <a:r>
              <a:rPr sz="1000" spc="10" dirty="0">
                <a:solidFill>
                  <a:srgbClr val="FFFFFF"/>
                </a:solidFill>
                <a:latin typeface="Arial MT"/>
                <a:cs typeface="Arial MT"/>
              </a:rPr>
              <a:t> </a:t>
            </a:r>
            <a:r>
              <a:rPr sz="1000" dirty="0">
                <a:solidFill>
                  <a:srgbClr val="FFFFFF"/>
                </a:solidFill>
                <a:latin typeface="Arial MT"/>
                <a:cs typeface="Arial MT"/>
              </a:rPr>
              <a:t>at</a:t>
            </a:r>
            <a:r>
              <a:rPr sz="1000" spc="5" dirty="0">
                <a:solidFill>
                  <a:srgbClr val="FFFFFF"/>
                </a:solidFill>
                <a:latin typeface="Arial MT"/>
                <a:cs typeface="Arial MT"/>
              </a:rPr>
              <a:t> </a:t>
            </a:r>
            <a:r>
              <a:rPr sz="1000" dirty="0">
                <a:solidFill>
                  <a:srgbClr val="FFFFFF"/>
                </a:solidFill>
                <a:latin typeface="Arial MT"/>
                <a:cs typeface="Arial MT"/>
              </a:rPr>
              <a:t>any</a:t>
            </a:r>
            <a:r>
              <a:rPr sz="1000" spc="10" dirty="0">
                <a:solidFill>
                  <a:srgbClr val="FFFFFF"/>
                </a:solidFill>
                <a:latin typeface="Arial MT"/>
                <a:cs typeface="Arial MT"/>
              </a:rPr>
              <a:t> </a:t>
            </a:r>
            <a:r>
              <a:rPr sz="1000" spc="-10" dirty="0">
                <a:solidFill>
                  <a:srgbClr val="FFFFFF"/>
                </a:solidFill>
                <a:latin typeface="Arial MT"/>
                <a:cs typeface="Arial MT"/>
              </a:rPr>
              <a:t>time.</a:t>
            </a:r>
            <a:endParaRPr sz="1000" dirty="0">
              <a:latin typeface="Arial MT"/>
              <a:cs typeface="Arial MT"/>
            </a:endParaRPr>
          </a:p>
        </p:txBody>
      </p:sp>
      <p:sp>
        <p:nvSpPr>
          <p:cNvPr id="12" name="object 12"/>
          <p:cNvSpPr/>
          <p:nvPr/>
        </p:nvSpPr>
        <p:spPr>
          <a:xfrm>
            <a:off x="2370514" y="-15875"/>
            <a:ext cx="2878455" cy="149225"/>
          </a:xfrm>
          <a:custGeom>
            <a:avLst/>
            <a:gdLst/>
            <a:ahLst/>
            <a:cxnLst/>
            <a:rect l="l" t="t" r="r" b="b"/>
            <a:pathLst>
              <a:path w="2878454" h="149225">
                <a:moveTo>
                  <a:pt x="2878442" y="0"/>
                </a:moveTo>
                <a:lnTo>
                  <a:pt x="0" y="0"/>
                </a:lnTo>
                <a:lnTo>
                  <a:pt x="0" y="149225"/>
                </a:lnTo>
                <a:lnTo>
                  <a:pt x="2878442" y="149225"/>
                </a:lnTo>
                <a:lnTo>
                  <a:pt x="2878442" y="0"/>
                </a:lnTo>
                <a:close/>
              </a:path>
            </a:pathLst>
          </a:custGeom>
          <a:solidFill>
            <a:srgbClr val="E2000A"/>
          </a:solidFill>
        </p:spPr>
        <p:txBody>
          <a:bodyPr wrap="square" lIns="0" tIns="0" rIns="0" bIns="0" rtlCol="0"/>
          <a:lstStyle/>
          <a:p>
            <a:endParaRPr sz="1000"/>
          </a:p>
        </p:txBody>
      </p:sp>
      <p:pic>
        <p:nvPicPr>
          <p:cNvPr id="13" name="object 13"/>
          <p:cNvPicPr/>
          <p:nvPr/>
        </p:nvPicPr>
        <p:blipFill>
          <a:blip r:embed="rId2" cstate="print"/>
          <a:stretch>
            <a:fillRect/>
          </a:stretch>
        </p:blipFill>
        <p:spPr>
          <a:xfrm>
            <a:off x="20754" y="4223073"/>
            <a:ext cx="2333891" cy="2980423"/>
          </a:xfrm>
          <a:prstGeom prst="rect">
            <a:avLst/>
          </a:prstGeom>
        </p:spPr>
      </p:pic>
      <p:pic>
        <p:nvPicPr>
          <p:cNvPr id="14" name="object 14"/>
          <p:cNvPicPr/>
          <p:nvPr/>
        </p:nvPicPr>
        <p:blipFill>
          <a:blip r:embed="rId3" cstate="print"/>
          <a:stretch>
            <a:fillRect/>
          </a:stretch>
        </p:blipFill>
        <p:spPr>
          <a:xfrm>
            <a:off x="2395788" y="5177148"/>
            <a:ext cx="4676406" cy="2026348"/>
          </a:xfrm>
          <a:prstGeom prst="rect">
            <a:avLst/>
          </a:prstGeom>
        </p:spPr>
      </p:pic>
      <p:pic>
        <p:nvPicPr>
          <p:cNvPr id="16" name="Picture 15" descr="A black and silver metal object&#10;&#10;Description automatically generated with medium confidence">
            <a:extLst>
              <a:ext uri="{FF2B5EF4-FFF2-40B4-BE49-F238E27FC236}">
                <a16:creationId xmlns:a16="http://schemas.microsoft.com/office/drawing/2014/main" id="{08C61C05-414C-C6AE-152D-90D9AD5EA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5943" y="1313667"/>
            <a:ext cx="2009261" cy="2353247"/>
          </a:xfrm>
          <a:prstGeom prst="rect">
            <a:avLst/>
          </a:prstGeom>
        </p:spPr>
      </p:pic>
      <p:pic>
        <p:nvPicPr>
          <p:cNvPr id="15" name="Picture 14" descr="A blue and white logo&#10;&#10;Description automatically generated">
            <a:extLst>
              <a:ext uri="{FF2B5EF4-FFF2-40B4-BE49-F238E27FC236}">
                <a16:creationId xmlns:a16="http://schemas.microsoft.com/office/drawing/2014/main" id="{FDE68822-D01D-4BB7-DFB6-D994EBBA20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9769" y="-101817"/>
            <a:ext cx="767054" cy="740735"/>
          </a:xfrm>
          <a:prstGeom prst="rect">
            <a:avLst/>
          </a:prstGeom>
          <a:effectLst>
            <a:softEdge rad="1270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7180" y="5181339"/>
            <a:ext cx="1972512" cy="1851802"/>
          </a:xfrm>
          <a:prstGeom prst="rect">
            <a:avLst/>
          </a:prstGeom>
        </p:spPr>
      </p:pic>
      <p:sp>
        <p:nvSpPr>
          <p:cNvPr id="3" name="object 3"/>
          <p:cNvSpPr/>
          <p:nvPr/>
        </p:nvSpPr>
        <p:spPr>
          <a:xfrm>
            <a:off x="7028475" y="632460"/>
            <a:ext cx="270510" cy="6930390"/>
          </a:xfrm>
          <a:custGeom>
            <a:avLst/>
            <a:gdLst/>
            <a:ahLst/>
            <a:cxnLst/>
            <a:rect l="l" t="t" r="r" b="b"/>
            <a:pathLst>
              <a:path w="270510" h="6930390">
                <a:moveTo>
                  <a:pt x="270001" y="0"/>
                </a:moveTo>
                <a:lnTo>
                  <a:pt x="0" y="0"/>
                </a:lnTo>
                <a:lnTo>
                  <a:pt x="0" y="6929996"/>
                </a:lnTo>
                <a:lnTo>
                  <a:pt x="270001" y="6929996"/>
                </a:lnTo>
                <a:lnTo>
                  <a:pt x="270001" y="0"/>
                </a:lnTo>
                <a:close/>
              </a:path>
            </a:pathLst>
          </a:custGeom>
          <a:solidFill>
            <a:srgbClr val="C0C6CF"/>
          </a:solidFill>
        </p:spPr>
        <p:txBody>
          <a:bodyPr wrap="square" lIns="0" tIns="0" rIns="0" bIns="0" rtlCol="0"/>
          <a:lstStyle/>
          <a:p>
            <a:endParaRPr sz="1000"/>
          </a:p>
        </p:txBody>
      </p:sp>
      <p:sp>
        <p:nvSpPr>
          <p:cNvPr id="4" name="object 4"/>
          <p:cNvSpPr txBox="1"/>
          <p:nvPr/>
        </p:nvSpPr>
        <p:spPr>
          <a:xfrm>
            <a:off x="5119342" y="7248593"/>
            <a:ext cx="147320" cy="166712"/>
          </a:xfrm>
          <a:prstGeom prst="rect">
            <a:avLst/>
          </a:prstGeom>
        </p:spPr>
        <p:txBody>
          <a:bodyPr vert="horz" wrap="square" lIns="0" tIns="12700" rIns="0" bIns="0" rtlCol="0">
            <a:spAutoFit/>
          </a:bodyPr>
          <a:lstStyle/>
          <a:p>
            <a:pPr marL="12700">
              <a:lnSpc>
                <a:spcPct val="100000"/>
              </a:lnSpc>
              <a:spcBef>
                <a:spcPts val="100"/>
              </a:spcBef>
            </a:pPr>
            <a:r>
              <a:rPr sz="1000" b="1" spc="-90" dirty="0">
                <a:solidFill>
                  <a:srgbClr val="231F20"/>
                </a:solidFill>
                <a:latin typeface="Trebuchet MS"/>
                <a:cs typeface="Trebuchet MS"/>
              </a:rPr>
              <a:t>23</a:t>
            </a:r>
            <a:endParaRPr sz="1000">
              <a:latin typeface="Trebuchet MS"/>
              <a:cs typeface="Trebuchet MS"/>
            </a:endParaRPr>
          </a:p>
        </p:txBody>
      </p:sp>
      <p:sp>
        <p:nvSpPr>
          <p:cNvPr id="5" name="object 5"/>
          <p:cNvSpPr/>
          <p:nvPr/>
        </p:nvSpPr>
        <p:spPr>
          <a:xfrm>
            <a:off x="2449563" y="12"/>
            <a:ext cx="2878455" cy="149225"/>
          </a:xfrm>
          <a:custGeom>
            <a:avLst/>
            <a:gdLst/>
            <a:ahLst/>
            <a:cxnLst/>
            <a:rect l="l" t="t" r="r" b="b"/>
            <a:pathLst>
              <a:path w="2878454" h="149225">
                <a:moveTo>
                  <a:pt x="2878442" y="0"/>
                </a:moveTo>
                <a:lnTo>
                  <a:pt x="0" y="0"/>
                </a:lnTo>
                <a:lnTo>
                  <a:pt x="0" y="149225"/>
                </a:lnTo>
                <a:lnTo>
                  <a:pt x="2878442" y="149225"/>
                </a:lnTo>
                <a:lnTo>
                  <a:pt x="2878442" y="0"/>
                </a:lnTo>
                <a:close/>
              </a:path>
            </a:pathLst>
          </a:custGeom>
          <a:solidFill>
            <a:srgbClr val="E2000A"/>
          </a:solidFill>
        </p:spPr>
        <p:txBody>
          <a:bodyPr wrap="square" lIns="0" tIns="0" rIns="0" bIns="0" rtlCol="0"/>
          <a:lstStyle/>
          <a:p>
            <a:endParaRPr sz="1000"/>
          </a:p>
        </p:txBody>
      </p:sp>
      <p:sp>
        <p:nvSpPr>
          <p:cNvPr id="6" name="object 6"/>
          <p:cNvSpPr txBox="1"/>
          <p:nvPr/>
        </p:nvSpPr>
        <p:spPr>
          <a:xfrm>
            <a:off x="257299" y="307407"/>
            <a:ext cx="1670685" cy="320601"/>
          </a:xfrm>
          <a:prstGeom prst="rect">
            <a:avLst/>
          </a:prstGeom>
        </p:spPr>
        <p:txBody>
          <a:bodyPr vert="horz" wrap="square" lIns="0" tIns="12700" rIns="0" bIns="0" rtlCol="0">
            <a:spAutoFit/>
          </a:bodyPr>
          <a:lstStyle/>
          <a:p>
            <a:pPr marL="12700">
              <a:lnSpc>
                <a:spcPct val="100000"/>
              </a:lnSpc>
              <a:spcBef>
                <a:spcPts val="100"/>
              </a:spcBef>
            </a:pPr>
            <a:r>
              <a:rPr sz="1000" b="1" spc="-85" dirty="0">
                <a:solidFill>
                  <a:srgbClr val="231F20"/>
                </a:solidFill>
                <a:latin typeface="Trebuchet MS"/>
                <a:cs typeface="Trebuchet MS"/>
              </a:rPr>
              <a:t>9.</a:t>
            </a:r>
            <a:r>
              <a:rPr sz="1000" b="1" spc="-10" dirty="0">
                <a:solidFill>
                  <a:srgbClr val="231F20"/>
                </a:solidFill>
                <a:latin typeface="Trebuchet MS"/>
                <a:cs typeface="Trebuchet MS"/>
              </a:rPr>
              <a:t> </a:t>
            </a:r>
            <a:r>
              <a:rPr sz="1000" b="1" spc="-25" dirty="0">
                <a:solidFill>
                  <a:srgbClr val="231F20"/>
                </a:solidFill>
                <a:latin typeface="Trebuchet MS"/>
                <a:cs typeface="Trebuchet MS"/>
              </a:rPr>
              <a:t>PERFORMANCE</a:t>
            </a:r>
            <a:r>
              <a:rPr sz="1000" b="1" spc="-5" dirty="0">
                <a:solidFill>
                  <a:srgbClr val="231F20"/>
                </a:solidFill>
                <a:latin typeface="Trebuchet MS"/>
                <a:cs typeface="Trebuchet MS"/>
              </a:rPr>
              <a:t> </a:t>
            </a:r>
            <a:r>
              <a:rPr sz="1000" b="1" spc="-45" dirty="0">
                <a:solidFill>
                  <a:srgbClr val="231F20"/>
                </a:solidFill>
                <a:latin typeface="Trebuchet MS"/>
                <a:cs typeface="Trebuchet MS"/>
              </a:rPr>
              <a:t>FACTORS</a:t>
            </a:r>
            <a:r>
              <a:rPr sz="1000" b="1" spc="-5" dirty="0">
                <a:solidFill>
                  <a:srgbClr val="231F20"/>
                </a:solidFill>
                <a:latin typeface="Trebuchet MS"/>
                <a:cs typeface="Trebuchet MS"/>
              </a:rPr>
              <a:t> </a:t>
            </a:r>
            <a:r>
              <a:rPr sz="1000" b="1" dirty="0">
                <a:solidFill>
                  <a:srgbClr val="231F20"/>
                </a:solidFill>
                <a:latin typeface="Trebuchet MS"/>
                <a:cs typeface="Trebuchet MS"/>
              </a:rPr>
              <a:t>-</a:t>
            </a:r>
            <a:r>
              <a:rPr sz="1000" b="1" spc="-5" dirty="0">
                <a:solidFill>
                  <a:srgbClr val="231F20"/>
                </a:solidFill>
                <a:latin typeface="Trebuchet MS"/>
                <a:cs typeface="Trebuchet MS"/>
              </a:rPr>
              <a:t> </a:t>
            </a:r>
            <a:r>
              <a:rPr sz="1000" b="1" spc="-35" dirty="0">
                <a:solidFill>
                  <a:srgbClr val="231F20"/>
                </a:solidFill>
                <a:latin typeface="Trebuchet MS"/>
                <a:cs typeface="Trebuchet MS"/>
              </a:rPr>
              <a:t>CONTINUED...</a:t>
            </a:r>
            <a:endParaRPr sz="1000">
              <a:latin typeface="Trebuchet MS"/>
              <a:cs typeface="Trebuchet MS"/>
            </a:endParaRPr>
          </a:p>
        </p:txBody>
      </p:sp>
      <p:sp>
        <p:nvSpPr>
          <p:cNvPr id="7" name="object 7"/>
          <p:cNvSpPr txBox="1"/>
          <p:nvPr/>
        </p:nvSpPr>
        <p:spPr>
          <a:xfrm>
            <a:off x="2691769" y="277550"/>
            <a:ext cx="2105660" cy="1088055"/>
          </a:xfrm>
          <a:prstGeom prst="rect">
            <a:avLst/>
          </a:prstGeom>
          <a:solidFill>
            <a:srgbClr val="31859C"/>
          </a:solidFill>
        </p:spPr>
        <p:txBody>
          <a:bodyPr vert="horz" wrap="square" lIns="0" tIns="12700" rIns="0" bIns="0" rtlCol="0">
            <a:spAutoFit/>
          </a:bodyPr>
          <a:lstStyle/>
          <a:p>
            <a:pPr marL="12700">
              <a:lnSpc>
                <a:spcPct val="100000"/>
              </a:lnSpc>
              <a:spcBef>
                <a:spcPts val="100"/>
              </a:spcBef>
            </a:pPr>
            <a:r>
              <a:rPr sz="1000" b="1" dirty="0">
                <a:solidFill>
                  <a:srgbClr val="231F20"/>
                </a:solidFill>
                <a:latin typeface="Arial"/>
                <a:cs typeface="Arial"/>
              </a:rPr>
              <a:t>Feeding</a:t>
            </a:r>
            <a:r>
              <a:rPr sz="1000" b="1" spc="-5" dirty="0">
                <a:solidFill>
                  <a:srgbClr val="231F20"/>
                </a:solidFill>
                <a:latin typeface="Arial"/>
                <a:cs typeface="Arial"/>
              </a:rPr>
              <a:t> </a:t>
            </a:r>
            <a:r>
              <a:rPr sz="1000" b="1" dirty="0">
                <a:solidFill>
                  <a:srgbClr val="231F20"/>
                </a:solidFill>
                <a:latin typeface="Arial"/>
                <a:cs typeface="Arial"/>
              </a:rPr>
              <a:t>Pneumatic</a:t>
            </a:r>
            <a:r>
              <a:rPr sz="1000" b="1" spc="-5" dirty="0">
                <a:solidFill>
                  <a:srgbClr val="231F20"/>
                </a:solidFill>
                <a:latin typeface="Arial"/>
                <a:cs typeface="Arial"/>
              </a:rPr>
              <a:t> </a:t>
            </a:r>
            <a:r>
              <a:rPr sz="1000" b="1" spc="-10" dirty="0">
                <a:solidFill>
                  <a:srgbClr val="231F20"/>
                </a:solidFill>
                <a:latin typeface="Arial"/>
                <a:cs typeface="Arial"/>
              </a:rPr>
              <a:t>Conveying</a:t>
            </a:r>
            <a:r>
              <a:rPr sz="1000" b="1" dirty="0">
                <a:solidFill>
                  <a:srgbClr val="231F20"/>
                </a:solidFill>
                <a:latin typeface="Arial"/>
                <a:cs typeface="Arial"/>
              </a:rPr>
              <a:t> </a:t>
            </a:r>
            <a:r>
              <a:rPr sz="1000" b="1" spc="-10" dirty="0">
                <a:solidFill>
                  <a:srgbClr val="231F20"/>
                </a:solidFill>
                <a:latin typeface="Arial"/>
                <a:cs typeface="Arial"/>
              </a:rPr>
              <a:t>Systems</a:t>
            </a:r>
            <a:endParaRPr sz="1000" dirty="0">
              <a:latin typeface="Arial"/>
              <a:cs typeface="Arial"/>
            </a:endParaRPr>
          </a:p>
          <a:p>
            <a:pPr marL="12700" marR="5080">
              <a:lnSpc>
                <a:spcPct val="101200"/>
              </a:lnSpc>
            </a:pPr>
            <a:r>
              <a:rPr sz="1000" dirty="0">
                <a:solidFill>
                  <a:srgbClr val="231F20"/>
                </a:solidFill>
                <a:latin typeface="Arial MT"/>
                <a:cs typeface="Arial MT"/>
              </a:rPr>
              <a:t>Feeding positive</a:t>
            </a:r>
            <a:r>
              <a:rPr sz="1000" spc="5" dirty="0">
                <a:solidFill>
                  <a:srgbClr val="231F20"/>
                </a:solidFill>
                <a:latin typeface="Arial MT"/>
                <a:cs typeface="Arial MT"/>
              </a:rPr>
              <a:t> </a:t>
            </a:r>
            <a:r>
              <a:rPr sz="1000" dirty="0">
                <a:solidFill>
                  <a:srgbClr val="231F20"/>
                </a:solidFill>
                <a:latin typeface="Arial MT"/>
                <a:cs typeface="Arial MT"/>
              </a:rPr>
              <a:t>pressure</a:t>
            </a:r>
            <a:r>
              <a:rPr sz="1000" spc="5" dirty="0">
                <a:solidFill>
                  <a:srgbClr val="231F20"/>
                </a:solidFill>
                <a:latin typeface="Arial MT"/>
                <a:cs typeface="Arial MT"/>
              </a:rPr>
              <a:t> </a:t>
            </a:r>
            <a:r>
              <a:rPr sz="1000" dirty="0">
                <a:solidFill>
                  <a:srgbClr val="231F20"/>
                </a:solidFill>
                <a:latin typeface="Arial MT"/>
                <a:cs typeface="Arial MT"/>
              </a:rPr>
              <a:t>pneumatic</a:t>
            </a:r>
            <a:r>
              <a:rPr sz="1000" spc="5" dirty="0">
                <a:solidFill>
                  <a:srgbClr val="231F20"/>
                </a:solidFill>
                <a:latin typeface="Arial MT"/>
                <a:cs typeface="Arial MT"/>
              </a:rPr>
              <a:t> </a:t>
            </a:r>
            <a:r>
              <a:rPr sz="1000" spc="-10" dirty="0">
                <a:solidFill>
                  <a:srgbClr val="231F20"/>
                </a:solidFill>
                <a:latin typeface="Arial MT"/>
                <a:cs typeface="Arial MT"/>
              </a:rPr>
              <a:t>conveying</a:t>
            </a:r>
            <a:r>
              <a:rPr sz="1000" spc="500" dirty="0">
                <a:solidFill>
                  <a:srgbClr val="231F20"/>
                </a:solidFill>
                <a:latin typeface="Arial MT"/>
                <a:cs typeface="Arial MT"/>
              </a:rPr>
              <a:t> </a:t>
            </a:r>
            <a:r>
              <a:rPr sz="1000" dirty="0">
                <a:solidFill>
                  <a:srgbClr val="231F20"/>
                </a:solidFill>
                <a:latin typeface="Arial MT"/>
                <a:cs typeface="Arial MT"/>
              </a:rPr>
              <a:t>systems</a:t>
            </a:r>
            <a:r>
              <a:rPr sz="1000" spc="5" dirty="0">
                <a:solidFill>
                  <a:srgbClr val="231F20"/>
                </a:solidFill>
                <a:latin typeface="Arial MT"/>
                <a:cs typeface="Arial MT"/>
              </a:rPr>
              <a:t> </a:t>
            </a:r>
            <a:r>
              <a:rPr sz="1000" dirty="0">
                <a:solidFill>
                  <a:srgbClr val="231F20"/>
                </a:solidFill>
                <a:latin typeface="Arial MT"/>
                <a:cs typeface="Arial MT"/>
              </a:rPr>
              <a:t>represent</a:t>
            </a:r>
            <a:r>
              <a:rPr sz="1000" spc="10" dirty="0">
                <a:solidFill>
                  <a:srgbClr val="231F20"/>
                </a:solidFill>
                <a:latin typeface="Arial MT"/>
                <a:cs typeface="Arial MT"/>
              </a:rPr>
              <a:t> </a:t>
            </a:r>
            <a:r>
              <a:rPr sz="1000" dirty="0">
                <a:solidFill>
                  <a:srgbClr val="231F20"/>
                </a:solidFill>
                <a:latin typeface="Arial MT"/>
                <a:cs typeface="Arial MT"/>
              </a:rPr>
              <a:t>around</a:t>
            </a:r>
            <a:r>
              <a:rPr sz="1000" spc="5" dirty="0">
                <a:solidFill>
                  <a:srgbClr val="231F20"/>
                </a:solidFill>
                <a:latin typeface="Arial MT"/>
                <a:cs typeface="Arial MT"/>
              </a:rPr>
              <a:t> </a:t>
            </a:r>
            <a:r>
              <a:rPr sz="1000" dirty="0">
                <a:solidFill>
                  <a:srgbClr val="231F20"/>
                </a:solidFill>
                <a:latin typeface="Arial MT"/>
                <a:cs typeface="Arial MT"/>
              </a:rPr>
              <a:t>50%</a:t>
            </a:r>
            <a:r>
              <a:rPr sz="1000" spc="10" dirty="0">
                <a:solidFill>
                  <a:srgbClr val="231F20"/>
                </a:solidFill>
                <a:latin typeface="Arial MT"/>
                <a:cs typeface="Arial MT"/>
              </a:rPr>
              <a:t> </a:t>
            </a:r>
            <a:r>
              <a:rPr sz="1000" dirty="0">
                <a:solidFill>
                  <a:srgbClr val="231F20"/>
                </a:solidFill>
                <a:latin typeface="Arial MT"/>
                <a:cs typeface="Arial MT"/>
              </a:rPr>
              <a:t>of</a:t>
            </a:r>
            <a:r>
              <a:rPr sz="1000" spc="5" dirty="0">
                <a:solidFill>
                  <a:srgbClr val="231F20"/>
                </a:solidFill>
                <a:latin typeface="Arial MT"/>
                <a:cs typeface="Arial MT"/>
              </a:rPr>
              <a:t> </a:t>
            </a:r>
            <a:r>
              <a:rPr sz="1000" dirty="0">
                <a:solidFill>
                  <a:srgbClr val="231F20"/>
                </a:solidFill>
                <a:latin typeface="Arial MT"/>
                <a:cs typeface="Arial MT"/>
              </a:rPr>
              <a:t>valve</a:t>
            </a:r>
            <a:r>
              <a:rPr sz="1000" spc="10" dirty="0">
                <a:solidFill>
                  <a:srgbClr val="231F20"/>
                </a:solidFill>
                <a:latin typeface="Arial MT"/>
                <a:cs typeface="Arial MT"/>
              </a:rPr>
              <a:t> </a:t>
            </a:r>
            <a:r>
              <a:rPr sz="1000" spc="-10" dirty="0">
                <a:solidFill>
                  <a:srgbClr val="231F20"/>
                </a:solidFill>
                <a:latin typeface="Arial MT"/>
                <a:cs typeface="Arial MT"/>
              </a:rPr>
              <a:t>applications</a:t>
            </a:r>
            <a:r>
              <a:rPr sz="1000" spc="500" dirty="0">
                <a:solidFill>
                  <a:srgbClr val="231F20"/>
                </a:solidFill>
                <a:latin typeface="Arial MT"/>
                <a:cs typeface="Arial MT"/>
              </a:rPr>
              <a:t> </a:t>
            </a:r>
            <a:r>
              <a:rPr sz="1000" dirty="0">
                <a:solidFill>
                  <a:srgbClr val="231F20"/>
                </a:solidFill>
                <a:latin typeface="Arial MT"/>
                <a:cs typeface="Arial MT"/>
              </a:rPr>
              <a:t>and</a:t>
            </a:r>
            <a:r>
              <a:rPr sz="1000" spc="15" dirty="0">
                <a:solidFill>
                  <a:srgbClr val="231F20"/>
                </a:solidFill>
                <a:latin typeface="Arial MT"/>
                <a:cs typeface="Arial MT"/>
              </a:rPr>
              <a:t> </a:t>
            </a:r>
            <a:r>
              <a:rPr sz="1000" spc="-10" dirty="0">
                <a:solidFill>
                  <a:srgbClr val="231F20"/>
                </a:solidFill>
                <a:latin typeface="Arial MT"/>
                <a:cs typeface="Arial MT"/>
              </a:rPr>
              <a:t>are</a:t>
            </a:r>
            <a:r>
              <a:rPr sz="1000" spc="20" dirty="0">
                <a:solidFill>
                  <a:srgbClr val="231F20"/>
                </a:solidFill>
                <a:latin typeface="Arial MT"/>
                <a:cs typeface="Arial MT"/>
              </a:rPr>
              <a:t> </a:t>
            </a:r>
            <a:r>
              <a:rPr sz="1000" dirty="0">
                <a:solidFill>
                  <a:srgbClr val="231F20"/>
                </a:solidFill>
                <a:latin typeface="Arial MT"/>
                <a:cs typeface="Arial MT"/>
              </a:rPr>
              <a:t>the</a:t>
            </a:r>
            <a:r>
              <a:rPr sz="1000" spc="15" dirty="0">
                <a:solidFill>
                  <a:srgbClr val="231F20"/>
                </a:solidFill>
                <a:latin typeface="Arial MT"/>
                <a:cs typeface="Arial MT"/>
              </a:rPr>
              <a:t> </a:t>
            </a:r>
            <a:r>
              <a:rPr sz="1000" dirty="0">
                <a:solidFill>
                  <a:srgbClr val="231F20"/>
                </a:solidFill>
                <a:latin typeface="Arial MT"/>
                <a:cs typeface="Arial MT"/>
              </a:rPr>
              <a:t>most</a:t>
            </a:r>
            <a:r>
              <a:rPr sz="1000" spc="20" dirty="0">
                <a:solidFill>
                  <a:srgbClr val="231F20"/>
                </a:solidFill>
                <a:latin typeface="Arial MT"/>
                <a:cs typeface="Arial MT"/>
              </a:rPr>
              <a:t> </a:t>
            </a:r>
            <a:r>
              <a:rPr sz="1000" dirty="0">
                <a:solidFill>
                  <a:srgbClr val="231F20"/>
                </a:solidFill>
                <a:latin typeface="Arial MT"/>
                <a:cs typeface="Arial MT"/>
              </a:rPr>
              <a:t>common</a:t>
            </a:r>
            <a:r>
              <a:rPr sz="1000" spc="15" dirty="0">
                <a:solidFill>
                  <a:srgbClr val="231F20"/>
                </a:solidFill>
                <a:latin typeface="Arial MT"/>
                <a:cs typeface="Arial MT"/>
              </a:rPr>
              <a:t> </a:t>
            </a:r>
            <a:r>
              <a:rPr sz="1000" dirty="0">
                <a:solidFill>
                  <a:srgbClr val="231F20"/>
                </a:solidFill>
                <a:latin typeface="Arial MT"/>
                <a:cs typeface="Arial MT"/>
              </a:rPr>
              <a:t>for</a:t>
            </a:r>
            <a:r>
              <a:rPr sz="1000" spc="20" dirty="0">
                <a:solidFill>
                  <a:srgbClr val="231F20"/>
                </a:solidFill>
                <a:latin typeface="Arial MT"/>
                <a:cs typeface="Arial MT"/>
              </a:rPr>
              <a:t> </a:t>
            </a:r>
            <a:r>
              <a:rPr sz="1000" dirty="0">
                <a:solidFill>
                  <a:srgbClr val="231F20"/>
                </a:solidFill>
                <a:latin typeface="Arial MT"/>
                <a:cs typeface="Arial MT"/>
              </a:rPr>
              <a:t>high</a:t>
            </a:r>
            <a:r>
              <a:rPr sz="1000" spc="20" dirty="0">
                <a:solidFill>
                  <a:srgbClr val="231F20"/>
                </a:solidFill>
                <a:latin typeface="Arial MT"/>
                <a:cs typeface="Arial MT"/>
              </a:rPr>
              <a:t> </a:t>
            </a:r>
            <a:r>
              <a:rPr sz="1000" spc="-10" dirty="0">
                <a:solidFill>
                  <a:srgbClr val="231F20"/>
                </a:solidFill>
                <a:latin typeface="Arial MT"/>
                <a:cs typeface="Arial MT"/>
              </a:rPr>
              <a:t>pressure</a:t>
            </a:r>
            <a:r>
              <a:rPr sz="1000" spc="500" dirty="0">
                <a:solidFill>
                  <a:srgbClr val="231F20"/>
                </a:solidFill>
                <a:latin typeface="Arial MT"/>
                <a:cs typeface="Arial MT"/>
              </a:rPr>
              <a:t> </a:t>
            </a:r>
            <a:r>
              <a:rPr sz="1000" spc="-10" dirty="0">
                <a:solidFill>
                  <a:srgbClr val="231F20"/>
                </a:solidFill>
                <a:latin typeface="Arial MT"/>
                <a:cs typeface="Arial MT"/>
              </a:rPr>
              <a:t>applications.</a:t>
            </a:r>
            <a:endParaRPr sz="1000" dirty="0">
              <a:latin typeface="Arial MT"/>
              <a:cs typeface="Arial MT"/>
            </a:endParaRPr>
          </a:p>
        </p:txBody>
      </p:sp>
      <p:sp>
        <p:nvSpPr>
          <p:cNvPr id="8" name="object 8"/>
          <p:cNvSpPr txBox="1"/>
          <p:nvPr/>
        </p:nvSpPr>
        <p:spPr>
          <a:xfrm>
            <a:off x="2684572" y="1493919"/>
            <a:ext cx="2143125" cy="1718163"/>
          </a:xfrm>
          <a:prstGeom prst="rect">
            <a:avLst/>
          </a:prstGeom>
        </p:spPr>
        <p:txBody>
          <a:bodyPr vert="horz" wrap="square" lIns="0" tIns="11430" rIns="0" bIns="0" rtlCol="0">
            <a:spAutoFit/>
          </a:bodyPr>
          <a:lstStyle/>
          <a:p>
            <a:pPr marL="12700" marR="36195">
              <a:lnSpc>
                <a:spcPct val="101200"/>
              </a:lnSpc>
              <a:spcBef>
                <a:spcPts val="90"/>
              </a:spcBef>
            </a:pPr>
            <a:r>
              <a:rPr sz="1000" dirty="0">
                <a:solidFill>
                  <a:srgbClr val="231F20"/>
                </a:solidFill>
                <a:latin typeface="Arial MT"/>
                <a:cs typeface="Arial MT"/>
              </a:rPr>
              <a:t>The</a:t>
            </a:r>
            <a:r>
              <a:rPr sz="1000" spc="-10" dirty="0">
                <a:solidFill>
                  <a:srgbClr val="231F20"/>
                </a:solidFill>
                <a:latin typeface="Arial MT"/>
                <a:cs typeface="Arial MT"/>
              </a:rPr>
              <a:t> </a:t>
            </a:r>
            <a:r>
              <a:rPr sz="1000" dirty="0">
                <a:solidFill>
                  <a:srgbClr val="231F20"/>
                </a:solidFill>
                <a:latin typeface="Arial MT"/>
                <a:cs typeface="Arial MT"/>
              </a:rPr>
              <a:t>previous</a:t>
            </a:r>
            <a:r>
              <a:rPr sz="1000" spc="-10" dirty="0">
                <a:solidFill>
                  <a:srgbClr val="231F20"/>
                </a:solidFill>
                <a:latin typeface="Arial MT"/>
                <a:cs typeface="Arial MT"/>
              </a:rPr>
              <a:t> </a:t>
            </a:r>
            <a:r>
              <a:rPr sz="1000" dirty="0">
                <a:solidFill>
                  <a:srgbClr val="231F20"/>
                </a:solidFill>
                <a:latin typeface="Arial MT"/>
                <a:cs typeface="Arial MT"/>
              </a:rPr>
              <a:t>arrangements</a:t>
            </a:r>
            <a:r>
              <a:rPr sz="1000" spc="-10" dirty="0">
                <a:solidFill>
                  <a:srgbClr val="231F20"/>
                </a:solidFill>
                <a:latin typeface="Arial MT"/>
                <a:cs typeface="Arial MT"/>
              </a:rPr>
              <a:t> are </a:t>
            </a:r>
            <a:r>
              <a:rPr sz="1000" dirty="0">
                <a:solidFill>
                  <a:srgbClr val="231F20"/>
                </a:solidFill>
                <a:latin typeface="Arial MT"/>
                <a:cs typeface="Arial MT"/>
              </a:rPr>
              <a:t>descriptive</a:t>
            </a:r>
            <a:r>
              <a:rPr sz="1000" spc="-10" dirty="0">
                <a:solidFill>
                  <a:srgbClr val="231F20"/>
                </a:solidFill>
                <a:latin typeface="Arial MT"/>
                <a:cs typeface="Arial MT"/>
              </a:rPr>
              <a:t> </a:t>
            </a:r>
            <a:r>
              <a:rPr sz="1000" dirty="0">
                <a:solidFill>
                  <a:srgbClr val="231F20"/>
                </a:solidFill>
                <a:latin typeface="Arial MT"/>
                <a:cs typeface="Arial MT"/>
              </a:rPr>
              <a:t>only</a:t>
            </a:r>
            <a:r>
              <a:rPr sz="1000" spc="-5" dirty="0">
                <a:solidFill>
                  <a:srgbClr val="231F20"/>
                </a:solidFill>
                <a:latin typeface="Arial MT"/>
                <a:cs typeface="Arial MT"/>
              </a:rPr>
              <a:t> </a:t>
            </a:r>
            <a:r>
              <a:rPr sz="1000" spc="-25" dirty="0">
                <a:solidFill>
                  <a:srgbClr val="231F20"/>
                </a:solidFill>
                <a:latin typeface="Arial MT"/>
                <a:cs typeface="Arial MT"/>
              </a:rPr>
              <a:t>as</a:t>
            </a:r>
            <a:r>
              <a:rPr sz="1000" spc="500" dirty="0">
                <a:solidFill>
                  <a:srgbClr val="231F20"/>
                </a:solidFill>
                <a:latin typeface="Arial MT"/>
                <a:cs typeface="Arial MT"/>
              </a:rPr>
              <a:t> </a:t>
            </a:r>
            <a:r>
              <a:rPr sz="1000" dirty="0">
                <a:solidFill>
                  <a:srgbClr val="231F20"/>
                </a:solidFill>
                <a:latin typeface="Arial MT"/>
                <a:cs typeface="Arial MT"/>
              </a:rPr>
              <a:t>much</a:t>
            </a:r>
            <a:r>
              <a:rPr sz="1000" spc="35" dirty="0">
                <a:solidFill>
                  <a:srgbClr val="231F20"/>
                </a:solidFill>
                <a:latin typeface="Arial MT"/>
                <a:cs typeface="Arial MT"/>
              </a:rPr>
              <a:t> </a:t>
            </a:r>
            <a:r>
              <a:rPr sz="1000" dirty="0">
                <a:solidFill>
                  <a:srgbClr val="231F20"/>
                </a:solidFill>
                <a:latin typeface="Arial MT"/>
                <a:cs typeface="Arial MT"/>
              </a:rPr>
              <a:t>will</a:t>
            </a:r>
            <a:r>
              <a:rPr sz="1000" spc="35" dirty="0">
                <a:solidFill>
                  <a:srgbClr val="231F20"/>
                </a:solidFill>
                <a:latin typeface="Arial MT"/>
                <a:cs typeface="Arial MT"/>
              </a:rPr>
              <a:t> </a:t>
            </a:r>
            <a:r>
              <a:rPr sz="1000" dirty="0">
                <a:solidFill>
                  <a:srgbClr val="231F20"/>
                </a:solidFill>
                <a:latin typeface="Arial MT"/>
                <a:cs typeface="Arial MT"/>
              </a:rPr>
              <a:t>depend</a:t>
            </a:r>
            <a:r>
              <a:rPr sz="1000" spc="35" dirty="0">
                <a:solidFill>
                  <a:srgbClr val="231F20"/>
                </a:solidFill>
                <a:latin typeface="Arial MT"/>
                <a:cs typeface="Arial MT"/>
              </a:rPr>
              <a:t> </a:t>
            </a:r>
            <a:r>
              <a:rPr sz="1000" dirty="0">
                <a:solidFill>
                  <a:srgbClr val="231F20"/>
                </a:solidFill>
                <a:latin typeface="Arial MT"/>
                <a:cs typeface="Arial MT"/>
              </a:rPr>
              <a:t>on</a:t>
            </a:r>
            <a:r>
              <a:rPr sz="1000" spc="40" dirty="0">
                <a:solidFill>
                  <a:srgbClr val="231F20"/>
                </a:solidFill>
                <a:latin typeface="Arial MT"/>
                <a:cs typeface="Arial MT"/>
              </a:rPr>
              <a:t> </a:t>
            </a:r>
            <a:r>
              <a:rPr sz="1000" dirty="0">
                <a:solidFill>
                  <a:srgbClr val="231F20"/>
                </a:solidFill>
                <a:latin typeface="Arial MT"/>
                <a:cs typeface="Arial MT"/>
              </a:rPr>
              <a:t>the</a:t>
            </a:r>
            <a:r>
              <a:rPr sz="1000" spc="35" dirty="0">
                <a:solidFill>
                  <a:srgbClr val="231F20"/>
                </a:solidFill>
                <a:latin typeface="Arial MT"/>
                <a:cs typeface="Arial MT"/>
              </a:rPr>
              <a:t> </a:t>
            </a:r>
            <a:r>
              <a:rPr sz="1000" dirty="0">
                <a:solidFill>
                  <a:srgbClr val="231F20"/>
                </a:solidFill>
                <a:latin typeface="Arial MT"/>
                <a:cs typeface="Arial MT"/>
              </a:rPr>
              <a:t>detailed</a:t>
            </a:r>
            <a:r>
              <a:rPr sz="1000" spc="35" dirty="0">
                <a:solidFill>
                  <a:srgbClr val="231F20"/>
                </a:solidFill>
                <a:latin typeface="Arial MT"/>
                <a:cs typeface="Arial MT"/>
              </a:rPr>
              <a:t> </a:t>
            </a:r>
            <a:r>
              <a:rPr sz="1000" dirty="0">
                <a:solidFill>
                  <a:srgbClr val="231F20"/>
                </a:solidFill>
                <a:latin typeface="Arial MT"/>
                <a:cs typeface="Arial MT"/>
              </a:rPr>
              <a:t>construction</a:t>
            </a:r>
            <a:r>
              <a:rPr sz="1000" spc="40" dirty="0">
                <a:solidFill>
                  <a:srgbClr val="231F20"/>
                </a:solidFill>
                <a:latin typeface="Arial MT"/>
                <a:cs typeface="Arial MT"/>
              </a:rPr>
              <a:t> </a:t>
            </a:r>
            <a:r>
              <a:rPr sz="1000" spc="-25" dirty="0">
                <a:solidFill>
                  <a:srgbClr val="231F20"/>
                </a:solidFill>
                <a:latin typeface="Arial MT"/>
                <a:cs typeface="Arial MT"/>
              </a:rPr>
              <a:t>of</a:t>
            </a:r>
            <a:r>
              <a:rPr sz="1000" spc="500" dirty="0">
                <a:solidFill>
                  <a:srgbClr val="231F20"/>
                </a:solidFill>
                <a:latin typeface="Arial MT"/>
                <a:cs typeface="Arial MT"/>
              </a:rPr>
              <a:t> </a:t>
            </a:r>
            <a:r>
              <a:rPr sz="1000" dirty="0">
                <a:solidFill>
                  <a:srgbClr val="231F20"/>
                </a:solidFill>
                <a:latin typeface="Arial MT"/>
                <a:cs typeface="Arial MT"/>
              </a:rPr>
              <a:t>the feeding</a:t>
            </a:r>
            <a:r>
              <a:rPr sz="1000" spc="5" dirty="0">
                <a:solidFill>
                  <a:srgbClr val="231F20"/>
                </a:solidFill>
                <a:latin typeface="Arial MT"/>
                <a:cs typeface="Arial MT"/>
              </a:rPr>
              <a:t> </a:t>
            </a:r>
            <a:r>
              <a:rPr sz="1000" dirty="0">
                <a:solidFill>
                  <a:srgbClr val="231F20"/>
                </a:solidFill>
                <a:latin typeface="Arial MT"/>
                <a:cs typeface="Arial MT"/>
              </a:rPr>
              <a:t>hopper. </a:t>
            </a:r>
            <a:r>
              <a:rPr sz="1000" spc="-10" dirty="0">
                <a:solidFill>
                  <a:srgbClr val="231F20"/>
                </a:solidFill>
                <a:latin typeface="Arial MT"/>
                <a:cs typeface="Arial MT"/>
              </a:rPr>
              <a:t>Leakage</a:t>
            </a:r>
            <a:r>
              <a:rPr sz="1000" spc="5" dirty="0">
                <a:solidFill>
                  <a:srgbClr val="231F20"/>
                </a:solidFill>
                <a:latin typeface="Arial MT"/>
                <a:cs typeface="Arial MT"/>
              </a:rPr>
              <a:t> </a:t>
            </a:r>
            <a:r>
              <a:rPr sz="1000" dirty="0">
                <a:solidFill>
                  <a:srgbClr val="231F20"/>
                </a:solidFill>
                <a:latin typeface="Arial MT"/>
                <a:cs typeface="Arial MT"/>
              </a:rPr>
              <a:t>is</a:t>
            </a:r>
            <a:r>
              <a:rPr sz="1000" spc="5" dirty="0">
                <a:solidFill>
                  <a:srgbClr val="231F20"/>
                </a:solidFill>
                <a:latin typeface="Arial MT"/>
                <a:cs typeface="Arial MT"/>
              </a:rPr>
              <a:t> </a:t>
            </a:r>
            <a:r>
              <a:rPr sz="1000" dirty="0">
                <a:solidFill>
                  <a:srgbClr val="231F20"/>
                </a:solidFill>
                <a:latin typeface="Arial MT"/>
                <a:cs typeface="Arial MT"/>
              </a:rPr>
              <a:t>relative to</a:t>
            </a:r>
            <a:r>
              <a:rPr sz="1000" spc="5" dirty="0">
                <a:solidFill>
                  <a:srgbClr val="231F20"/>
                </a:solidFill>
                <a:latin typeface="Arial MT"/>
                <a:cs typeface="Arial MT"/>
              </a:rPr>
              <a:t> </a:t>
            </a:r>
            <a:r>
              <a:rPr sz="1000" spc="-10" dirty="0">
                <a:solidFill>
                  <a:srgbClr val="231F20"/>
                </a:solidFill>
                <a:latin typeface="Arial MT"/>
                <a:cs typeface="Arial MT"/>
              </a:rPr>
              <a:t>conveying</a:t>
            </a:r>
            <a:r>
              <a:rPr sz="1000" spc="500" dirty="0">
                <a:solidFill>
                  <a:srgbClr val="231F20"/>
                </a:solidFill>
                <a:latin typeface="Arial MT"/>
                <a:cs typeface="Arial MT"/>
              </a:rPr>
              <a:t> </a:t>
            </a:r>
            <a:r>
              <a:rPr sz="1000" dirty="0">
                <a:solidFill>
                  <a:srgbClr val="231F20"/>
                </a:solidFill>
                <a:latin typeface="Arial MT"/>
                <a:cs typeface="Arial MT"/>
              </a:rPr>
              <a:t>line</a:t>
            </a:r>
            <a:r>
              <a:rPr sz="1000" spc="5" dirty="0">
                <a:solidFill>
                  <a:srgbClr val="231F20"/>
                </a:solidFill>
                <a:latin typeface="Arial MT"/>
                <a:cs typeface="Arial MT"/>
              </a:rPr>
              <a:t> </a:t>
            </a:r>
            <a:r>
              <a:rPr sz="1000" dirty="0">
                <a:solidFill>
                  <a:srgbClr val="231F20"/>
                </a:solidFill>
                <a:latin typeface="Arial MT"/>
                <a:cs typeface="Arial MT"/>
              </a:rPr>
              <a:t>loading</a:t>
            </a:r>
            <a:r>
              <a:rPr sz="1000" spc="10" dirty="0">
                <a:solidFill>
                  <a:srgbClr val="231F20"/>
                </a:solidFill>
                <a:latin typeface="Arial MT"/>
                <a:cs typeface="Arial MT"/>
              </a:rPr>
              <a:t> </a:t>
            </a:r>
            <a:r>
              <a:rPr sz="1000" dirty="0">
                <a:solidFill>
                  <a:srgbClr val="231F20"/>
                </a:solidFill>
                <a:latin typeface="Arial MT"/>
                <a:cs typeface="Arial MT"/>
              </a:rPr>
              <a:t>so</a:t>
            </a:r>
            <a:r>
              <a:rPr sz="1000" spc="10" dirty="0">
                <a:solidFill>
                  <a:srgbClr val="231F20"/>
                </a:solidFill>
                <a:latin typeface="Arial MT"/>
                <a:cs typeface="Arial MT"/>
              </a:rPr>
              <a:t> </a:t>
            </a:r>
            <a:r>
              <a:rPr sz="1000" dirty="0">
                <a:solidFill>
                  <a:srgbClr val="231F20"/>
                </a:solidFill>
                <a:latin typeface="Arial MT"/>
                <a:cs typeface="Arial MT"/>
              </a:rPr>
              <a:t>ensuring</a:t>
            </a:r>
            <a:r>
              <a:rPr sz="1000" spc="5" dirty="0">
                <a:solidFill>
                  <a:srgbClr val="231F20"/>
                </a:solidFill>
                <a:latin typeface="Arial MT"/>
                <a:cs typeface="Arial MT"/>
              </a:rPr>
              <a:t> </a:t>
            </a:r>
            <a:r>
              <a:rPr sz="1000" dirty="0">
                <a:solidFill>
                  <a:srgbClr val="231F20"/>
                </a:solidFill>
                <a:latin typeface="Arial MT"/>
                <a:cs typeface="Arial MT"/>
              </a:rPr>
              <a:t>reliable</a:t>
            </a:r>
            <a:r>
              <a:rPr sz="1000" spc="10" dirty="0">
                <a:solidFill>
                  <a:srgbClr val="231F20"/>
                </a:solidFill>
                <a:latin typeface="Arial MT"/>
                <a:cs typeface="Arial MT"/>
              </a:rPr>
              <a:t> </a:t>
            </a:r>
            <a:r>
              <a:rPr sz="1000" dirty="0">
                <a:solidFill>
                  <a:srgbClr val="231F20"/>
                </a:solidFill>
                <a:latin typeface="Arial MT"/>
                <a:cs typeface="Arial MT"/>
              </a:rPr>
              <a:t>stable</a:t>
            </a:r>
            <a:r>
              <a:rPr sz="1000" spc="10" dirty="0">
                <a:solidFill>
                  <a:srgbClr val="231F20"/>
                </a:solidFill>
                <a:latin typeface="Arial MT"/>
                <a:cs typeface="Arial MT"/>
              </a:rPr>
              <a:t> </a:t>
            </a:r>
            <a:r>
              <a:rPr sz="1000" dirty="0">
                <a:solidFill>
                  <a:srgbClr val="231F20"/>
                </a:solidFill>
                <a:latin typeface="Arial MT"/>
                <a:cs typeface="Arial MT"/>
              </a:rPr>
              <a:t>product</a:t>
            </a:r>
            <a:r>
              <a:rPr sz="1000" spc="10" dirty="0">
                <a:solidFill>
                  <a:srgbClr val="231F20"/>
                </a:solidFill>
                <a:latin typeface="Arial MT"/>
                <a:cs typeface="Arial MT"/>
              </a:rPr>
              <a:t> </a:t>
            </a:r>
            <a:r>
              <a:rPr sz="1000" spc="-20" dirty="0">
                <a:solidFill>
                  <a:srgbClr val="231F20"/>
                </a:solidFill>
                <a:latin typeface="Arial MT"/>
                <a:cs typeface="Arial MT"/>
              </a:rPr>
              <a:t>flow</a:t>
            </a:r>
            <a:r>
              <a:rPr sz="1000" spc="500" dirty="0">
                <a:solidFill>
                  <a:srgbClr val="231F20"/>
                </a:solidFill>
                <a:latin typeface="Arial MT"/>
                <a:cs typeface="Arial MT"/>
              </a:rPr>
              <a:t> </a:t>
            </a:r>
            <a:r>
              <a:rPr sz="1000" dirty="0">
                <a:solidFill>
                  <a:srgbClr val="231F20"/>
                </a:solidFill>
                <a:latin typeface="Arial MT"/>
                <a:cs typeface="Arial MT"/>
              </a:rPr>
              <a:t>through</a:t>
            </a:r>
            <a:r>
              <a:rPr sz="1000" spc="10" dirty="0">
                <a:solidFill>
                  <a:srgbClr val="231F20"/>
                </a:solidFill>
                <a:latin typeface="Arial MT"/>
                <a:cs typeface="Arial MT"/>
              </a:rPr>
              <a:t> </a:t>
            </a:r>
            <a:r>
              <a:rPr sz="1000" dirty="0">
                <a:solidFill>
                  <a:srgbClr val="231F20"/>
                </a:solidFill>
                <a:latin typeface="Arial MT"/>
                <a:cs typeface="Arial MT"/>
              </a:rPr>
              <a:t>the</a:t>
            </a:r>
            <a:r>
              <a:rPr sz="1000" spc="15" dirty="0">
                <a:solidFill>
                  <a:srgbClr val="231F20"/>
                </a:solidFill>
                <a:latin typeface="Arial MT"/>
                <a:cs typeface="Arial MT"/>
              </a:rPr>
              <a:t> </a:t>
            </a:r>
            <a:r>
              <a:rPr sz="1000" dirty="0">
                <a:solidFill>
                  <a:srgbClr val="231F20"/>
                </a:solidFill>
                <a:latin typeface="Arial MT"/>
                <a:cs typeface="Arial MT"/>
              </a:rPr>
              <a:t>valve</a:t>
            </a:r>
            <a:r>
              <a:rPr sz="1000" spc="15" dirty="0">
                <a:solidFill>
                  <a:srgbClr val="231F20"/>
                </a:solidFill>
                <a:latin typeface="Arial MT"/>
                <a:cs typeface="Arial MT"/>
              </a:rPr>
              <a:t> </a:t>
            </a:r>
            <a:r>
              <a:rPr sz="1000" dirty="0">
                <a:solidFill>
                  <a:srgbClr val="231F20"/>
                </a:solidFill>
                <a:latin typeface="Arial MT"/>
                <a:cs typeface="Arial MT"/>
              </a:rPr>
              <a:t>is</a:t>
            </a:r>
            <a:r>
              <a:rPr sz="1000" spc="10" dirty="0">
                <a:solidFill>
                  <a:srgbClr val="231F20"/>
                </a:solidFill>
                <a:latin typeface="Arial MT"/>
                <a:cs typeface="Arial MT"/>
              </a:rPr>
              <a:t> </a:t>
            </a:r>
            <a:r>
              <a:rPr sz="1000" dirty="0">
                <a:solidFill>
                  <a:srgbClr val="231F20"/>
                </a:solidFill>
                <a:latin typeface="Arial MT"/>
                <a:cs typeface="Arial MT"/>
              </a:rPr>
              <a:t>critical.</a:t>
            </a:r>
            <a:r>
              <a:rPr sz="1000" spc="15" dirty="0">
                <a:solidFill>
                  <a:srgbClr val="231F20"/>
                </a:solidFill>
                <a:latin typeface="Arial MT"/>
                <a:cs typeface="Arial MT"/>
              </a:rPr>
              <a:t> </a:t>
            </a:r>
            <a:r>
              <a:rPr sz="1000" dirty="0">
                <a:solidFill>
                  <a:srgbClr val="231F20"/>
                </a:solidFill>
                <a:latin typeface="Arial MT"/>
                <a:cs typeface="Arial MT"/>
              </a:rPr>
              <a:t>Cyclic</a:t>
            </a:r>
            <a:r>
              <a:rPr sz="1000" spc="15" dirty="0">
                <a:solidFill>
                  <a:srgbClr val="231F20"/>
                </a:solidFill>
                <a:latin typeface="Arial MT"/>
                <a:cs typeface="Arial MT"/>
              </a:rPr>
              <a:t> </a:t>
            </a:r>
            <a:r>
              <a:rPr sz="1000" dirty="0">
                <a:solidFill>
                  <a:srgbClr val="231F20"/>
                </a:solidFill>
                <a:latin typeface="Arial MT"/>
                <a:cs typeface="Arial MT"/>
              </a:rPr>
              <a:t>and</a:t>
            </a:r>
            <a:r>
              <a:rPr sz="1000" spc="15" dirty="0">
                <a:solidFill>
                  <a:srgbClr val="231F20"/>
                </a:solidFill>
                <a:latin typeface="Arial MT"/>
                <a:cs typeface="Arial MT"/>
              </a:rPr>
              <a:t> </a:t>
            </a:r>
            <a:r>
              <a:rPr sz="1000" dirty="0">
                <a:solidFill>
                  <a:srgbClr val="231F20"/>
                </a:solidFill>
                <a:latin typeface="Arial MT"/>
                <a:cs typeface="Arial MT"/>
              </a:rPr>
              <a:t>erratic</a:t>
            </a:r>
            <a:r>
              <a:rPr sz="1000" spc="10" dirty="0">
                <a:solidFill>
                  <a:srgbClr val="231F20"/>
                </a:solidFill>
                <a:latin typeface="Arial MT"/>
                <a:cs typeface="Arial MT"/>
              </a:rPr>
              <a:t> </a:t>
            </a:r>
            <a:r>
              <a:rPr sz="1000" spc="-10" dirty="0">
                <a:solidFill>
                  <a:srgbClr val="231F20"/>
                </a:solidFill>
                <a:latin typeface="Arial MT"/>
                <a:cs typeface="Arial MT"/>
              </a:rPr>
              <a:t>overall</a:t>
            </a:r>
            <a:r>
              <a:rPr sz="1000" spc="500" dirty="0">
                <a:solidFill>
                  <a:srgbClr val="231F20"/>
                </a:solidFill>
                <a:latin typeface="Arial MT"/>
                <a:cs typeface="Arial MT"/>
              </a:rPr>
              <a:t> </a:t>
            </a:r>
            <a:r>
              <a:rPr sz="1000" dirty="0">
                <a:solidFill>
                  <a:srgbClr val="231F20"/>
                </a:solidFill>
                <a:latin typeface="Arial MT"/>
                <a:cs typeface="Arial MT"/>
              </a:rPr>
              <a:t>performance</a:t>
            </a:r>
            <a:r>
              <a:rPr sz="1000" spc="-10" dirty="0">
                <a:solidFill>
                  <a:srgbClr val="231F20"/>
                </a:solidFill>
                <a:latin typeface="Arial MT"/>
                <a:cs typeface="Arial MT"/>
              </a:rPr>
              <a:t> </a:t>
            </a:r>
            <a:r>
              <a:rPr sz="1000" dirty="0">
                <a:solidFill>
                  <a:srgbClr val="231F20"/>
                </a:solidFill>
                <a:latin typeface="Arial MT"/>
                <a:cs typeface="Arial MT"/>
              </a:rPr>
              <a:t>is</a:t>
            </a:r>
            <a:r>
              <a:rPr sz="1000" spc="-5" dirty="0">
                <a:solidFill>
                  <a:srgbClr val="231F20"/>
                </a:solidFill>
                <a:latin typeface="Arial MT"/>
                <a:cs typeface="Arial MT"/>
              </a:rPr>
              <a:t> </a:t>
            </a:r>
            <a:r>
              <a:rPr sz="1000" dirty="0">
                <a:solidFill>
                  <a:srgbClr val="231F20"/>
                </a:solidFill>
                <a:latin typeface="Arial MT"/>
                <a:cs typeface="Arial MT"/>
              </a:rPr>
              <a:t>likely</a:t>
            </a:r>
            <a:r>
              <a:rPr sz="1000" spc="-5" dirty="0">
                <a:solidFill>
                  <a:srgbClr val="231F20"/>
                </a:solidFill>
                <a:latin typeface="Arial MT"/>
                <a:cs typeface="Arial MT"/>
              </a:rPr>
              <a:t> </a:t>
            </a:r>
            <a:r>
              <a:rPr sz="1000" dirty="0">
                <a:solidFill>
                  <a:srgbClr val="231F20"/>
                </a:solidFill>
                <a:latin typeface="Arial MT"/>
                <a:cs typeface="Arial MT"/>
              </a:rPr>
              <a:t>if</a:t>
            </a:r>
            <a:r>
              <a:rPr sz="1000" spc="-10" dirty="0">
                <a:solidFill>
                  <a:srgbClr val="231F20"/>
                </a:solidFill>
                <a:latin typeface="Arial MT"/>
                <a:cs typeface="Arial MT"/>
              </a:rPr>
              <a:t> </a:t>
            </a:r>
            <a:r>
              <a:rPr sz="1000" dirty="0">
                <a:solidFill>
                  <a:srgbClr val="231F20"/>
                </a:solidFill>
                <a:latin typeface="Arial MT"/>
                <a:cs typeface="Arial MT"/>
              </a:rPr>
              <a:t>there</a:t>
            </a:r>
            <a:r>
              <a:rPr sz="1000" spc="-5" dirty="0">
                <a:solidFill>
                  <a:srgbClr val="231F20"/>
                </a:solidFill>
                <a:latin typeface="Arial MT"/>
                <a:cs typeface="Arial MT"/>
              </a:rPr>
              <a:t> </a:t>
            </a:r>
            <a:r>
              <a:rPr sz="1000" spc="-10" dirty="0">
                <a:solidFill>
                  <a:srgbClr val="231F20"/>
                </a:solidFill>
                <a:latin typeface="Arial MT"/>
                <a:cs typeface="Arial MT"/>
              </a:rPr>
              <a:t>are</a:t>
            </a:r>
            <a:r>
              <a:rPr sz="1000" spc="-5" dirty="0">
                <a:solidFill>
                  <a:srgbClr val="231F20"/>
                </a:solidFill>
                <a:latin typeface="Arial MT"/>
                <a:cs typeface="Arial MT"/>
              </a:rPr>
              <a:t> </a:t>
            </a:r>
            <a:r>
              <a:rPr sz="1000" dirty="0">
                <a:solidFill>
                  <a:srgbClr val="231F20"/>
                </a:solidFill>
                <a:latin typeface="Arial MT"/>
                <a:cs typeface="Arial MT"/>
              </a:rPr>
              <a:t>weaknesses</a:t>
            </a:r>
            <a:r>
              <a:rPr sz="1000" spc="-10" dirty="0">
                <a:solidFill>
                  <a:srgbClr val="231F20"/>
                </a:solidFill>
                <a:latin typeface="Arial MT"/>
                <a:cs typeface="Arial MT"/>
              </a:rPr>
              <a:t> </a:t>
            </a:r>
            <a:r>
              <a:rPr sz="1000" dirty="0">
                <a:solidFill>
                  <a:srgbClr val="231F20"/>
                </a:solidFill>
                <a:latin typeface="Arial MT"/>
                <a:cs typeface="Arial MT"/>
              </a:rPr>
              <a:t>in</a:t>
            </a:r>
            <a:r>
              <a:rPr sz="1000" spc="-5" dirty="0">
                <a:solidFill>
                  <a:srgbClr val="231F20"/>
                </a:solidFill>
                <a:latin typeface="Arial MT"/>
                <a:cs typeface="Arial MT"/>
              </a:rPr>
              <a:t> </a:t>
            </a:r>
            <a:r>
              <a:rPr sz="1000" spc="-25" dirty="0">
                <a:solidFill>
                  <a:srgbClr val="231F20"/>
                </a:solidFill>
                <a:latin typeface="Arial MT"/>
                <a:cs typeface="Arial MT"/>
              </a:rPr>
              <a:t>the</a:t>
            </a:r>
            <a:endParaRPr sz="1000" dirty="0">
              <a:latin typeface="Arial MT"/>
              <a:cs typeface="Arial MT"/>
            </a:endParaRPr>
          </a:p>
          <a:p>
            <a:pPr marL="12700">
              <a:lnSpc>
                <a:spcPct val="100000"/>
              </a:lnSpc>
              <a:spcBef>
                <a:spcPts val="10"/>
              </a:spcBef>
            </a:pPr>
            <a:r>
              <a:rPr sz="1000" dirty="0">
                <a:solidFill>
                  <a:srgbClr val="231F20"/>
                </a:solidFill>
                <a:latin typeface="Arial MT"/>
                <a:cs typeface="Arial MT"/>
              </a:rPr>
              <a:t>selection</a:t>
            </a:r>
            <a:r>
              <a:rPr sz="1000" spc="5" dirty="0">
                <a:solidFill>
                  <a:srgbClr val="231F20"/>
                </a:solidFill>
                <a:latin typeface="Arial MT"/>
                <a:cs typeface="Arial MT"/>
              </a:rPr>
              <a:t> </a:t>
            </a:r>
            <a:r>
              <a:rPr sz="1000" dirty="0">
                <a:solidFill>
                  <a:srgbClr val="231F20"/>
                </a:solidFill>
                <a:latin typeface="Arial MT"/>
                <a:cs typeface="Arial MT"/>
              </a:rPr>
              <a:t>of</a:t>
            </a:r>
            <a:r>
              <a:rPr sz="1000" spc="10" dirty="0">
                <a:solidFill>
                  <a:srgbClr val="231F20"/>
                </a:solidFill>
                <a:latin typeface="Arial MT"/>
                <a:cs typeface="Arial MT"/>
              </a:rPr>
              <a:t> </a:t>
            </a:r>
            <a:r>
              <a:rPr sz="1000" dirty="0">
                <a:solidFill>
                  <a:srgbClr val="231F20"/>
                </a:solidFill>
                <a:latin typeface="Arial MT"/>
                <a:cs typeface="Arial MT"/>
              </a:rPr>
              <a:t>valve</a:t>
            </a:r>
            <a:r>
              <a:rPr sz="1000" spc="5" dirty="0">
                <a:solidFill>
                  <a:srgbClr val="231F20"/>
                </a:solidFill>
                <a:latin typeface="Arial MT"/>
                <a:cs typeface="Arial MT"/>
              </a:rPr>
              <a:t> </a:t>
            </a:r>
            <a:r>
              <a:rPr sz="1000" dirty="0">
                <a:solidFill>
                  <a:srgbClr val="231F20"/>
                </a:solidFill>
                <a:latin typeface="Arial MT"/>
                <a:cs typeface="Arial MT"/>
              </a:rPr>
              <a:t>or</a:t>
            </a:r>
            <a:r>
              <a:rPr sz="1000" spc="10" dirty="0">
                <a:solidFill>
                  <a:srgbClr val="231F20"/>
                </a:solidFill>
                <a:latin typeface="Arial MT"/>
                <a:cs typeface="Arial MT"/>
              </a:rPr>
              <a:t> </a:t>
            </a:r>
            <a:r>
              <a:rPr sz="1000" dirty="0">
                <a:solidFill>
                  <a:srgbClr val="231F20"/>
                </a:solidFill>
                <a:latin typeface="Arial MT"/>
                <a:cs typeface="Arial MT"/>
              </a:rPr>
              <a:t>design</a:t>
            </a:r>
            <a:r>
              <a:rPr sz="1000" spc="5" dirty="0">
                <a:solidFill>
                  <a:srgbClr val="231F20"/>
                </a:solidFill>
                <a:latin typeface="Arial MT"/>
                <a:cs typeface="Arial MT"/>
              </a:rPr>
              <a:t> </a:t>
            </a:r>
            <a:r>
              <a:rPr sz="1000" dirty="0">
                <a:solidFill>
                  <a:srgbClr val="231F20"/>
                </a:solidFill>
                <a:latin typeface="Arial MT"/>
                <a:cs typeface="Arial MT"/>
              </a:rPr>
              <a:t>of</a:t>
            </a:r>
            <a:r>
              <a:rPr sz="1000" spc="10" dirty="0">
                <a:solidFill>
                  <a:srgbClr val="231F20"/>
                </a:solidFill>
                <a:latin typeface="Arial MT"/>
                <a:cs typeface="Arial MT"/>
              </a:rPr>
              <a:t> </a:t>
            </a:r>
            <a:r>
              <a:rPr sz="1000" dirty="0">
                <a:solidFill>
                  <a:srgbClr val="231F20"/>
                </a:solidFill>
                <a:latin typeface="Arial MT"/>
                <a:cs typeface="Arial MT"/>
              </a:rPr>
              <a:t>the</a:t>
            </a:r>
            <a:r>
              <a:rPr sz="1000" spc="5" dirty="0">
                <a:solidFill>
                  <a:srgbClr val="231F20"/>
                </a:solidFill>
                <a:latin typeface="Arial MT"/>
                <a:cs typeface="Arial MT"/>
              </a:rPr>
              <a:t> </a:t>
            </a:r>
            <a:r>
              <a:rPr sz="1000" dirty="0">
                <a:solidFill>
                  <a:srgbClr val="231F20"/>
                </a:solidFill>
                <a:latin typeface="Arial MT"/>
                <a:cs typeface="Arial MT"/>
              </a:rPr>
              <a:t>system</a:t>
            </a:r>
            <a:r>
              <a:rPr sz="1000" spc="10" dirty="0">
                <a:solidFill>
                  <a:srgbClr val="231F20"/>
                </a:solidFill>
                <a:latin typeface="Arial MT"/>
                <a:cs typeface="Arial MT"/>
              </a:rPr>
              <a:t> </a:t>
            </a:r>
            <a:r>
              <a:rPr sz="1000" dirty="0">
                <a:solidFill>
                  <a:srgbClr val="231F20"/>
                </a:solidFill>
                <a:latin typeface="Arial MT"/>
                <a:cs typeface="Arial MT"/>
              </a:rPr>
              <a:t>as</a:t>
            </a:r>
            <a:r>
              <a:rPr sz="1000" spc="5" dirty="0">
                <a:solidFill>
                  <a:srgbClr val="231F20"/>
                </a:solidFill>
                <a:latin typeface="Arial MT"/>
                <a:cs typeface="Arial MT"/>
              </a:rPr>
              <a:t> </a:t>
            </a:r>
            <a:r>
              <a:rPr sz="1000" dirty="0">
                <a:solidFill>
                  <a:srgbClr val="231F20"/>
                </a:solidFill>
                <a:latin typeface="Arial MT"/>
                <a:cs typeface="Arial MT"/>
              </a:rPr>
              <a:t>a</a:t>
            </a:r>
            <a:r>
              <a:rPr sz="1000" spc="10" dirty="0">
                <a:solidFill>
                  <a:srgbClr val="231F20"/>
                </a:solidFill>
                <a:latin typeface="Arial MT"/>
                <a:cs typeface="Arial MT"/>
              </a:rPr>
              <a:t> </a:t>
            </a:r>
            <a:r>
              <a:rPr sz="1000" spc="-10" dirty="0">
                <a:solidFill>
                  <a:srgbClr val="231F20"/>
                </a:solidFill>
                <a:latin typeface="Arial MT"/>
                <a:cs typeface="Arial MT"/>
              </a:rPr>
              <a:t>whole.</a:t>
            </a:r>
            <a:endParaRPr sz="1000" dirty="0">
              <a:latin typeface="Arial MT"/>
              <a:cs typeface="Arial MT"/>
            </a:endParaRPr>
          </a:p>
        </p:txBody>
      </p:sp>
      <p:sp>
        <p:nvSpPr>
          <p:cNvPr id="9" name="object 9"/>
          <p:cNvSpPr txBox="1"/>
          <p:nvPr/>
        </p:nvSpPr>
        <p:spPr>
          <a:xfrm>
            <a:off x="1213436" y="5310099"/>
            <a:ext cx="546735" cy="474489"/>
          </a:xfrm>
          <a:prstGeom prst="rect">
            <a:avLst/>
          </a:prstGeom>
        </p:spPr>
        <p:txBody>
          <a:bodyPr vert="horz" wrap="square" lIns="0" tIns="12700" rIns="0" bIns="0" rtlCol="0">
            <a:spAutoFit/>
          </a:bodyPr>
          <a:lstStyle/>
          <a:p>
            <a:pPr marR="26670" algn="ctr">
              <a:lnSpc>
                <a:spcPct val="100000"/>
              </a:lnSpc>
              <a:spcBef>
                <a:spcPts val="100"/>
              </a:spcBef>
            </a:pPr>
            <a:r>
              <a:rPr sz="1000" b="1" spc="-25" dirty="0">
                <a:solidFill>
                  <a:srgbClr val="231F20"/>
                </a:solidFill>
                <a:latin typeface="Arial"/>
                <a:cs typeface="Arial"/>
              </a:rPr>
              <a:t>P</a:t>
            </a:r>
            <a:r>
              <a:rPr sz="1000" b="1" spc="-37" baseline="-21367" dirty="0">
                <a:solidFill>
                  <a:srgbClr val="231F20"/>
                </a:solidFill>
                <a:latin typeface="Arial"/>
                <a:cs typeface="Arial"/>
              </a:rPr>
              <a:t>1</a:t>
            </a:r>
            <a:endParaRPr sz="1000" baseline="-21367">
              <a:latin typeface="Arial"/>
              <a:cs typeface="Arial"/>
            </a:endParaRPr>
          </a:p>
          <a:p>
            <a:pPr>
              <a:lnSpc>
                <a:spcPct val="100000"/>
              </a:lnSpc>
              <a:spcBef>
                <a:spcPts val="25"/>
              </a:spcBef>
            </a:pPr>
            <a:endParaRPr sz="1000">
              <a:latin typeface="Arial"/>
              <a:cs typeface="Arial"/>
            </a:endParaRPr>
          </a:p>
          <a:p>
            <a:pPr algn="ctr">
              <a:lnSpc>
                <a:spcPct val="100000"/>
              </a:lnSpc>
              <a:tabLst>
                <a:tab pos="291465" algn="l"/>
              </a:tabLst>
            </a:pPr>
            <a:r>
              <a:rPr sz="1000" spc="-25" dirty="0">
                <a:solidFill>
                  <a:srgbClr val="231F20"/>
                </a:solidFill>
                <a:latin typeface="Arial MT"/>
                <a:cs typeface="Arial MT"/>
              </a:rPr>
              <a:t>P</a:t>
            </a:r>
            <a:r>
              <a:rPr sz="1000" spc="-37" baseline="-21367" dirty="0">
                <a:solidFill>
                  <a:srgbClr val="231F20"/>
                </a:solidFill>
                <a:latin typeface="Arial MT"/>
                <a:cs typeface="Arial MT"/>
              </a:rPr>
              <a:t>2</a:t>
            </a:r>
            <a:r>
              <a:rPr sz="1000" baseline="-21367" dirty="0">
                <a:solidFill>
                  <a:srgbClr val="231F20"/>
                </a:solidFill>
                <a:latin typeface="Arial MT"/>
                <a:cs typeface="Arial MT"/>
              </a:rPr>
              <a:t>	</a:t>
            </a:r>
            <a:r>
              <a:rPr sz="1000" spc="-25" dirty="0">
                <a:solidFill>
                  <a:srgbClr val="231F20"/>
                </a:solidFill>
                <a:latin typeface="Arial MT"/>
                <a:cs typeface="Arial MT"/>
              </a:rPr>
              <a:t>P</a:t>
            </a:r>
            <a:r>
              <a:rPr sz="1000" spc="-37" baseline="-21367" dirty="0">
                <a:solidFill>
                  <a:srgbClr val="231F20"/>
                </a:solidFill>
                <a:latin typeface="Arial MT"/>
                <a:cs typeface="Arial MT"/>
              </a:rPr>
              <a:t>2</a:t>
            </a:r>
            <a:endParaRPr sz="1000" baseline="-21367">
              <a:latin typeface="Arial MT"/>
              <a:cs typeface="Arial MT"/>
            </a:endParaRPr>
          </a:p>
        </p:txBody>
      </p:sp>
      <p:sp>
        <p:nvSpPr>
          <p:cNvPr id="10" name="object 10"/>
          <p:cNvSpPr txBox="1"/>
          <p:nvPr/>
        </p:nvSpPr>
        <p:spPr>
          <a:xfrm>
            <a:off x="1013837" y="5871698"/>
            <a:ext cx="203835" cy="441959"/>
          </a:xfrm>
          <a:prstGeom prst="rect">
            <a:avLst/>
          </a:prstGeom>
        </p:spPr>
        <p:txBody>
          <a:bodyPr vert="horz" wrap="square" lIns="0" tIns="12700" rIns="0" bIns="0" rtlCol="0">
            <a:spAutoFit/>
          </a:bodyPr>
          <a:lstStyle/>
          <a:p>
            <a:pPr marL="38100">
              <a:lnSpc>
                <a:spcPct val="100000"/>
              </a:lnSpc>
              <a:spcBef>
                <a:spcPts val="100"/>
              </a:spcBef>
            </a:pPr>
            <a:r>
              <a:rPr sz="1000" spc="-25" dirty="0">
                <a:solidFill>
                  <a:srgbClr val="231F20"/>
                </a:solidFill>
                <a:latin typeface="Arial MT"/>
                <a:cs typeface="Arial MT"/>
              </a:rPr>
              <a:t>P</a:t>
            </a:r>
            <a:r>
              <a:rPr sz="1000" spc="-37" baseline="-21367" dirty="0">
                <a:solidFill>
                  <a:srgbClr val="231F20"/>
                </a:solidFill>
                <a:latin typeface="Arial MT"/>
                <a:cs typeface="Arial MT"/>
              </a:rPr>
              <a:t>3</a:t>
            </a:r>
            <a:endParaRPr sz="1000" baseline="-21367" dirty="0">
              <a:latin typeface="Arial MT"/>
              <a:cs typeface="Arial MT"/>
            </a:endParaRPr>
          </a:p>
          <a:p>
            <a:pPr marL="38100">
              <a:lnSpc>
                <a:spcPct val="100000"/>
              </a:lnSpc>
              <a:spcBef>
                <a:spcPts val="875"/>
              </a:spcBef>
            </a:pPr>
            <a:r>
              <a:rPr sz="1000" spc="-25" dirty="0">
                <a:solidFill>
                  <a:srgbClr val="231F20"/>
                </a:solidFill>
                <a:latin typeface="Arial MT"/>
                <a:cs typeface="Arial MT"/>
              </a:rPr>
              <a:t>P</a:t>
            </a:r>
            <a:r>
              <a:rPr sz="1000" spc="-37" baseline="-21367" dirty="0">
                <a:solidFill>
                  <a:srgbClr val="231F20"/>
                </a:solidFill>
                <a:latin typeface="Arial MT"/>
                <a:cs typeface="Arial MT"/>
              </a:rPr>
              <a:t>4</a:t>
            </a:r>
            <a:endParaRPr sz="1000" baseline="-21367" dirty="0">
              <a:latin typeface="Arial MT"/>
              <a:cs typeface="Arial MT"/>
            </a:endParaRPr>
          </a:p>
        </p:txBody>
      </p:sp>
      <p:sp>
        <p:nvSpPr>
          <p:cNvPr id="11" name="object 11"/>
          <p:cNvSpPr txBox="1"/>
          <p:nvPr/>
        </p:nvSpPr>
        <p:spPr>
          <a:xfrm>
            <a:off x="1724837" y="5871698"/>
            <a:ext cx="203835" cy="441959"/>
          </a:xfrm>
          <a:prstGeom prst="rect">
            <a:avLst/>
          </a:prstGeom>
        </p:spPr>
        <p:txBody>
          <a:bodyPr vert="horz" wrap="square" lIns="0" tIns="12700" rIns="0" bIns="0" rtlCol="0">
            <a:spAutoFit/>
          </a:bodyPr>
          <a:lstStyle/>
          <a:p>
            <a:pPr marL="38100">
              <a:lnSpc>
                <a:spcPct val="100000"/>
              </a:lnSpc>
              <a:spcBef>
                <a:spcPts val="100"/>
              </a:spcBef>
            </a:pPr>
            <a:r>
              <a:rPr sz="1000" spc="-25" dirty="0">
                <a:solidFill>
                  <a:srgbClr val="231F20"/>
                </a:solidFill>
                <a:latin typeface="Arial MT"/>
                <a:cs typeface="Arial MT"/>
              </a:rPr>
              <a:t>P</a:t>
            </a:r>
            <a:r>
              <a:rPr sz="1000" spc="-37" baseline="-21367" dirty="0">
                <a:solidFill>
                  <a:srgbClr val="231F20"/>
                </a:solidFill>
                <a:latin typeface="Arial MT"/>
                <a:cs typeface="Arial MT"/>
              </a:rPr>
              <a:t>3</a:t>
            </a:r>
            <a:endParaRPr sz="1000" baseline="-21367">
              <a:latin typeface="Arial MT"/>
              <a:cs typeface="Arial MT"/>
            </a:endParaRPr>
          </a:p>
          <a:p>
            <a:pPr marL="38100">
              <a:lnSpc>
                <a:spcPct val="100000"/>
              </a:lnSpc>
              <a:spcBef>
                <a:spcPts val="875"/>
              </a:spcBef>
            </a:pPr>
            <a:r>
              <a:rPr sz="1000" spc="-25" dirty="0">
                <a:solidFill>
                  <a:srgbClr val="231F20"/>
                </a:solidFill>
                <a:latin typeface="Arial MT"/>
                <a:cs typeface="Arial MT"/>
              </a:rPr>
              <a:t>P</a:t>
            </a:r>
            <a:r>
              <a:rPr sz="1000" spc="-37" baseline="-21367" dirty="0">
                <a:solidFill>
                  <a:srgbClr val="231F20"/>
                </a:solidFill>
                <a:latin typeface="Arial MT"/>
                <a:cs typeface="Arial MT"/>
              </a:rPr>
              <a:t>4</a:t>
            </a:r>
            <a:endParaRPr sz="1000" baseline="-21367">
              <a:latin typeface="Arial MT"/>
              <a:cs typeface="Arial MT"/>
            </a:endParaRPr>
          </a:p>
        </p:txBody>
      </p:sp>
      <p:sp>
        <p:nvSpPr>
          <p:cNvPr id="12" name="object 12"/>
          <p:cNvSpPr txBox="1"/>
          <p:nvPr/>
        </p:nvSpPr>
        <p:spPr>
          <a:xfrm>
            <a:off x="713090" y="4563025"/>
            <a:ext cx="1172210" cy="458470"/>
          </a:xfrm>
          <a:prstGeom prst="rect">
            <a:avLst/>
          </a:prstGeom>
        </p:spPr>
        <p:txBody>
          <a:bodyPr vert="horz" wrap="square" lIns="0" tIns="12700" rIns="0" bIns="0" rtlCol="0">
            <a:spAutoFit/>
          </a:bodyPr>
          <a:lstStyle/>
          <a:p>
            <a:pPr marL="33655" algn="ctr">
              <a:lnSpc>
                <a:spcPct val="100000"/>
              </a:lnSpc>
              <a:spcBef>
                <a:spcPts val="100"/>
              </a:spcBef>
            </a:pPr>
            <a:r>
              <a:rPr sz="1000" b="1" spc="-25" dirty="0">
                <a:solidFill>
                  <a:srgbClr val="231F20"/>
                </a:solidFill>
                <a:latin typeface="Arial"/>
                <a:cs typeface="Arial"/>
              </a:rPr>
              <a:t>P</a:t>
            </a:r>
            <a:r>
              <a:rPr sz="1000" b="1" spc="-37" baseline="-21367" dirty="0">
                <a:solidFill>
                  <a:srgbClr val="231F20"/>
                </a:solidFill>
                <a:latin typeface="Arial"/>
                <a:cs typeface="Arial"/>
              </a:rPr>
              <a:t>5</a:t>
            </a:r>
            <a:endParaRPr sz="1000" baseline="-21367" dirty="0">
              <a:latin typeface="Arial"/>
              <a:cs typeface="Arial"/>
            </a:endParaRPr>
          </a:p>
          <a:p>
            <a:pPr algn="ctr">
              <a:lnSpc>
                <a:spcPct val="100000"/>
              </a:lnSpc>
              <a:spcBef>
                <a:spcPts val="1005"/>
              </a:spcBef>
            </a:pPr>
            <a:r>
              <a:rPr sz="1000" b="1" dirty="0">
                <a:solidFill>
                  <a:srgbClr val="231F20"/>
                </a:solidFill>
                <a:latin typeface="Arial"/>
                <a:cs typeface="Arial"/>
              </a:rPr>
              <a:t>P</a:t>
            </a:r>
            <a:r>
              <a:rPr sz="1000" b="1" baseline="-21367" dirty="0">
                <a:solidFill>
                  <a:srgbClr val="231F20"/>
                </a:solidFill>
                <a:latin typeface="Arial"/>
                <a:cs typeface="Arial"/>
              </a:rPr>
              <a:t>5</a:t>
            </a:r>
            <a:r>
              <a:rPr sz="1000" b="1" dirty="0">
                <a:solidFill>
                  <a:srgbClr val="231F20"/>
                </a:solidFill>
                <a:latin typeface="Arial"/>
                <a:cs typeface="Arial"/>
              </a:rPr>
              <a:t>&gt; P</a:t>
            </a:r>
            <a:r>
              <a:rPr sz="1000" b="1" baseline="-21367" dirty="0">
                <a:solidFill>
                  <a:srgbClr val="231F20"/>
                </a:solidFill>
                <a:latin typeface="Arial"/>
                <a:cs typeface="Arial"/>
              </a:rPr>
              <a:t>4</a:t>
            </a:r>
            <a:r>
              <a:rPr sz="1000" b="1" dirty="0">
                <a:solidFill>
                  <a:srgbClr val="231F20"/>
                </a:solidFill>
                <a:latin typeface="Arial"/>
                <a:cs typeface="Arial"/>
              </a:rPr>
              <a:t>&gt;</a:t>
            </a:r>
            <a:r>
              <a:rPr sz="1000" b="1" spc="5" dirty="0">
                <a:solidFill>
                  <a:srgbClr val="231F20"/>
                </a:solidFill>
                <a:latin typeface="Arial"/>
                <a:cs typeface="Arial"/>
              </a:rPr>
              <a:t> </a:t>
            </a:r>
            <a:r>
              <a:rPr sz="1000" b="1" dirty="0">
                <a:solidFill>
                  <a:srgbClr val="231F20"/>
                </a:solidFill>
                <a:latin typeface="Arial"/>
                <a:cs typeface="Arial"/>
              </a:rPr>
              <a:t>P</a:t>
            </a:r>
            <a:r>
              <a:rPr sz="1000" b="1" baseline="-21367" dirty="0">
                <a:solidFill>
                  <a:srgbClr val="231F20"/>
                </a:solidFill>
                <a:latin typeface="Arial"/>
                <a:cs typeface="Arial"/>
              </a:rPr>
              <a:t>3</a:t>
            </a:r>
            <a:r>
              <a:rPr sz="1000" b="1" dirty="0">
                <a:solidFill>
                  <a:srgbClr val="231F20"/>
                </a:solidFill>
                <a:latin typeface="Arial"/>
                <a:cs typeface="Arial"/>
              </a:rPr>
              <a:t>&gt;</a:t>
            </a:r>
            <a:r>
              <a:rPr sz="1000" b="1" spc="5" dirty="0">
                <a:solidFill>
                  <a:srgbClr val="231F20"/>
                </a:solidFill>
                <a:latin typeface="Arial"/>
                <a:cs typeface="Arial"/>
              </a:rPr>
              <a:t> </a:t>
            </a:r>
            <a:r>
              <a:rPr sz="1000" b="1" dirty="0">
                <a:solidFill>
                  <a:srgbClr val="231F20"/>
                </a:solidFill>
                <a:latin typeface="Arial"/>
                <a:cs typeface="Arial"/>
              </a:rPr>
              <a:t>P</a:t>
            </a:r>
            <a:r>
              <a:rPr sz="1000" b="1" baseline="-21367" dirty="0">
                <a:solidFill>
                  <a:srgbClr val="231F20"/>
                </a:solidFill>
                <a:latin typeface="Arial"/>
                <a:cs typeface="Arial"/>
              </a:rPr>
              <a:t>2</a:t>
            </a:r>
            <a:r>
              <a:rPr sz="1000" b="1" dirty="0">
                <a:solidFill>
                  <a:srgbClr val="231F20"/>
                </a:solidFill>
                <a:latin typeface="Arial"/>
                <a:cs typeface="Arial"/>
              </a:rPr>
              <a:t>&gt;</a:t>
            </a:r>
            <a:r>
              <a:rPr sz="1000" b="1" spc="5" dirty="0">
                <a:solidFill>
                  <a:srgbClr val="231F20"/>
                </a:solidFill>
                <a:latin typeface="Arial"/>
                <a:cs typeface="Arial"/>
              </a:rPr>
              <a:t> </a:t>
            </a:r>
            <a:r>
              <a:rPr sz="1000" b="1" spc="-25" dirty="0">
                <a:solidFill>
                  <a:srgbClr val="231F20"/>
                </a:solidFill>
                <a:latin typeface="Arial"/>
                <a:cs typeface="Arial"/>
              </a:rPr>
              <a:t>P</a:t>
            </a:r>
            <a:r>
              <a:rPr sz="1000" b="1" spc="-37" baseline="-21367" dirty="0">
                <a:solidFill>
                  <a:srgbClr val="231F20"/>
                </a:solidFill>
                <a:latin typeface="Arial"/>
                <a:cs typeface="Arial"/>
              </a:rPr>
              <a:t>1</a:t>
            </a:r>
            <a:endParaRPr sz="1000" baseline="-21367" dirty="0">
              <a:latin typeface="Arial"/>
              <a:cs typeface="Arial"/>
            </a:endParaRPr>
          </a:p>
        </p:txBody>
      </p:sp>
      <p:sp>
        <p:nvSpPr>
          <p:cNvPr id="14" name="object 14"/>
          <p:cNvSpPr txBox="1"/>
          <p:nvPr/>
        </p:nvSpPr>
        <p:spPr>
          <a:xfrm>
            <a:off x="257299" y="733495"/>
            <a:ext cx="2051050" cy="778739"/>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231F20"/>
                </a:solidFill>
                <a:latin typeface="Arial"/>
                <a:cs typeface="Arial"/>
              </a:rPr>
              <a:t>9.2</a:t>
            </a:r>
            <a:r>
              <a:rPr sz="1000" b="1" spc="140" dirty="0">
                <a:solidFill>
                  <a:srgbClr val="231F20"/>
                </a:solidFill>
                <a:latin typeface="Arial"/>
                <a:cs typeface="Arial"/>
              </a:rPr>
              <a:t> </a:t>
            </a:r>
            <a:r>
              <a:rPr sz="1000" b="1" spc="-10" dirty="0">
                <a:solidFill>
                  <a:srgbClr val="231F20"/>
                </a:solidFill>
                <a:latin typeface="Arial"/>
                <a:cs typeface="Arial"/>
              </a:rPr>
              <a:t>Leakage</a:t>
            </a:r>
            <a:endParaRPr sz="1000" dirty="0">
              <a:latin typeface="Arial"/>
              <a:cs typeface="Arial"/>
            </a:endParaRPr>
          </a:p>
          <a:p>
            <a:pPr marL="12700" marR="5080">
              <a:lnSpc>
                <a:spcPct val="101200"/>
              </a:lnSpc>
            </a:pPr>
            <a:r>
              <a:rPr sz="1000" dirty="0">
                <a:solidFill>
                  <a:srgbClr val="231F20"/>
                </a:solidFill>
                <a:latin typeface="Arial MT"/>
                <a:cs typeface="Arial MT"/>
              </a:rPr>
              <a:t>Understanding</a:t>
            </a:r>
            <a:r>
              <a:rPr sz="1000" spc="25" dirty="0">
                <a:solidFill>
                  <a:srgbClr val="231F20"/>
                </a:solidFill>
                <a:latin typeface="Arial MT"/>
                <a:cs typeface="Arial MT"/>
              </a:rPr>
              <a:t> </a:t>
            </a:r>
            <a:r>
              <a:rPr sz="1000" spc="-10" dirty="0">
                <a:solidFill>
                  <a:srgbClr val="231F20"/>
                </a:solidFill>
                <a:latin typeface="Arial MT"/>
                <a:cs typeface="Arial MT"/>
              </a:rPr>
              <a:t>leakage</a:t>
            </a:r>
            <a:r>
              <a:rPr sz="1000" spc="30" dirty="0">
                <a:solidFill>
                  <a:srgbClr val="231F20"/>
                </a:solidFill>
                <a:latin typeface="Arial MT"/>
                <a:cs typeface="Arial MT"/>
              </a:rPr>
              <a:t> </a:t>
            </a:r>
            <a:r>
              <a:rPr sz="1000" dirty="0">
                <a:solidFill>
                  <a:srgbClr val="231F20"/>
                </a:solidFill>
                <a:latin typeface="Arial MT"/>
                <a:cs typeface="Arial MT"/>
              </a:rPr>
              <a:t>is</a:t>
            </a:r>
            <a:r>
              <a:rPr sz="1000" spc="25" dirty="0">
                <a:solidFill>
                  <a:srgbClr val="231F20"/>
                </a:solidFill>
                <a:latin typeface="Arial MT"/>
                <a:cs typeface="Arial MT"/>
              </a:rPr>
              <a:t> </a:t>
            </a:r>
            <a:r>
              <a:rPr sz="1000" dirty="0">
                <a:solidFill>
                  <a:srgbClr val="231F20"/>
                </a:solidFill>
                <a:latin typeface="Arial MT"/>
                <a:cs typeface="Arial MT"/>
              </a:rPr>
              <a:t>an</a:t>
            </a:r>
            <a:r>
              <a:rPr sz="1000" spc="30" dirty="0">
                <a:solidFill>
                  <a:srgbClr val="231F20"/>
                </a:solidFill>
                <a:latin typeface="Arial MT"/>
                <a:cs typeface="Arial MT"/>
              </a:rPr>
              <a:t> </a:t>
            </a:r>
            <a:r>
              <a:rPr sz="1000" dirty="0">
                <a:solidFill>
                  <a:srgbClr val="231F20"/>
                </a:solidFill>
                <a:latin typeface="Arial MT"/>
                <a:cs typeface="Arial MT"/>
              </a:rPr>
              <a:t>important</a:t>
            </a:r>
            <a:r>
              <a:rPr sz="1000" spc="25" dirty="0">
                <a:solidFill>
                  <a:srgbClr val="231F20"/>
                </a:solidFill>
                <a:latin typeface="Arial MT"/>
                <a:cs typeface="Arial MT"/>
              </a:rPr>
              <a:t> </a:t>
            </a:r>
            <a:r>
              <a:rPr sz="1000" dirty="0">
                <a:solidFill>
                  <a:srgbClr val="231F20"/>
                </a:solidFill>
                <a:latin typeface="Arial MT"/>
                <a:cs typeface="Arial MT"/>
              </a:rPr>
              <a:t>part</a:t>
            </a:r>
            <a:r>
              <a:rPr sz="1000" spc="30" dirty="0">
                <a:solidFill>
                  <a:srgbClr val="231F20"/>
                </a:solidFill>
                <a:latin typeface="Arial MT"/>
                <a:cs typeface="Arial MT"/>
              </a:rPr>
              <a:t> </a:t>
            </a:r>
            <a:r>
              <a:rPr sz="1000" dirty="0">
                <a:solidFill>
                  <a:srgbClr val="231F20"/>
                </a:solidFill>
                <a:latin typeface="Arial MT"/>
                <a:cs typeface="Arial MT"/>
              </a:rPr>
              <a:t>of</a:t>
            </a:r>
            <a:r>
              <a:rPr sz="1000" spc="25" dirty="0">
                <a:solidFill>
                  <a:srgbClr val="231F20"/>
                </a:solidFill>
                <a:latin typeface="Arial MT"/>
                <a:cs typeface="Arial MT"/>
              </a:rPr>
              <a:t> </a:t>
            </a:r>
            <a:r>
              <a:rPr sz="1000" spc="-25" dirty="0">
                <a:solidFill>
                  <a:srgbClr val="231F20"/>
                </a:solidFill>
                <a:latin typeface="Arial MT"/>
                <a:cs typeface="Arial MT"/>
              </a:rPr>
              <a:t>the</a:t>
            </a:r>
            <a:r>
              <a:rPr sz="1000" spc="500" dirty="0">
                <a:solidFill>
                  <a:srgbClr val="231F20"/>
                </a:solidFill>
                <a:latin typeface="Arial MT"/>
                <a:cs typeface="Arial MT"/>
              </a:rPr>
              <a:t> </a:t>
            </a:r>
            <a:r>
              <a:rPr sz="1000" dirty="0">
                <a:solidFill>
                  <a:srgbClr val="231F20"/>
                </a:solidFill>
                <a:latin typeface="Arial MT"/>
                <a:cs typeface="Arial MT"/>
              </a:rPr>
              <a:t>expertise in supplying</a:t>
            </a:r>
            <a:r>
              <a:rPr sz="1000" spc="5" dirty="0">
                <a:solidFill>
                  <a:srgbClr val="231F20"/>
                </a:solidFill>
                <a:latin typeface="Arial MT"/>
                <a:cs typeface="Arial MT"/>
              </a:rPr>
              <a:t> </a:t>
            </a:r>
            <a:r>
              <a:rPr sz="1000" dirty="0">
                <a:solidFill>
                  <a:srgbClr val="231F20"/>
                </a:solidFill>
                <a:latin typeface="Arial MT"/>
                <a:cs typeface="Arial MT"/>
              </a:rPr>
              <a:t>rotary valves</a:t>
            </a:r>
            <a:r>
              <a:rPr sz="1000" spc="5" dirty="0">
                <a:solidFill>
                  <a:srgbClr val="231F20"/>
                </a:solidFill>
                <a:latin typeface="Arial MT"/>
                <a:cs typeface="Arial MT"/>
              </a:rPr>
              <a:t> </a:t>
            </a:r>
            <a:r>
              <a:rPr sz="1000" dirty="0">
                <a:solidFill>
                  <a:srgbClr val="231F20"/>
                </a:solidFill>
                <a:latin typeface="Arial MT"/>
                <a:cs typeface="Arial MT"/>
              </a:rPr>
              <a:t>for any</a:t>
            </a:r>
            <a:r>
              <a:rPr sz="1000" spc="5" dirty="0">
                <a:solidFill>
                  <a:srgbClr val="231F20"/>
                </a:solidFill>
                <a:latin typeface="Arial MT"/>
                <a:cs typeface="Arial MT"/>
              </a:rPr>
              <a:t> </a:t>
            </a:r>
            <a:r>
              <a:rPr sz="1000" spc="-10" dirty="0">
                <a:solidFill>
                  <a:srgbClr val="231F20"/>
                </a:solidFill>
                <a:latin typeface="Arial MT"/>
                <a:cs typeface="Arial MT"/>
              </a:rPr>
              <a:t>system.</a:t>
            </a:r>
            <a:endParaRPr sz="1000" dirty="0">
              <a:latin typeface="Arial MT"/>
              <a:cs typeface="Arial MT"/>
            </a:endParaRPr>
          </a:p>
        </p:txBody>
      </p:sp>
      <p:sp>
        <p:nvSpPr>
          <p:cNvPr id="15" name="object 15"/>
          <p:cNvSpPr txBox="1"/>
          <p:nvPr/>
        </p:nvSpPr>
        <p:spPr>
          <a:xfrm>
            <a:off x="25109" y="1750467"/>
            <a:ext cx="2601595" cy="2559740"/>
          </a:xfrm>
          <a:prstGeom prst="rect">
            <a:avLst/>
          </a:prstGeom>
          <a:solidFill>
            <a:srgbClr val="31859C"/>
          </a:solidFill>
        </p:spPr>
        <p:txBody>
          <a:bodyPr vert="horz" wrap="square" lIns="0" tIns="86360" rIns="0" bIns="0" rtlCol="0">
            <a:spAutoFit/>
          </a:bodyPr>
          <a:lstStyle/>
          <a:p>
            <a:pPr marL="269875" marR="330200">
              <a:lnSpc>
                <a:spcPct val="101200"/>
              </a:lnSpc>
              <a:spcBef>
                <a:spcPts val="680"/>
              </a:spcBef>
            </a:pPr>
            <a:r>
              <a:rPr sz="1000" spc="-10" dirty="0">
                <a:solidFill>
                  <a:srgbClr val="231F20"/>
                </a:solidFill>
                <a:latin typeface="Arial MT"/>
                <a:cs typeface="Arial MT"/>
              </a:rPr>
              <a:t>Whenever</a:t>
            </a:r>
            <a:r>
              <a:rPr sz="1000" spc="5" dirty="0">
                <a:solidFill>
                  <a:srgbClr val="231F20"/>
                </a:solidFill>
                <a:latin typeface="Arial MT"/>
                <a:cs typeface="Arial MT"/>
              </a:rPr>
              <a:t> </a:t>
            </a:r>
            <a:r>
              <a:rPr sz="1000" dirty="0">
                <a:solidFill>
                  <a:srgbClr val="231F20"/>
                </a:solidFill>
                <a:latin typeface="Arial MT"/>
                <a:cs typeface="Arial MT"/>
              </a:rPr>
              <a:t>a</a:t>
            </a:r>
            <a:r>
              <a:rPr sz="1000" spc="10" dirty="0">
                <a:solidFill>
                  <a:srgbClr val="231F20"/>
                </a:solidFill>
                <a:latin typeface="Arial MT"/>
                <a:cs typeface="Arial MT"/>
              </a:rPr>
              <a:t> </a:t>
            </a:r>
            <a:r>
              <a:rPr sz="1000" dirty="0">
                <a:solidFill>
                  <a:srgbClr val="231F20"/>
                </a:solidFill>
                <a:latin typeface="Arial MT"/>
                <a:cs typeface="Arial MT"/>
              </a:rPr>
              <a:t>valve</a:t>
            </a:r>
            <a:r>
              <a:rPr sz="1000" spc="10" dirty="0">
                <a:solidFill>
                  <a:srgbClr val="231F20"/>
                </a:solidFill>
                <a:latin typeface="Arial MT"/>
                <a:cs typeface="Arial MT"/>
              </a:rPr>
              <a:t> </a:t>
            </a:r>
            <a:r>
              <a:rPr sz="1000" dirty="0">
                <a:solidFill>
                  <a:srgbClr val="231F20"/>
                </a:solidFill>
                <a:latin typeface="Arial MT"/>
                <a:cs typeface="Arial MT"/>
              </a:rPr>
              <a:t>is</a:t>
            </a:r>
            <a:r>
              <a:rPr sz="1000" spc="5" dirty="0">
                <a:solidFill>
                  <a:srgbClr val="231F20"/>
                </a:solidFill>
                <a:latin typeface="Arial MT"/>
                <a:cs typeface="Arial MT"/>
              </a:rPr>
              <a:t> </a:t>
            </a:r>
            <a:r>
              <a:rPr sz="1000" dirty="0">
                <a:solidFill>
                  <a:srgbClr val="231F20"/>
                </a:solidFill>
                <a:latin typeface="Arial MT"/>
                <a:cs typeface="Arial MT"/>
              </a:rPr>
              <a:t>discharging</a:t>
            </a:r>
            <a:r>
              <a:rPr sz="1000" spc="10" dirty="0">
                <a:solidFill>
                  <a:srgbClr val="231F20"/>
                </a:solidFill>
                <a:latin typeface="Arial MT"/>
                <a:cs typeface="Arial MT"/>
              </a:rPr>
              <a:t> </a:t>
            </a:r>
            <a:r>
              <a:rPr sz="1000" dirty="0">
                <a:solidFill>
                  <a:srgbClr val="231F20"/>
                </a:solidFill>
                <a:latin typeface="Arial MT"/>
                <a:cs typeface="Arial MT"/>
              </a:rPr>
              <a:t>a</a:t>
            </a:r>
            <a:r>
              <a:rPr sz="1000" spc="10" dirty="0">
                <a:solidFill>
                  <a:srgbClr val="231F20"/>
                </a:solidFill>
                <a:latin typeface="Arial MT"/>
                <a:cs typeface="Arial MT"/>
              </a:rPr>
              <a:t> </a:t>
            </a:r>
            <a:r>
              <a:rPr sz="1000" dirty="0">
                <a:solidFill>
                  <a:srgbClr val="231F20"/>
                </a:solidFill>
                <a:latin typeface="Arial MT"/>
                <a:cs typeface="Arial MT"/>
              </a:rPr>
              <a:t>product</a:t>
            </a:r>
            <a:r>
              <a:rPr sz="1000" spc="5" dirty="0">
                <a:solidFill>
                  <a:srgbClr val="231F20"/>
                </a:solidFill>
                <a:latin typeface="Arial MT"/>
                <a:cs typeface="Arial MT"/>
              </a:rPr>
              <a:t> </a:t>
            </a:r>
            <a:r>
              <a:rPr sz="1000" spc="-10" dirty="0">
                <a:solidFill>
                  <a:srgbClr val="231F20"/>
                </a:solidFill>
                <a:latin typeface="Arial MT"/>
                <a:cs typeface="Arial MT"/>
              </a:rPr>
              <a:t>against</a:t>
            </a:r>
            <a:r>
              <a:rPr sz="1000" spc="500" dirty="0">
                <a:solidFill>
                  <a:srgbClr val="231F20"/>
                </a:solidFill>
                <a:latin typeface="Arial MT"/>
                <a:cs typeface="Arial MT"/>
              </a:rPr>
              <a:t> </a:t>
            </a:r>
            <a:r>
              <a:rPr sz="1000" dirty="0">
                <a:solidFill>
                  <a:srgbClr val="231F20"/>
                </a:solidFill>
                <a:latin typeface="Arial MT"/>
                <a:cs typeface="Arial MT"/>
              </a:rPr>
              <a:t>a</a:t>
            </a:r>
            <a:r>
              <a:rPr sz="1000" spc="-10" dirty="0">
                <a:solidFill>
                  <a:srgbClr val="231F20"/>
                </a:solidFill>
                <a:latin typeface="Arial MT"/>
                <a:cs typeface="Arial MT"/>
              </a:rPr>
              <a:t> </a:t>
            </a:r>
            <a:r>
              <a:rPr sz="1000" dirty="0">
                <a:solidFill>
                  <a:srgbClr val="231F20"/>
                </a:solidFill>
                <a:latin typeface="Arial MT"/>
                <a:cs typeface="Arial MT"/>
              </a:rPr>
              <a:t>pressure</a:t>
            </a:r>
            <a:r>
              <a:rPr sz="1000" spc="-5" dirty="0">
                <a:solidFill>
                  <a:srgbClr val="231F20"/>
                </a:solidFill>
                <a:latin typeface="Arial MT"/>
                <a:cs typeface="Arial MT"/>
              </a:rPr>
              <a:t> </a:t>
            </a:r>
            <a:r>
              <a:rPr sz="1000" dirty="0">
                <a:solidFill>
                  <a:srgbClr val="231F20"/>
                </a:solidFill>
                <a:latin typeface="Arial MT"/>
                <a:cs typeface="Arial MT"/>
              </a:rPr>
              <a:t>differential,</a:t>
            </a:r>
            <a:r>
              <a:rPr sz="1000" spc="-10" dirty="0">
                <a:solidFill>
                  <a:srgbClr val="231F20"/>
                </a:solidFill>
                <a:latin typeface="Arial MT"/>
                <a:cs typeface="Arial MT"/>
              </a:rPr>
              <a:t> </a:t>
            </a:r>
            <a:r>
              <a:rPr sz="1000" dirty="0">
                <a:solidFill>
                  <a:srgbClr val="231F20"/>
                </a:solidFill>
                <a:latin typeface="Arial MT"/>
                <a:cs typeface="Arial MT"/>
              </a:rPr>
              <a:t>gas</a:t>
            </a:r>
            <a:r>
              <a:rPr sz="1000" spc="-5" dirty="0">
                <a:solidFill>
                  <a:srgbClr val="231F20"/>
                </a:solidFill>
                <a:latin typeface="Arial MT"/>
                <a:cs typeface="Arial MT"/>
              </a:rPr>
              <a:t> </a:t>
            </a:r>
            <a:r>
              <a:rPr sz="1000" spc="-10" dirty="0">
                <a:solidFill>
                  <a:srgbClr val="231F20"/>
                </a:solidFill>
                <a:latin typeface="Arial MT"/>
                <a:cs typeface="Arial MT"/>
              </a:rPr>
              <a:t>leakage </a:t>
            </a:r>
            <a:r>
              <a:rPr sz="1000" dirty="0">
                <a:solidFill>
                  <a:srgbClr val="231F20"/>
                </a:solidFill>
                <a:latin typeface="Arial MT"/>
                <a:cs typeface="Arial MT"/>
              </a:rPr>
              <a:t>will</a:t>
            </a:r>
            <a:r>
              <a:rPr sz="1000" spc="-5" dirty="0">
                <a:solidFill>
                  <a:srgbClr val="231F20"/>
                </a:solidFill>
                <a:latin typeface="Arial MT"/>
                <a:cs typeface="Arial MT"/>
              </a:rPr>
              <a:t> </a:t>
            </a:r>
            <a:r>
              <a:rPr sz="1000" spc="-10" dirty="0">
                <a:solidFill>
                  <a:srgbClr val="231F20"/>
                </a:solidFill>
                <a:latin typeface="Arial MT"/>
                <a:cs typeface="Arial MT"/>
              </a:rPr>
              <a:t>occur:</a:t>
            </a:r>
            <a:endParaRPr sz="1000" dirty="0">
              <a:latin typeface="Arial MT"/>
              <a:cs typeface="Arial MT"/>
            </a:endParaRPr>
          </a:p>
          <a:p>
            <a:pPr>
              <a:lnSpc>
                <a:spcPct val="100000"/>
              </a:lnSpc>
              <a:spcBef>
                <a:spcPts val="45"/>
              </a:spcBef>
            </a:pPr>
            <a:endParaRPr sz="1000" dirty="0">
              <a:latin typeface="Arial MT"/>
              <a:cs typeface="Arial MT"/>
            </a:endParaRPr>
          </a:p>
          <a:p>
            <a:pPr marL="413384" marR="521334" indent="-144145">
              <a:lnSpc>
                <a:spcPct val="101200"/>
              </a:lnSpc>
              <a:buAutoNum type="arabicPeriod"/>
              <a:tabLst>
                <a:tab pos="414020" algn="l"/>
              </a:tabLst>
            </a:pPr>
            <a:r>
              <a:rPr sz="1000" b="1" dirty="0">
                <a:solidFill>
                  <a:srgbClr val="231F20"/>
                </a:solidFill>
                <a:latin typeface="Arial"/>
                <a:cs typeface="Arial"/>
              </a:rPr>
              <a:t>As</a:t>
            </a:r>
            <a:r>
              <a:rPr sz="1000" b="1" spc="-20" dirty="0">
                <a:solidFill>
                  <a:srgbClr val="231F20"/>
                </a:solidFill>
                <a:latin typeface="Arial"/>
                <a:cs typeface="Arial"/>
              </a:rPr>
              <a:t> </a:t>
            </a:r>
            <a:r>
              <a:rPr sz="1000" b="1" dirty="0">
                <a:solidFill>
                  <a:srgbClr val="231F20"/>
                </a:solidFill>
                <a:latin typeface="Arial"/>
                <a:cs typeface="Arial"/>
              </a:rPr>
              <a:t>displacement</a:t>
            </a:r>
            <a:r>
              <a:rPr sz="1000" b="1" spc="-15" dirty="0">
                <a:solidFill>
                  <a:srgbClr val="231F20"/>
                </a:solidFill>
                <a:latin typeface="Arial"/>
                <a:cs typeface="Arial"/>
              </a:rPr>
              <a:t> </a:t>
            </a:r>
            <a:r>
              <a:rPr sz="1000" b="1" dirty="0">
                <a:solidFill>
                  <a:srgbClr val="231F20"/>
                </a:solidFill>
                <a:latin typeface="Arial"/>
                <a:cs typeface="Arial"/>
              </a:rPr>
              <a:t>from</a:t>
            </a:r>
            <a:r>
              <a:rPr sz="1000" b="1" spc="-20" dirty="0">
                <a:solidFill>
                  <a:srgbClr val="231F20"/>
                </a:solidFill>
                <a:latin typeface="Arial"/>
                <a:cs typeface="Arial"/>
              </a:rPr>
              <a:t> </a:t>
            </a:r>
            <a:r>
              <a:rPr sz="1000" b="1" dirty="0">
                <a:solidFill>
                  <a:srgbClr val="231F20"/>
                </a:solidFill>
                <a:latin typeface="Arial"/>
                <a:cs typeface="Arial"/>
              </a:rPr>
              <a:t>product</a:t>
            </a:r>
            <a:r>
              <a:rPr sz="1000" b="1" spc="-15" dirty="0">
                <a:solidFill>
                  <a:srgbClr val="231F20"/>
                </a:solidFill>
                <a:latin typeface="Arial"/>
                <a:cs typeface="Arial"/>
              </a:rPr>
              <a:t> </a:t>
            </a:r>
            <a:r>
              <a:rPr sz="1000" b="1" spc="-10" dirty="0">
                <a:solidFill>
                  <a:srgbClr val="231F20"/>
                </a:solidFill>
                <a:latin typeface="Arial"/>
                <a:cs typeface="Arial"/>
              </a:rPr>
              <a:t>entering</a:t>
            </a:r>
            <a:r>
              <a:rPr sz="1000" b="1" spc="500" dirty="0">
                <a:solidFill>
                  <a:srgbClr val="231F20"/>
                </a:solidFill>
                <a:latin typeface="Arial"/>
                <a:cs typeface="Arial"/>
              </a:rPr>
              <a:t> </a:t>
            </a:r>
            <a:r>
              <a:rPr sz="1000" b="1" dirty="0">
                <a:solidFill>
                  <a:srgbClr val="231F20"/>
                </a:solidFill>
                <a:latin typeface="Arial"/>
                <a:cs typeface="Arial"/>
              </a:rPr>
              <a:t>the</a:t>
            </a:r>
            <a:r>
              <a:rPr sz="1000" b="1" spc="-5" dirty="0">
                <a:solidFill>
                  <a:srgbClr val="231F20"/>
                </a:solidFill>
                <a:latin typeface="Arial"/>
                <a:cs typeface="Arial"/>
              </a:rPr>
              <a:t> </a:t>
            </a:r>
            <a:r>
              <a:rPr sz="1000" b="1" dirty="0">
                <a:solidFill>
                  <a:srgbClr val="231F20"/>
                </a:solidFill>
                <a:latin typeface="Arial"/>
                <a:cs typeface="Arial"/>
              </a:rPr>
              <a:t>empty rotor</a:t>
            </a:r>
            <a:r>
              <a:rPr sz="1000" b="1" spc="-5" dirty="0">
                <a:solidFill>
                  <a:srgbClr val="231F20"/>
                </a:solidFill>
                <a:latin typeface="Arial"/>
                <a:cs typeface="Arial"/>
              </a:rPr>
              <a:t> </a:t>
            </a:r>
            <a:r>
              <a:rPr sz="1000" b="1" spc="-10" dirty="0">
                <a:solidFill>
                  <a:srgbClr val="231F20"/>
                </a:solidFill>
                <a:latin typeface="Arial"/>
                <a:cs typeface="Arial"/>
              </a:rPr>
              <a:t>pockets</a:t>
            </a:r>
            <a:endParaRPr sz="1000" dirty="0">
              <a:latin typeface="Arial"/>
              <a:cs typeface="Arial"/>
            </a:endParaRPr>
          </a:p>
          <a:p>
            <a:pPr>
              <a:lnSpc>
                <a:spcPct val="100000"/>
              </a:lnSpc>
              <a:spcBef>
                <a:spcPts val="45"/>
              </a:spcBef>
              <a:buClr>
                <a:srgbClr val="231F20"/>
              </a:buClr>
              <a:buFont typeface="Arial"/>
              <a:buAutoNum type="arabicPeriod"/>
            </a:pPr>
            <a:endParaRPr sz="1000" dirty="0">
              <a:latin typeface="Arial"/>
              <a:cs typeface="Arial"/>
            </a:endParaRPr>
          </a:p>
          <a:p>
            <a:pPr marL="413384" marR="738505" indent="-144145">
              <a:lnSpc>
                <a:spcPct val="101200"/>
              </a:lnSpc>
              <a:spcBef>
                <a:spcPts val="5"/>
              </a:spcBef>
              <a:buAutoNum type="arabicPeriod"/>
              <a:tabLst>
                <a:tab pos="414020" algn="l"/>
              </a:tabLst>
            </a:pPr>
            <a:r>
              <a:rPr sz="1000" b="1" dirty="0">
                <a:solidFill>
                  <a:srgbClr val="231F20"/>
                </a:solidFill>
                <a:latin typeface="Arial"/>
                <a:cs typeface="Arial"/>
              </a:rPr>
              <a:t>By</a:t>
            </a:r>
            <a:r>
              <a:rPr sz="1000" b="1" spc="-15" dirty="0">
                <a:solidFill>
                  <a:srgbClr val="231F20"/>
                </a:solidFill>
                <a:latin typeface="Arial"/>
                <a:cs typeface="Arial"/>
              </a:rPr>
              <a:t> </a:t>
            </a:r>
            <a:r>
              <a:rPr sz="1000" b="1" dirty="0">
                <a:solidFill>
                  <a:srgbClr val="231F20"/>
                </a:solidFill>
                <a:latin typeface="Arial"/>
                <a:cs typeface="Arial"/>
              </a:rPr>
              <a:t>transfer</a:t>
            </a:r>
            <a:r>
              <a:rPr sz="1000" b="1" spc="-15" dirty="0">
                <a:solidFill>
                  <a:srgbClr val="231F20"/>
                </a:solidFill>
                <a:latin typeface="Arial"/>
                <a:cs typeface="Arial"/>
              </a:rPr>
              <a:t> </a:t>
            </a:r>
            <a:r>
              <a:rPr sz="1000" b="1" dirty="0">
                <a:solidFill>
                  <a:srgbClr val="231F20"/>
                </a:solidFill>
                <a:latin typeface="Arial"/>
                <a:cs typeface="Arial"/>
              </a:rPr>
              <a:t>of</a:t>
            </a:r>
            <a:r>
              <a:rPr sz="1000" b="1" spc="-10" dirty="0">
                <a:solidFill>
                  <a:srgbClr val="231F20"/>
                </a:solidFill>
                <a:latin typeface="Arial"/>
                <a:cs typeface="Arial"/>
              </a:rPr>
              <a:t> </a:t>
            </a:r>
            <a:r>
              <a:rPr sz="1000" b="1" dirty="0">
                <a:solidFill>
                  <a:srgbClr val="231F20"/>
                </a:solidFill>
                <a:latin typeface="Arial"/>
                <a:cs typeface="Arial"/>
              </a:rPr>
              <a:t>higher</a:t>
            </a:r>
            <a:r>
              <a:rPr sz="1000" b="1" spc="-15" dirty="0">
                <a:solidFill>
                  <a:srgbClr val="231F20"/>
                </a:solidFill>
                <a:latin typeface="Arial"/>
                <a:cs typeface="Arial"/>
              </a:rPr>
              <a:t> </a:t>
            </a:r>
            <a:r>
              <a:rPr sz="1000" b="1" spc="-10" dirty="0">
                <a:solidFill>
                  <a:srgbClr val="231F20"/>
                </a:solidFill>
                <a:latin typeface="Arial"/>
                <a:cs typeface="Arial"/>
              </a:rPr>
              <a:t>pressure </a:t>
            </a:r>
            <a:r>
              <a:rPr sz="1000" b="1" spc="-25" dirty="0">
                <a:solidFill>
                  <a:srgbClr val="231F20"/>
                </a:solidFill>
                <a:latin typeface="Arial"/>
                <a:cs typeface="Arial"/>
              </a:rPr>
              <a:t>gas</a:t>
            </a:r>
            <a:r>
              <a:rPr sz="1000" b="1" spc="500" dirty="0">
                <a:solidFill>
                  <a:srgbClr val="231F20"/>
                </a:solidFill>
                <a:latin typeface="Arial"/>
                <a:cs typeface="Arial"/>
              </a:rPr>
              <a:t> </a:t>
            </a:r>
            <a:r>
              <a:rPr sz="1000" b="1" dirty="0">
                <a:solidFill>
                  <a:srgbClr val="231F20"/>
                </a:solidFill>
                <a:latin typeface="Arial"/>
                <a:cs typeface="Arial"/>
              </a:rPr>
              <a:t>in the</a:t>
            </a:r>
            <a:r>
              <a:rPr sz="1000" b="1" spc="5" dirty="0">
                <a:solidFill>
                  <a:srgbClr val="231F20"/>
                </a:solidFill>
                <a:latin typeface="Arial"/>
                <a:cs typeface="Arial"/>
              </a:rPr>
              <a:t> </a:t>
            </a:r>
            <a:r>
              <a:rPr sz="1000" b="1" spc="-10" dirty="0">
                <a:solidFill>
                  <a:srgbClr val="231F20"/>
                </a:solidFill>
                <a:latin typeface="Arial"/>
                <a:cs typeface="Arial"/>
              </a:rPr>
              <a:t>returning</a:t>
            </a:r>
            <a:r>
              <a:rPr sz="1000" b="1" spc="5" dirty="0">
                <a:solidFill>
                  <a:srgbClr val="231F20"/>
                </a:solidFill>
                <a:latin typeface="Arial"/>
                <a:cs typeface="Arial"/>
              </a:rPr>
              <a:t> </a:t>
            </a:r>
            <a:r>
              <a:rPr sz="1000" b="1" dirty="0">
                <a:solidFill>
                  <a:srgbClr val="231F20"/>
                </a:solidFill>
                <a:latin typeface="Arial"/>
                <a:cs typeface="Arial"/>
              </a:rPr>
              <a:t>empty</a:t>
            </a:r>
            <a:r>
              <a:rPr sz="1000" b="1" spc="5" dirty="0">
                <a:solidFill>
                  <a:srgbClr val="231F20"/>
                </a:solidFill>
                <a:latin typeface="Arial"/>
                <a:cs typeface="Arial"/>
              </a:rPr>
              <a:t> </a:t>
            </a:r>
            <a:r>
              <a:rPr sz="1000" b="1" spc="-10" dirty="0">
                <a:solidFill>
                  <a:srgbClr val="231F20"/>
                </a:solidFill>
                <a:latin typeface="Arial"/>
                <a:cs typeface="Arial"/>
              </a:rPr>
              <a:t>pockets</a:t>
            </a:r>
            <a:endParaRPr sz="1000" dirty="0">
              <a:latin typeface="Arial"/>
              <a:cs typeface="Arial"/>
            </a:endParaRPr>
          </a:p>
          <a:p>
            <a:pPr>
              <a:lnSpc>
                <a:spcPct val="100000"/>
              </a:lnSpc>
              <a:spcBef>
                <a:spcPts val="40"/>
              </a:spcBef>
              <a:buClr>
                <a:srgbClr val="231F20"/>
              </a:buClr>
              <a:buFont typeface="Arial"/>
              <a:buAutoNum type="arabicPeriod"/>
            </a:pPr>
            <a:endParaRPr sz="1000" dirty="0">
              <a:latin typeface="Arial"/>
              <a:cs typeface="Arial"/>
            </a:endParaRPr>
          </a:p>
          <a:p>
            <a:pPr marL="413384" marR="568960" indent="-144145">
              <a:lnSpc>
                <a:spcPct val="101200"/>
              </a:lnSpc>
              <a:spcBef>
                <a:spcPts val="5"/>
              </a:spcBef>
              <a:buAutoNum type="arabicPeriod"/>
              <a:tabLst>
                <a:tab pos="414020" algn="l"/>
              </a:tabLst>
            </a:pPr>
            <a:r>
              <a:rPr sz="1000" b="1" dirty="0">
                <a:solidFill>
                  <a:srgbClr val="231F20"/>
                </a:solidFill>
                <a:latin typeface="Arial"/>
                <a:cs typeface="Arial"/>
              </a:rPr>
              <a:t>By</a:t>
            </a:r>
            <a:r>
              <a:rPr sz="1000" b="1" spc="-25" dirty="0">
                <a:solidFill>
                  <a:srgbClr val="231F20"/>
                </a:solidFill>
                <a:latin typeface="Arial"/>
                <a:cs typeface="Arial"/>
              </a:rPr>
              <a:t> </a:t>
            </a:r>
            <a:r>
              <a:rPr sz="1000" b="1" dirty="0">
                <a:solidFill>
                  <a:srgbClr val="231F20"/>
                </a:solidFill>
                <a:latin typeface="Arial"/>
                <a:cs typeface="Arial"/>
              </a:rPr>
              <a:t>escaping</a:t>
            </a:r>
            <a:r>
              <a:rPr sz="1000" b="1" spc="-20" dirty="0">
                <a:solidFill>
                  <a:srgbClr val="231F20"/>
                </a:solidFill>
                <a:latin typeface="Arial"/>
                <a:cs typeface="Arial"/>
              </a:rPr>
              <a:t> </a:t>
            </a:r>
            <a:r>
              <a:rPr sz="1000" b="1" dirty="0">
                <a:solidFill>
                  <a:srgbClr val="231F20"/>
                </a:solidFill>
                <a:latin typeface="Arial"/>
                <a:cs typeface="Arial"/>
              </a:rPr>
              <a:t>high</a:t>
            </a:r>
            <a:r>
              <a:rPr sz="1000" b="1" spc="-20" dirty="0">
                <a:solidFill>
                  <a:srgbClr val="231F20"/>
                </a:solidFill>
                <a:latin typeface="Arial"/>
                <a:cs typeface="Arial"/>
              </a:rPr>
              <a:t> </a:t>
            </a:r>
            <a:r>
              <a:rPr sz="1000" b="1" spc="-10" dirty="0">
                <a:solidFill>
                  <a:srgbClr val="231F20"/>
                </a:solidFill>
                <a:latin typeface="Arial"/>
                <a:cs typeface="Arial"/>
              </a:rPr>
              <a:t>pressure</a:t>
            </a:r>
            <a:r>
              <a:rPr sz="1000" b="1" spc="-20" dirty="0">
                <a:solidFill>
                  <a:srgbClr val="231F20"/>
                </a:solidFill>
                <a:latin typeface="Arial"/>
                <a:cs typeface="Arial"/>
              </a:rPr>
              <a:t> </a:t>
            </a:r>
            <a:r>
              <a:rPr sz="1000" b="1" dirty="0">
                <a:solidFill>
                  <a:srgbClr val="231F20"/>
                </a:solidFill>
                <a:latin typeface="Arial"/>
                <a:cs typeface="Arial"/>
              </a:rPr>
              <a:t>air</a:t>
            </a:r>
            <a:r>
              <a:rPr sz="1000" b="1" spc="-20" dirty="0">
                <a:solidFill>
                  <a:srgbClr val="231F20"/>
                </a:solidFill>
                <a:latin typeface="Arial"/>
                <a:cs typeface="Arial"/>
              </a:rPr>
              <a:t> </a:t>
            </a:r>
            <a:r>
              <a:rPr sz="1000" b="1" spc="-10" dirty="0">
                <a:solidFill>
                  <a:srgbClr val="231F20"/>
                </a:solidFill>
                <a:latin typeface="Arial"/>
                <a:cs typeface="Arial"/>
              </a:rPr>
              <a:t>through</a:t>
            </a:r>
            <a:r>
              <a:rPr sz="1000" b="1" spc="500" dirty="0">
                <a:solidFill>
                  <a:srgbClr val="231F20"/>
                </a:solidFill>
                <a:latin typeface="Arial"/>
                <a:cs typeface="Arial"/>
              </a:rPr>
              <a:t> </a:t>
            </a:r>
            <a:r>
              <a:rPr sz="1000" b="1" dirty="0">
                <a:solidFill>
                  <a:srgbClr val="231F20"/>
                </a:solidFill>
                <a:latin typeface="Arial"/>
                <a:cs typeface="Arial"/>
              </a:rPr>
              <a:t>the</a:t>
            </a:r>
            <a:r>
              <a:rPr sz="1000" b="1" spc="5" dirty="0">
                <a:solidFill>
                  <a:srgbClr val="231F20"/>
                </a:solidFill>
                <a:latin typeface="Arial"/>
                <a:cs typeface="Arial"/>
              </a:rPr>
              <a:t> </a:t>
            </a:r>
            <a:r>
              <a:rPr sz="1000" b="1" dirty="0">
                <a:solidFill>
                  <a:srgbClr val="231F20"/>
                </a:solidFill>
                <a:latin typeface="Arial"/>
                <a:cs typeface="Arial"/>
              </a:rPr>
              <a:t>operating</a:t>
            </a:r>
            <a:r>
              <a:rPr sz="1000" b="1" spc="5" dirty="0">
                <a:solidFill>
                  <a:srgbClr val="231F20"/>
                </a:solidFill>
                <a:latin typeface="Arial"/>
                <a:cs typeface="Arial"/>
              </a:rPr>
              <a:t> </a:t>
            </a:r>
            <a:r>
              <a:rPr sz="1000" b="1" spc="-10" dirty="0">
                <a:solidFill>
                  <a:srgbClr val="231F20"/>
                </a:solidFill>
                <a:latin typeface="Arial"/>
                <a:cs typeface="Arial"/>
              </a:rPr>
              <a:t>clearances.</a:t>
            </a:r>
            <a:endParaRPr sz="1000" dirty="0">
              <a:latin typeface="Arial"/>
              <a:cs typeface="Arial"/>
            </a:endParaRPr>
          </a:p>
        </p:txBody>
      </p:sp>
      <p:pic>
        <p:nvPicPr>
          <p:cNvPr id="17" name="object 17"/>
          <p:cNvPicPr/>
          <p:nvPr/>
        </p:nvPicPr>
        <p:blipFill>
          <a:blip r:embed="rId3" cstate="print"/>
          <a:stretch>
            <a:fillRect/>
          </a:stretch>
        </p:blipFill>
        <p:spPr>
          <a:xfrm>
            <a:off x="4809703" y="377389"/>
            <a:ext cx="2219413" cy="2808008"/>
          </a:xfrm>
          <a:prstGeom prst="rect">
            <a:avLst/>
          </a:prstGeom>
        </p:spPr>
      </p:pic>
      <p:pic>
        <p:nvPicPr>
          <p:cNvPr id="18" name="object 18"/>
          <p:cNvPicPr/>
          <p:nvPr/>
        </p:nvPicPr>
        <p:blipFill>
          <a:blip r:embed="rId4" cstate="print"/>
          <a:stretch>
            <a:fillRect/>
          </a:stretch>
        </p:blipFill>
        <p:spPr>
          <a:xfrm>
            <a:off x="2428255" y="5181339"/>
            <a:ext cx="2136069" cy="1775183"/>
          </a:xfrm>
          <a:prstGeom prst="rect">
            <a:avLst/>
          </a:prstGeom>
        </p:spPr>
      </p:pic>
      <p:sp>
        <p:nvSpPr>
          <p:cNvPr id="19" name="object 19"/>
          <p:cNvSpPr txBox="1"/>
          <p:nvPr/>
        </p:nvSpPr>
        <p:spPr>
          <a:xfrm>
            <a:off x="4640399" y="5887518"/>
            <a:ext cx="1018540" cy="320601"/>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231F20"/>
                </a:solidFill>
                <a:latin typeface="Arial"/>
                <a:cs typeface="Arial"/>
              </a:rPr>
              <a:t>Constant</a:t>
            </a:r>
            <a:r>
              <a:rPr sz="1000" b="1" spc="10" dirty="0">
                <a:solidFill>
                  <a:srgbClr val="231F20"/>
                </a:solidFill>
                <a:latin typeface="Arial"/>
                <a:cs typeface="Arial"/>
              </a:rPr>
              <a:t> </a:t>
            </a:r>
            <a:r>
              <a:rPr sz="1000" b="1" dirty="0">
                <a:solidFill>
                  <a:srgbClr val="231F20"/>
                </a:solidFill>
                <a:latin typeface="Arial"/>
                <a:cs typeface="Arial"/>
              </a:rPr>
              <a:t>Leakage</a:t>
            </a:r>
            <a:r>
              <a:rPr sz="1000" b="1" spc="15" dirty="0">
                <a:solidFill>
                  <a:srgbClr val="231F20"/>
                </a:solidFill>
                <a:latin typeface="Arial"/>
                <a:cs typeface="Arial"/>
              </a:rPr>
              <a:t> </a:t>
            </a:r>
            <a:r>
              <a:rPr sz="1000" b="1" spc="-20" dirty="0">
                <a:solidFill>
                  <a:srgbClr val="231F20"/>
                </a:solidFill>
                <a:latin typeface="Arial"/>
                <a:cs typeface="Arial"/>
              </a:rPr>
              <a:t>Path</a:t>
            </a:r>
            <a:endParaRPr sz="1000" dirty="0">
              <a:latin typeface="Arial"/>
              <a:cs typeface="Arial"/>
            </a:endParaRPr>
          </a:p>
        </p:txBody>
      </p:sp>
      <p:pic>
        <p:nvPicPr>
          <p:cNvPr id="23" name="Picture 22">
            <a:extLst>
              <a:ext uri="{FF2B5EF4-FFF2-40B4-BE49-F238E27FC236}">
                <a16:creationId xmlns:a16="http://schemas.microsoft.com/office/drawing/2014/main" id="{18A362E9-4127-F8BE-C4D6-54E6B4B4B33C}"/>
              </a:ext>
            </a:extLst>
          </p:cNvPr>
          <p:cNvPicPr>
            <a:picLocks noChangeAspect="1"/>
          </p:cNvPicPr>
          <p:nvPr/>
        </p:nvPicPr>
        <p:blipFill>
          <a:blip r:embed="rId5"/>
          <a:stretch>
            <a:fillRect/>
          </a:stretch>
        </p:blipFill>
        <p:spPr>
          <a:xfrm>
            <a:off x="2626705" y="3298950"/>
            <a:ext cx="4387718" cy="1808195"/>
          </a:xfrm>
          <a:prstGeom prst="rect">
            <a:avLst/>
          </a:prstGeom>
        </p:spPr>
      </p:pic>
      <p:pic>
        <p:nvPicPr>
          <p:cNvPr id="13" name="Picture 12" descr="A blue and white logo&#10;&#10;Description automatically generated">
            <a:extLst>
              <a:ext uri="{FF2B5EF4-FFF2-40B4-BE49-F238E27FC236}">
                <a16:creationId xmlns:a16="http://schemas.microsoft.com/office/drawing/2014/main" id="{18FD7779-E756-51F9-D437-35DD844644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2560" y="-29995"/>
            <a:ext cx="698781" cy="674804"/>
          </a:xfrm>
          <a:prstGeom prst="rect">
            <a:avLst/>
          </a:prstGeom>
          <a:effectLst>
            <a:softEdge rad="1270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61342" y="7248593"/>
            <a:ext cx="147320" cy="177800"/>
          </a:xfrm>
          <a:prstGeom prst="rect">
            <a:avLst/>
          </a:prstGeom>
        </p:spPr>
        <p:txBody>
          <a:bodyPr vert="horz" wrap="square" lIns="0" tIns="12700" rIns="0" bIns="0" rtlCol="0">
            <a:spAutoFit/>
          </a:bodyPr>
          <a:lstStyle/>
          <a:p>
            <a:pPr marL="12700">
              <a:lnSpc>
                <a:spcPct val="100000"/>
              </a:lnSpc>
              <a:spcBef>
                <a:spcPts val="100"/>
              </a:spcBef>
            </a:pPr>
            <a:r>
              <a:rPr sz="1000" b="1" spc="-90" dirty="0">
                <a:solidFill>
                  <a:srgbClr val="FFFFFF"/>
                </a:solidFill>
                <a:latin typeface="Trebuchet MS"/>
                <a:cs typeface="Trebuchet MS"/>
              </a:rPr>
              <a:t>26</a:t>
            </a:r>
            <a:endParaRPr sz="1000">
              <a:latin typeface="Trebuchet MS"/>
              <a:cs typeface="Trebuchet MS"/>
            </a:endParaRPr>
          </a:p>
        </p:txBody>
      </p:sp>
      <p:pic>
        <p:nvPicPr>
          <p:cNvPr id="5" name="Picture 4" descr="A close-up of a machine&#10;&#10;Description automatically generated">
            <a:extLst>
              <a:ext uri="{FF2B5EF4-FFF2-40B4-BE49-F238E27FC236}">
                <a16:creationId xmlns:a16="http://schemas.microsoft.com/office/drawing/2014/main" id="{767280ED-53DF-6731-DCC3-72FC61A55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3425"/>
            <a:ext cx="6826250" cy="6826250"/>
          </a:xfrm>
          <a:prstGeom prst="rect">
            <a:avLst/>
          </a:prstGeom>
          <a:solidFill>
            <a:schemeClr val="accent5">
              <a:lumMod val="60000"/>
              <a:lumOff val="40000"/>
            </a:schemeClr>
          </a:solidFill>
        </p:spPr>
      </p:pic>
      <p:pic>
        <p:nvPicPr>
          <p:cNvPr id="2" name="Picture 1" descr="A blue and white logo&#10;&#10;Description automatically generated">
            <a:extLst>
              <a:ext uri="{FF2B5EF4-FFF2-40B4-BE49-F238E27FC236}">
                <a16:creationId xmlns:a16="http://schemas.microsoft.com/office/drawing/2014/main" id="{6AB1CBC7-E144-E6CA-6FCB-0AA356EBD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3850" y="-28575"/>
            <a:ext cx="922429" cy="890778"/>
          </a:xfrm>
          <a:prstGeom prst="rect">
            <a:avLst/>
          </a:prstGeom>
          <a:effectLst>
            <a:softEdge rad="1270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C093133-399F-61D6-4F0A-C9733E3A84E9}"/>
              </a:ext>
            </a:extLst>
          </p:cNvPr>
          <p:cNvPicPr>
            <a:picLocks noChangeAspect="1"/>
          </p:cNvPicPr>
          <p:nvPr/>
        </p:nvPicPr>
        <p:blipFill>
          <a:blip r:embed="rId2"/>
          <a:stretch>
            <a:fillRect/>
          </a:stretch>
        </p:blipFill>
        <p:spPr>
          <a:xfrm>
            <a:off x="295984" y="1008166"/>
            <a:ext cx="2571083" cy="2163024"/>
          </a:xfrm>
          <a:prstGeom prst="rect">
            <a:avLst/>
          </a:prstGeom>
          <a:solidFill>
            <a:schemeClr val="accent5">
              <a:lumMod val="60000"/>
              <a:lumOff val="40000"/>
            </a:schemeClr>
          </a:solidFill>
          <a:ln>
            <a:solidFill>
              <a:schemeClr val="accent1"/>
            </a:solidFill>
          </a:ln>
        </p:spPr>
      </p:pic>
      <p:pic>
        <p:nvPicPr>
          <p:cNvPr id="3" name="图片 2">
            <a:extLst>
              <a:ext uri="{FF2B5EF4-FFF2-40B4-BE49-F238E27FC236}">
                <a16:creationId xmlns:a16="http://schemas.microsoft.com/office/drawing/2014/main" id="{EFA9DAF6-3E8F-2FC1-0B4E-3EB3844D3D42}"/>
              </a:ext>
            </a:extLst>
          </p:cNvPr>
          <p:cNvPicPr>
            <a:picLocks noChangeAspect="1"/>
          </p:cNvPicPr>
          <p:nvPr/>
        </p:nvPicPr>
        <p:blipFill>
          <a:blip r:embed="rId3"/>
          <a:stretch>
            <a:fillRect/>
          </a:stretch>
        </p:blipFill>
        <p:spPr>
          <a:xfrm>
            <a:off x="4543366" y="1467899"/>
            <a:ext cx="2014051" cy="1702525"/>
          </a:xfrm>
          <a:prstGeom prst="rect">
            <a:avLst/>
          </a:prstGeom>
        </p:spPr>
      </p:pic>
      <p:pic>
        <p:nvPicPr>
          <p:cNvPr id="5" name="图片 4">
            <a:extLst>
              <a:ext uri="{FF2B5EF4-FFF2-40B4-BE49-F238E27FC236}">
                <a16:creationId xmlns:a16="http://schemas.microsoft.com/office/drawing/2014/main" id="{5C5185EF-9059-A34B-55BE-DE31DC5917EA}"/>
              </a:ext>
            </a:extLst>
          </p:cNvPr>
          <p:cNvPicPr>
            <a:picLocks noChangeAspect="1"/>
          </p:cNvPicPr>
          <p:nvPr/>
        </p:nvPicPr>
        <p:blipFill>
          <a:blip r:embed="rId4"/>
          <a:stretch>
            <a:fillRect/>
          </a:stretch>
        </p:blipFill>
        <p:spPr>
          <a:xfrm>
            <a:off x="295984" y="3404894"/>
            <a:ext cx="2571083" cy="1346098"/>
          </a:xfrm>
          <a:prstGeom prst="rect">
            <a:avLst/>
          </a:prstGeom>
        </p:spPr>
      </p:pic>
      <p:pic>
        <p:nvPicPr>
          <p:cNvPr id="6" name="图片 5">
            <a:extLst>
              <a:ext uri="{FF2B5EF4-FFF2-40B4-BE49-F238E27FC236}">
                <a16:creationId xmlns:a16="http://schemas.microsoft.com/office/drawing/2014/main" id="{CA3AD6F6-54F8-47C7-0737-B221BEFE62B4}"/>
              </a:ext>
            </a:extLst>
          </p:cNvPr>
          <p:cNvPicPr>
            <a:picLocks noChangeAspect="1"/>
          </p:cNvPicPr>
          <p:nvPr/>
        </p:nvPicPr>
        <p:blipFill>
          <a:blip r:embed="rId5"/>
          <a:stretch>
            <a:fillRect/>
          </a:stretch>
        </p:blipFill>
        <p:spPr>
          <a:xfrm>
            <a:off x="4519333" y="3321927"/>
            <a:ext cx="2015865" cy="1425890"/>
          </a:xfrm>
          <a:prstGeom prst="rect">
            <a:avLst/>
          </a:prstGeom>
        </p:spPr>
      </p:pic>
      <p:pic>
        <p:nvPicPr>
          <p:cNvPr id="7" name="图片 6">
            <a:extLst>
              <a:ext uri="{FF2B5EF4-FFF2-40B4-BE49-F238E27FC236}">
                <a16:creationId xmlns:a16="http://schemas.microsoft.com/office/drawing/2014/main" id="{DBC9C671-AB56-8B82-B013-07584422535D}"/>
              </a:ext>
            </a:extLst>
          </p:cNvPr>
          <p:cNvPicPr>
            <a:picLocks noChangeAspect="1"/>
          </p:cNvPicPr>
          <p:nvPr/>
        </p:nvPicPr>
        <p:blipFill>
          <a:blip r:embed="rId6"/>
          <a:stretch>
            <a:fillRect/>
          </a:stretch>
        </p:blipFill>
        <p:spPr>
          <a:xfrm>
            <a:off x="923544" y="6544056"/>
            <a:ext cx="158496" cy="118872"/>
          </a:xfrm>
          <a:prstGeom prst="rect">
            <a:avLst/>
          </a:prstGeom>
        </p:spPr>
      </p:pic>
      <p:pic>
        <p:nvPicPr>
          <p:cNvPr id="8" name="图片 7">
            <a:extLst>
              <a:ext uri="{FF2B5EF4-FFF2-40B4-BE49-F238E27FC236}">
                <a16:creationId xmlns:a16="http://schemas.microsoft.com/office/drawing/2014/main" id="{15D08BBE-7329-B37E-7DEB-36862525E18B}"/>
              </a:ext>
            </a:extLst>
          </p:cNvPr>
          <p:cNvPicPr>
            <a:picLocks noChangeAspect="1"/>
          </p:cNvPicPr>
          <p:nvPr/>
        </p:nvPicPr>
        <p:blipFill>
          <a:blip r:embed="rId7"/>
          <a:stretch>
            <a:fillRect/>
          </a:stretch>
        </p:blipFill>
        <p:spPr>
          <a:xfrm>
            <a:off x="295985" y="4983895"/>
            <a:ext cx="2465771" cy="2074425"/>
          </a:xfrm>
          <a:prstGeom prst="rect">
            <a:avLst/>
          </a:prstGeom>
        </p:spPr>
      </p:pic>
      <p:pic>
        <p:nvPicPr>
          <p:cNvPr id="9" name="图片 8">
            <a:extLst>
              <a:ext uri="{FF2B5EF4-FFF2-40B4-BE49-F238E27FC236}">
                <a16:creationId xmlns:a16="http://schemas.microsoft.com/office/drawing/2014/main" id="{C30EF356-A534-8A8F-93AD-941C8472DEFC}"/>
              </a:ext>
            </a:extLst>
          </p:cNvPr>
          <p:cNvPicPr>
            <a:picLocks noChangeAspect="1"/>
          </p:cNvPicPr>
          <p:nvPr/>
        </p:nvPicPr>
        <p:blipFill>
          <a:blip r:embed="rId8"/>
          <a:stretch>
            <a:fillRect/>
          </a:stretch>
        </p:blipFill>
        <p:spPr>
          <a:xfrm>
            <a:off x="4541552" y="4983895"/>
            <a:ext cx="2015865" cy="2074425"/>
          </a:xfrm>
          <a:prstGeom prst="rect">
            <a:avLst/>
          </a:prstGeom>
        </p:spPr>
      </p:pic>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E3BF45B0-9511-0E2B-09D6-E15254BA7289}"/>
                  </a:ext>
                </a:extLst>
              </p14:cNvPr>
              <p14:cNvContentPartPr/>
              <p14:nvPr/>
            </p14:nvContentPartPr>
            <p14:xfrm>
              <a:off x="8768091" y="1490124"/>
              <a:ext cx="5400" cy="360"/>
            </p14:xfrm>
          </p:contentPart>
        </mc:Choice>
        <mc:Fallback xmlns="">
          <p:pic>
            <p:nvPicPr>
              <p:cNvPr id="20" name="Ink 19">
                <a:extLst>
                  <a:ext uri="{FF2B5EF4-FFF2-40B4-BE49-F238E27FC236}">
                    <a16:creationId xmlns:a16="http://schemas.microsoft.com/office/drawing/2014/main" id="{E3BF45B0-9511-0E2B-09D6-E15254BA7289}"/>
                  </a:ext>
                </a:extLst>
              </p:cNvPr>
              <p:cNvPicPr/>
              <p:nvPr/>
            </p:nvPicPr>
            <p:blipFill>
              <a:blip r:embed="rId14"/>
              <a:stretch>
                <a:fillRect/>
              </a:stretch>
            </p:blipFill>
            <p:spPr>
              <a:xfrm>
                <a:off x="8763771" y="1485804"/>
                <a:ext cx="14040" cy="9000"/>
              </a:xfrm>
              <a:prstGeom prst="rect">
                <a:avLst/>
              </a:prstGeom>
            </p:spPr>
          </p:pic>
        </mc:Fallback>
      </mc:AlternateContent>
      <p:sp>
        <p:nvSpPr>
          <p:cNvPr id="21" name="Title 20">
            <a:extLst>
              <a:ext uri="{FF2B5EF4-FFF2-40B4-BE49-F238E27FC236}">
                <a16:creationId xmlns:a16="http://schemas.microsoft.com/office/drawing/2014/main" id="{96CA9418-0166-9A98-E76B-780824834F7D}"/>
              </a:ext>
            </a:extLst>
          </p:cNvPr>
          <p:cNvSpPr>
            <a:spLocks noGrp="1"/>
          </p:cNvSpPr>
          <p:nvPr>
            <p:ph type="title"/>
          </p:nvPr>
        </p:nvSpPr>
        <p:spPr>
          <a:xfrm>
            <a:off x="0" y="10963"/>
            <a:ext cx="7556500" cy="707886"/>
          </a:xfrm>
          <a:solidFill>
            <a:srgbClr val="31859C"/>
          </a:solidFill>
        </p:spPr>
        <p:txBody>
          <a:bodyPr>
            <a:normAutofit fontScale="90000"/>
          </a:bodyPr>
          <a:lstStyle/>
          <a:p>
            <a:r>
              <a:rPr lang="en-US" dirty="0"/>
              <a:t>SOME MODELS</a:t>
            </a:r>
            <a:br>
              <a:rPr lang="en-US" dirty="0"/>
            </a:br>
            <a:endParaRPr lang="en-US" dirty="0"/>
          </a:p>
        </p:txBody>
      </p:sp>
      <p:sp>
        <p:nvSpPr>
          <p:cNvPr id="13" name="Connecteur : en arc 12">
            <a:extLst>
              <a:ext uri="{FF2B5EF4-FFF2-40B4-BE49-F238E27FC236}">
                <a16:creationId xmlns:a16="http://schemas.microsoft.com/office/drawing/2014/main" id="{37E60469-0C34-462E-AE2E-9A2BC2B519EA}"/>
              </a:ext>
            </a:extLst>
          </p:cNvPr>
          <p:cNvSpPr/>
          <p:nvPr/>
        </p:nvSpPr>
        <p:spPr>
          <a:xfrm>
            <a:off x="0" y="0"/>
            <a:ext cx="0" cy="0"/>
          </a:xfrm>
          <a:prstGeom prst="curvedConnector2">
            <a:avLst/>
          </a:prstGeom>
          <a:solidFill>
            <a:srgbClr val="FFFFFF">
              <a:alpha val="5000"/>
            </a:srgbClr>
          </a:solidFill>
          <a:ln w="126000">
            <a:solidFill>
              <a:srgbClr val="FFFFFF"/>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FFFFFF"/>
              </a:solidFill>
            </a:endParaRPr>
          </a:p>
        </p:txBody>
      </p:sp>
      <p:pic>
        <p:nvPicPr>
          <p:cNvPr id="4" name="Picture 3" descr="A blue and white logo&#10;&#10;Description automatically generated">
            <a:extLst>
              <a:ext uri="{FF2B5EF4-FFF2-40B4-BE49-F238E27FC236}">
                <a16:creationId xmlns:a16="http://schemas.microsoft.com/office/drawing/2014/main" id="{2317C9D2-6501-1EA3-8763-DAA88E5D9AF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59194" y="-58391"/>
            <a:ext cx="817372" cy="809625"/>
          </a:xfrm>
          <a:prstGeom prst="rect">
            <a:avLst/>
          </a:prstGeom>
          <a:effectLst>
            <a:softEdge rad="127000"/>
          </a:effectLst>
        </p:spPr>
      </p:pic>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475844B8-5706-0F2D-6522-66AF25F7D492}"/>
                  </a:ext>
                </a:extLst>
              </p14:cNvPr>
              <p14:cNvContentPartPr/>
              <p14:nvPr/>
            </p14:nvContentPartPr>
            <p14:xfrm>
              <a:off x="5325590" y="5029360"/>
              <a:ext cx="452880" cy="83520"/>
            </p14:xfrm>
          </p:contentPart>
        </mc:Choice>
        <mc:Fallback xmlns="">
          <p:pic>
            <p:nvPicPr>
              <p:cNvPr id="10" name="Ink 9">
                <a:extLst>
                  <a:ext uri="{FF2B5EF4-FFF2-40B4-BE49-F238E27FC236}">
                    <a16:creationId xmlns:a16="http://schemas.microsoft.com/office/drawing/2014/main" id="{475844B8-5706-0F2D-6522-66AF25F7D492}"/>
                  </a:ext>
                </a:extLst>
              </p:cNvPr>
              <p:cNvPicPr/>
              <p:nvPr/>
            </p:nvPicPr>
            <p:blipFill>
              <a:blip r:embed="rId17"/>
              <a:stretch>
                <a:fillRect/>
              </a:stretch>
            </p:blipFill>
            <p:spPr>
              <a:xfrm>
                <a:off x="5289950" y="4993720"/>
                <a:ext cx="524520" cy="155160"/>
              </a:xfrm>
              <a:prstGeom prst="rect">
                <a:avLst/>
              </a:prstGeom>
            </p:spPr>
          </p:pic>
        </mc:Fallback>
      </mc:AlternateContent>
      <p:grpSp>
        <p:nvGrpSpPr>
          <p:cNvPr id="18" name="Group 17">
            <a:extLst>
              <a:ext uri="{FF2B5EF4-FFF2-40B4-BE49-F238E27FC236}">
                <a16:creationId xmlns:a16="http://schemas.microsoft.com/office/drawing/2014/main" id="{CF58F9A5-D141-0E49-F248-E2E4FB5BBB6A}"/>
              </a:ext>
            </a:extLst>
          </p:cNvPr>
          <p:cNvGrpSpPr/>
          <p:nvPr/>
        </p:nvGrpSpPr>
        <p:grpSpPr>
          <a:xfrm>
            <a:off x="5359043" y="5015270"/>
            <a:ext cx="451080" cy="43200"/>
            <a:chOff x="5359043" y="5015270"/>
            <a:chExt cx="451080" cy="43200"/>
          </a:xfrm>
        </p:grpSpPr>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BC85ED80-F692-CE7C-E49E-EFB432B0FA80}"/>
                    </a:ext>
                  </a:extLst>
                </p14:cNvPr>
                <p14:cNvContentPartPr/>
                <p14:nvPr/>
              </p14:nvContentPartPr>
              <p14:xfrm>
                <a:off x="5359043" y="5034350"/>
                <a:ext cx="451080" cy="24120"/>
              </p14:xfrm>
            </p:contentPart>
          </mc:Choice>
          <mc:Fallback xmlns="">
            <p:pic>
              <p:nvPicPr>
                <p:cNvPr id="11" name="Ink 10">
                  <a:extLst>
                    <a:ext uri="{FF2B5EF4-FFF2-40B4-BE49-F238E27FC236}">
                      <a16:creationId xmlns:a16="http://schemas.microsoft.com/office/drawing/2014/main" id="{BC85ED80-F692-CE7C-E49E-EFB432B0FA80}"/>
                    </a:ext>
                  </a:extLst>
                </p:cNvPr>
                <p:cNvPicPr/>
                <p:nvPr/>
              </p:nvPicPr>
              <p:blipFill>
                <a:blip r:embed="rId19"/>
                <a:stretch>
                  <a:fillRect/>
                </a:stretch>
              </p:blipFill>
              <p:spPr>
                <a:xfrm>
                  <a:off x="5323403" y="4998710"/>
                  <a:ext cx="52272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7723D113-C6CD-F5AC-AB09-CE31E9145697}"/>
                    </a:ext>
                  </a:extLst>
                </p14:cNvPr>
                <p14:cNvContentPartPr/>
                <p14:nvPr/>
              </p14:nvContentPartPr>
              <p14:xfrm>
                <a:off x="5753963" y="5035790"/>
                <a:ext cx="360" cy="360"/>
              </p14:xfrm>
            </p:contentPart>
          </mc:Choice>
          <mc:Fallback xmlns="">
            <p:pic>
              <p:nvPicPr>
                <p:cNvPr id="12" name="Ink 11">
                  <a:extLst>
                    <a:ext uri="{FF2B5EF4-FFF2-40B4-BE49-F238E27FC236}">
                      <a16:creationId xmlns:a16="http://schemas.microsoft.com/office/drawing/2014/main" id="{7723D113-C6CD-F5AC-AB09-CE31E9145697}"/>
                    </a:ext>
                  </a:extLst>
                </p:cNvPr>
                <p:cNvPicPr/>
                <p:nvPr/>
              </p:nvPicPr>
              <p:blipFill>
                <a:blip r:embed="rId21"/>
                <a:stretch>
                  <a:fillRect/>
                </a:stretch>
              </p:blipFill>
              <p:spPr>
                <a:xfrm>
                  <a:off x="5717963" y="499979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E77C649C-13DF-BF75-6767-389C2C77B622}"/>
                    </a:ext>
                  </a:extLst>
                </p14:cNvPr>
                <p14:cNvContentPartPr/>
                <p14:nvPr/>
              </p14:nvContentPartPr>
              <p14:xfrm>
                <a:off x="5391083" y="5015270"/>
                <a:ext cx="360360" cy="31680"/>
              </p14:xfrm>
            </p:contentPart>
          </mc:Choice>
          <mc:Fallback xmlns="">
            <p:pic>
              <p:nvPicPr>
                <p:cNvPr id="17" name="Ink 16">
                  <a:extLst>
                    <a:ext uri="{FF2B5EF4-FFF2-40B4-BE49-F238E27FC236}">
                      <a16:creationId xmlns:a16="http://schemas.microsoft.com/office/drawing/2014/main" id="{E77C649C-13DF-BF75-6767-389C2C77B622}"/>
                    </a:ext>
                  </a:extLst>
                </p:cNvPr>
                <p:cNvPicPr/>
                <p:nvPr/>
              </p:nvPicPr>
              <p:blipFill>
                <a:blip r:embed="rId23"/>
                <a:stretch>
                  <a:fillRect/>
                </a:stretch>
              </p:blipFill>
              <p:spPr>
                <a:xfrm>
                  <a:off x="5355443" y="4979270"/>
                  <a:ext cx="432000" cy="103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22" name="Ink 21">
                <a:extLst>
                  <a:ext uri="{FF2B5EF4-FFF2-40B4-BE49-F238E27FC236}">
                    <a16:creationId xmlns:a16="http://schemas.microsoft.com/office/drawing/2014/main" id="{6DF96F06-4AEB-5F82-6DC1-E06FD069B25F}"/>
                  </a:ext>
                </a:extLst>
              </p14:cNvPr>
              <p14:cNvContentPartPr/>
              <p14:nvPr/>
            </p14:nvContentPartPr>
            <p14:xfrm>
              <a:off x="5068558" y="6921000"/>
              <a:ext cx="890280" cy="102240"/>
            </p14:xfrm>
          </p:contentPart>
        </mc:Choice>
        <mc:Fallback xmlns="">
          <p:pic>
            <p:nvPicPr>
              <p:cNvPr id="22" name="Ink 21">
                <a:extLst>
                  <a:ext uri="{FF2B5EF4-FFF2-40B4-BE49-F238E27FC236}">
                    <a16:creationId xmlns:a16="http://schemas.microsoft.com/office/drawing/2014/main" id="{6DF96F06-4AEB-5F82-6DC1-E06FD069B25F}"/>
                  </a:ext>
                </a:extLst>
              </p:cNvPr>
              <p:cNvPicPr/>
              <p:nvPr/>
            </p:nvPicPr>
            <p:blipFill>
              <a:blip r:embed="rId25"/>
              <a:stretch>
                <a:fillRect/>
              </a:stretch>
            </p:blipFill>
            <p:spPr>
              <a:xfrm>
                <a:off x="5032558" y="6885000"/>
                <a:ext cx="961920" cy="173880"/>
              </a:xfrm>
              <a:prstGeom prst="rect">
                <a:avLst/>
              </a:prstGeom>
            </p:spPr>
          </p:pic>
        </mc:Fallback>
      </mc:AlternateContent>
      <p:grpSp>
        <p:nvGrpSpPr>
          <p:cNvPr id="25" name="Group 24">
            <a:extLst>
              <a:ext uri="{FF2B5EF4-FFF2-40B4-BE49-F238E27FC236}">
                <a16:creationId xmlns:a16="http://schemas.microsoft.com/office/drawing/2014/main" id="{023736F6-520D-01B8-4D95-0DE4D40FB093}"/>
              </a:ext>
            </a:extLst>
          </p:cNvPr>
          <p:cNvGrpSpPr/>
          <p:nvPr/>
        </p:nvGrpSpPr>
        <p:grpSpPr>
          <a:xfrm>
            <a:off x="5841830" y="7016330"/>
            <a:ext cx="76320" cy="19440"/>
            <a:chOff x="5841830" y="7016330"/>
            <a:chExt cx="76320" cy="19440"/>
          </a:xfrm>
        </p:grpSpPr>
        <mc:AlternateContent xmlns:mc="http://schemas.openxmlformats.org/markup-compatibility/2006" xmlns:p14="http://schemas.microsoft.com/office/powerpoint/2010/main">
          <mc:Choice Requires="p14">
            <p:contentPart p14:bwMode="auto" r:id="rId26">
              <p14:nvContentPartPr>
                <p14:cNvPr id="23" name="Ink 22">
                  <a:extLst>
                    <a:ext uri="{FF2B5EF4-FFF2-40B4-BE49-F238E27FC236}">
                      <a16:creationId xmlns:a16="http://schemas.microsoft.com/office/drawing/2014/main" id="{CEA0E381-50E1-664D-2D0F-664BBDF0C839}"/>
                    </a:ext>
                  </a:extLst>
                </p14:cNvPr>
                <p14:cNvContentPartPr/>
                <p14:nvPr/>
              </p14:nvContentPartPr>
              <p14:xfrm>
                <a:off x="5917790" y="7035410"/>
                <a:ext cx="360" cy="360"/>
              </p14:xfrm>
            </p:contentPart>
          </mc:Choice>
          <mc:Fallback xmlns="">
            <p:pic>
              <p:nvPicPr>
                <p:cNvPr id="23" name="Ink 22">
                  <a:extLst>
                    <a:ext uri="{FF2B5EF4-FFF2-40B4-BE49-F238E27FC236}">
                      <a16:creationId xmlns:a16="http://schemas.microsoft.com/office/drawing/2014/main" id="{CEA0E381-50E1-664D-2D0F-664BBDF0C839}"/>
                    </a:ext>
                  </a:extLst>
                </p:cNvPr>
                <p:cNvPicPr/>
                <p:nvPr/>
              </p:nvPicPr>
              <p:blipFill>
                <a:blip r:embed="rId21"/>
                <a:stretch>
                  <a:fillRect/>
                </a:stretch>
              </p:blipFill>
              <p:spPr>
                <a:xfrm>
                  <a:off x="5882150" y="699977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4" name="Ink 23">
                  <a:extLst>
                    <a:ext uri="{FF2B5EF4-FFF2-40B4-BE49-F238E27FC236}">
                      <a16:creationId xmlns:a16="http://schemas.microsoft.com/office/drawing/2014/main" id="{391E480C-A6CA-E6F4-745C-14AF556BC2FC}"/>
                    </a:ext>
                  </a:extLst>
                </p14:cNvPr>
                <p14:cNvContentPartPr/>
                <p14:nvPr/>
              </p14:nvContentPartPr>
              <p14:xfrm>
                <a:off x="5841830" y="7016330"/>
                <a:ext cx="360" cy="360"/>
              </p14:xfrm>
            </p:contentPart>
          </mc:Choice>
          <mc:Fallback xmlns="">
            <p:pic>
              <p:nvPicPr>
                <p:cNvPr id="24" name="Ink 23">
                  <a:extLst>
                    <a:ext uri="{FF2B5EF4-FFF2-40B4-BE49-F238E27FC236}">
                      <a16:creationId xmlns:a16="http://schemas.microsoft.com/office/drawing/2014/main" id="{391E480C-A6CA-E6F4-745C-14AF556BC2FC}"/>
                    </a:ext>
                  </a:extLst>
                </p:cNvPr>
                <p:cNvPicPr/>
                <p:nvPr/>
              </p:nvPicPr>
              <p:blipFill>
                <a:blip r:embed="rId21"/>
                <a:stretch>
                  <a:fillRect/>
                </a:stretch>
              </p:blipFill>
              <p:spPr>
                <a:xfrm>
                  <a:off x="5806190" y="6980690"/>
                  <a:ext cx="72000" cy="72000"/>
                </a:xfrm>
                <a:prstGeom prst="rect">
                  <a:avLst/>
                </a:prstGeom>
              </p:spPr>
            </p:pic>
          </mc:Fallback>
        </mc:AlternateContent>
      </p:grpSp>
    </p:spTree>
    <p:extLst>
      <p:ext uri="{BB962C8B-B14F-4D97-AF65-F5344CB8AC3E}">
        <p14:creationId xmlns:p14="http://schemas.microsoft.com/office/powerpoint/2010/main" val="3533433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71E5898-8AA9-CE4B-95CD-0A5F2F3FCA93}"/>
              </a:ext>
            </a:extLst>
          </p:cNvPr>
          <p:cNvPicPr>
            <a:picLocks noChangeAspect="1"/>
          </p:cNvPicPr>
          <p:nvPr/>
        </p:nvPicPr>
        <p:blipFill>
          <a:blip r:embed="rId2"/>
          <a:stretch>
            <a:fillRect/>
          </a:stretch>
        </p:blipFill>
        <p:spPr>
          <a:xfrm>
            <a:off x="1301750" y="200025"/>
            <a:ext cx="4953000" cy="1795731"/>
          </a:xfrm>
          <a:prstGeom prst="rect">
            <a:avLst/>
          </a:prstGeom>
        </p:spPr>
      </p:pic>
      <p:pic>
        <p:nvPicPr>
          <p:cNvPr id="3" name="图片 2">
            <a:extLst>
              <a:ext uri="{FF2B5EF4-FFF2-40B4-BE49-F238E27FC236}">
                <a16:creationId xmlns:a16="http://schemas.microsoft.com/office/drawing/2014/main" id="{ACA1A50F-A595-C2F4-1633-9CCF7B3132C4}"/>
              </a:ext>
            </a:extLst>
          </p:cNvPr>
          <p:cNvPicPr>
            <a:picLocks noChangeAspect="1"/>
          </p:cNvPicPr>
          <p:nvPr/>
        </p:nvPicPr>
        <p:blipFill>
          <a:blip r:embed="rId3"/>
          <a:stretch>
            <a:fillRect/>
          </a:stretch>
        </p:blipFill>
        <p:spPr>
          <a:xfrm>
            <a:off x="1301750" y="2699385"/>
            <a:ext cx="4953000" cy="1795731"/>
          </a:xfrm>
          <a:prstGeom prst="rect">
            <a:avLst/>
          </a:prstGeom>
        </p:spPr>
      </p:pic>
      <p:pic>
        <p:nvPicPr>
          <p:cNvPr id="4" name="图片 3">
            <a:extLst>
              <a:ext uri="{FF2B5EF4-FFF2-40B4-BE49-F238E27FC236}">
                <a16:creationId xmlns:a16="http://schemas.microsoft.com/office/drawing/2014/main" id="{2A6E4461-C6D7-C325-E172-175B77A42C95}"/>
              </a:ext>
            </a:extLst>
          </p:cNvPr>
          <p:cNvPicPr>
            <a:picLocks noChangeAspect="1"/>
          </p:cNvPicPr>
          <p:nvPr/>
        </p:nvPicPr>
        <p:blipFill>
          <a:blip r:embed="rId4"/>
          <a:stretch>
            <a:fillRect/>
          </a:stretch>
        </p:blipFill>
        <p:spPr>
          <a:xfrm>
            <a:off x="1301750" y="5555361"/>
            <a:ext cx="4953000" cy="1795731"/>
          </a:xfrm>
          <a:prstGeom prst="rect">
            <a:avLst/>
          </a:prstGeom>
        </p:spPr>
      </p:pic>
      <p:pic>
        <p:nvPicPr>
          <p:cNvPr id="5" name="Picture 4" descr="A blue and white logo&#10;&#10;Description automatically generated">
            <a:extLst>
              <a:ext uri="{FF2B5EF4-FFF2-40B4-BE49-F238E27FC236}">
                <a16:creationId xmlns:a16="http://schemas.microsoft.com/office/drawing/2014/main" id="{A522995F-5EAD-75D6-D134-8036D19A52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3888" y="0"/>
            <a:ext cx="832612" cy="804043"/>
          </a:xfrm>
          <a:prstGeom prst="rect">
            <a:avLst/>
          </a:prstGeom>
          <a:effectLst>
            <a:softEdge rad="127000"/>
          </a:effectLst>
        </p:spPr>
      </p:pic>
    </p:spTree>
    <p:extLst>
      <p:ext uri="{BB962C8B-B14F-4D97-AF65-F5344CB8AC3E}">
        <p14:creationId xmlns:p14="http://schemas.microsoft.com/office/powerpoint/2010/main" val="2435853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5958-17E2-4D09-9C9F-A064C7263CB8}"/>
              </a:ext>
            </a:extLst>
          </p:cNvPr>
          <p:cNvSpPr>
            <a:spLocks noGrp="1"/>
          </p:cNvSpPr>
          <p:nvPr>
            <p:ph type="title"/>
          </p:nvPr>
        </p:nvSpPr>
        <p:spPr>
          <a:xfrm>
            <a:off x="0" y="0"/>
            <a:ext cx="7556500" cy="733425"/>
          </a:xfrm>
          <a:solidFill>
            <a:srgbClr val="31859C"/>
          </a:solidFill>
        </p:spPr>
        <p:txBody>
          <a:bodyPr>
            <a:normAutofit fontScale="90000"/>
          </a:bodyPr>
          <a:lstStyle/>
          <a:p>
            <a:r>
              <a:rPr lang="en-US" b="1" i="0" dirty="0">
                <a:solidFill>
                  <a:srgbClr val="000000"/>
                </a:solidFill>
                <a:effectLst/>
                <a:latin typeface="Times New Roman" panose="02020603050405020304" pitchFamily="18" charset="0"/>
              </a:rPr>
              <a:t>Rotary Valve in Food and Pharmaceutical</a:t>
            </a:r>
            <a:br>
              <a:rPr lang="en-US" b="1" i="0" dirty="0">
                <a:solidFill>
                  <a:srgbClr val="000000"/>
                </a:solidFill>
                <a:effectLst/>
                <a:latin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C40B3255-3DF2-BA2F-92E4-C05F0001B795}"/>
              </a:ext>
            </a:extLst>
          </p:cNvPr>
          <p:cNvSpPr txBox="1"/>
          <p:nvPr/>
        </p:nvSpPr>
        <p:spPr>
          <a:xfrm>
            <a:off x="120650" y="1038225"/>
            <a:ext cx="3866706" cy="5909310"/>
          </a:xfrm>
          <a:prstGeom prst="rect">
            <a:avLst/>
          </a:prstGeom>
          <a:solidFill>
            <a:srgbClr val="31859C"/>
          </a:solidFill>
        </p:spPr>
        <p:txBody>
          <a:bodyPr wrap="square">
            <a:spAutoFit/>
          </a:bodyPr>
          <a:lstStyle/>
          <a:p>
            <a:r>
              <a:rPr lang="en-US" b="0" i="0" dirty="0">
                <a:solidFill>
                  <a:srgbClr val="000000"/>
                </a:solidFill>
                <a:effectLst/>
                <a:latin typeface="Times New Roman" panose="02020603050405020304" pitchFamily="18" charset="0"/>
              </a:rPr>
              <a:t>Nearly all </a:t>
            </a:r>
            <a:r>
              <a:rPr lang="en-US" b="1" i="0" dirty="0">
                <a:solidFill>
                  <a:srgbClr val="000000"/>
                </a:solidFill>
                <a:effectLst/>
                <a:latin typeface="Times New Roman" panose="02020603050405020304" pitchFamily="18" charset="0"/>
              </a:rPr>
              <a:t>Food</a:t>
            </a:r>
            <a:r>
              <a:rPr lang="en-US" b="0" i="0" dirty="0">
                <a:solidFill>
                  <a:srgbClr val="000000"/>
                </a:solidFill>
                <a:effectLst/>
                <a:latin typeface="Times New Roman" panose="02020603050405020304" pitchFamily="18" charset="0"/>
              </a:rPr>
              <a:t> and </a:t>
            </a:r>
            <a:r>
              <a:rPr lang="en-US" b="1" i="0" dirty="0">
                <a:solidFill>
                  <a:srgbClr val="000000"/>
                </a:solidFill>
                <a:effectLst/>
                <a:latin typeface="Times New Roman" panose="02020603050405020304" pitchFamily="18" charset="0"/>
              </a:rPr>
              <a:t>Pharmaceutical</a:t>
            </a:r>
            <a:r>
              <a:rPr lang="en-US" b="0" i="0" dirty="0">
                <a:solidFill>
                  <a:srgbClr val="000000"/>
                </a:solidFill>
                <a:effectLst/>
                <a:latin typeface="Times New Roman" panose="02020603050405020304" pitchFamily="18" charset="0"/>
              </a:rPr>
              <a:t> product characteristics are easily managed, and the basic design of the valve in this regard can remain relatively simple without compromising hygiene and ease of use. Common product characteristics include being sticky, cohesive, and corrosive. There is a slight tendency to build-up on the swept surfaces etc. These valves are usually made of stainless steel with polished or non-stick coated surfaces. As abrasion is not normally an issue, relieved rotor vane tips are normally incorporated as standard; this minimizes the drive torque requirements should the product tend to build up on the internal rotor surfaces. One additional feature in these valves is that they are easy to clean as apparent from their figures</a:t>
            </a:r>
            <a:endParaRPr lang="en-US" dirty="0"/>
          </a:p>
        </p:txBody>
      </p:sp>
      <p:pic>
        <p:nvPicPr>
          <p:cNvPr id="6" name="Picture 5">
            <a:extLst>
              <a:ext uri="{FF2B5EF4-FFF2-40B4-BE49-F238E27FC236}">
                <a16:creationId xmlns:a16="http://schemas.microsoft.com/office/drawing/2014/main" id="{2BAED579-1D70-226D-31F9-680683B22CF7}"/>
              </a:ext>
            </a:extLst>
          </p:cNvPr>
          <p:cNvPicPr>
            <a:picLocks noChangeAspect="1"/>
          </p:cNvPicPr>
          <p:nvPr/>
        </p:nvPicPr>
        <p:blipFill>
          <a:blip r:embed="rId2"/>
          <a:stretch>
            <a:fillRect/>
          </a:stretch>
        </p:blipFill>
        <p:spPr>
          <a:xfrm>
            <a:off x="3968011" y="5293240"/>
            <a:ext cx="3569144" cy="1389696"/>
          </a:xfrm>
          <a:prstGeom prst="rect">
            <a:avLst/>
          </a:prstGeom>
        </p:spPr>
      </p:pic>
      <p:pic>
        <p:nvPicPr>
          <p:cNvPr id="8" name="Picture 7" descr="A machine in a room&#10;&#10;Description automatically generated">
            <a:extLst>
              <a:ext uri="{FF2B5EF4-FFF2-40B4-BE49-F238E27FC236}">
                <a16:creationId xmlns:a16="http://schemas.microsoft.com/office/drawing/2014/main" id="{6944C469-C540-70F0-BA15-214C6FDBA8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725" y="1098821"/>
            <a:ext cx="2869775" cy="3829023"/>
          </a:xfrm>
          <a:prstGeom prst="rect">
            <a:avLst/>
          </a:prstGeom>
        </p:spPr>
      </p:pic>
      <p:pic>
        <p:nvPicPr>
          <p:cNvPr id="3" name="Picture 2" descr="A blue and white logo&#10;&#10;Description automatically generated">
            <a:extLst>
              <a:ext uri="{FF2B5EF4-FFF2-40B4-BE49-F238E27FC236}">
                <a16:creationId xmlns:a16="http://schemas.microsoft.com/office/drawing/2014/main" id="{248789D5-B774-CB65-2C58-2C36FD535A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7670" y="-1"/>
            <a:ext cx="759485" cy="733425"/>
          </a:xfrm>
          <a:prstGeom prst="rect">
            <a:avLst/>
          </a:prstGeom>
          <a:effectLst>
            <a:softEdge rad="127000"/>
          </a:effectLst>
        </p:spPr>
      </p:pic>
    </p:spTree>
    <p:extLst>
      <p:ext uri="{BB962C8B-B14F-4D97-AF65-F5344CB8AC3E}">
        <p14:creationId xmlns:p14="http://schemas.microsoft.com/office/powerpoint/2010/main" val="848546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DA64-CE0C-30AF-0689-D21717D07665}"/>
              </a:ext>
            </a:extLst>
          </p:cNvPr>
          <p:cNvSpPr>
            <a:spLocks noGrp="1"/>
          </p:cNvSpPr>
          <p:nvPr>
            <p:ph type="title"/>
          </p:nvPr>
        </p:nvSpPr>
        <p:spPr>
          <a:xfrm>
            <a:off x="-14177" y="-45878"/>
            <a:ext cx="7556500" cy="914399"/>
          </a:xfrm>
          <a:solidFill>
            <a:srgbClr val="31859C"/>
          </a:solidFill>
        </p:spPr>
        <p:txBody>
          <a:bodyPr>
            <a:normAutofit fontScale="90000"/>
          </a:bodyPr>
          <a:lstStyle/>
          <a:p>
            <a:pPr algn="ctr"/>
            <a:r>
              <a:rPr lang="en-US" dirty="0"/>
              <a:t>Rotary Valve In </a:t>
            </a:r>
            <a:r>
              <a:rPr lang="en-US" b="1" i="0" dirty="0">
                <a:solidFill>
                  <a:srgbClr val="000000"/>
                </a:solidFill>
                <a:effectLst/>
                <a:latin typeface="Times New Roman" panose="02020603050405020304" pitchFamily="18" charset="0"/>
              </a:rPr>
              <a:t>Agricultural, Dairy, Tobacco and Grain</a:t>
            </a:r>
            <a:br>
              <a:rPr lang="en-US" b="1" i="0" dirty="0">
                <a:solidFill>
                  <a:srgbClr val="000000"/>
                </a:solidFill>
                <a:effectLst/>
                <a:latin typeface="Times New Roman" panose="02020603050405020304" pitchFamily="18" charset="0"/>
              </a:rPr>
            </a:br>
            <a:endParaRPr lang="en-US" dirty="0"/>
          </a:p>
        </p:txBody>
      </p:sp>
      <p:pic>
        <p:nvPicPr>
          <p:cNvPr id="6" name="Picture 5" descr="A tractor in a field&#10;&#10;Description automatically generated">
            <a:extLst>
              <a:ext uri="{FF2B5EF4-FFF2-40B4-BE49-F238E27FC236}">
                <a16:creationId xmlns:a16="http://schemas.microsoft.com/office/drawing/2014/main" id="{0B3957DF-DB35-8DDE-9D3E-C5AA994712CC}"/>
              </a:ext>
            </a:extLst>
          </p:cNvPr>
          <p:cNvPicPr>
            <a:picLocks noChangeAspect="1"/>
          </p:cNvPicPr>
          <p:nvPr/>
        </p:nvPicPr>
        <p:blipFill>
          <a:blip r:embed="rId2"/>
          <a:stretch>
            <a:fillRect/>
          </a:stretch>
        </p:blipFill>
        <p:spPr>
          <a:xfrm>
            <a:off x="3854453" y="865368"/>
            <a:ext cx="3670150" cy="2352986"/>
          </a:xfrm>
          <a:prstGeom prst="rect">
            <a:avLst/>
          </a:prstGeom>
        </p:spPr>
      </p:pic>
      <p:pic>
        <p:nvPicPr>
          <p:cNvPr id="5" name="Picture 4" descr="A field of wheat with blue sky&#10;&#10;Description automatically generated">
            <a:extLst>
              <a:ext uri="{FF2B5EF4-FFF2-40B4-BE49-F238E27FC236}">
                <a16:creationId xmlns:a16="http://schemas.microsoft.com/office/drawing/2014/main" id="{F22EDC20-FC9B-0400-4615-C1CCE088C94C}"/>
              </a:ext>
            </a:extLst>
          </p:cNvPr>
          <p:cNvPicPr>
            <a:picLocks noChangeAspect="1"/>
          </p:cNvPicPr>
          <p:nvPr/>
        </p:nvPicPr>
        <p:blipFill>
          <a:blip r:embed="rId3"/>
          <a:stretch>
            <a:fillRect/>
          </a:stretch>
        </p:blipFill>
        <p:spPr>
          <a:xfrm>
            <a:off x="3940874" y="3322906"/>
            <a:ext cx="3583729" cy="2690504"/>
          </a:xfrm>
          <a:prstGeom prst="rect">
            <a:avLst/>
          </a:prstGeom>
        </p:spPr>
      </p:pic>
      <p:graphicFrame>
        <p:nvGraphicFramePr>
          <p:cNvPr id="16" name="TextBox 3">
            <a:extLst>
              <a:ext uri="{FF2B5EF4-FFF2-40B4-BE49-F238E27FC236}">
                <a16:creationId xmlns:a16="http://schemas.microsoft.com/office/drawing/2014/main" id="{65FAD5B3-6969-F851-D9EE-2D366C3EC2A9}"/>
              </a:ext>
            </a:extLst>
          </p:cNvPr>
          <p:cNvGraphicFramePr/>
          <p:nvPr>
            <p:extLst>
              <p:ext uri="{D42A27DB-BD31-4B8C-83A1-F6EECF244321}">
                <p14:modId xmlns:p14="http://schemas.microsoft.com/office/powerpoint/2010/main" val="555446454"/>
              </p:ext>
            </p:extLst>
          </p:nvPr>
        </p:nvGraphicFramePr>
        <p:xfrm>
          <a:off x="148" y="1800225"/>
          <a:ext cx="3701902" cy="550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A blue and white logo&#10;&#10;Description automatically generated">
            <a:extLst>
              <a:ext uri="{FF2B5EF4-FFF2-40B4-BE49-F238E27FC236}">
                <a16:creationId xmlns:a16="http://schemas.microsoft.com/office/drawing/2014/main" id="{437580DB-4211-731D-2A19-E9D9CD69BB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5115" y="0"/>
            <a:ext cx="821385" cy="793201"/>
          </a:xfrm>
          <a:prstGeom prst="rect">
            <a:avLst/>
          </a:prstGeom>
          <a:effectLst>
            <a:softEdge rad="127000"/>
          </a:effectLst>
        </p:spPr>
      </p:pic>
    </p:spTree>
    <p:extLst>
      <p:ext uri="{BB962C8B-B14F-4D97-AF65-F5344CB8AC3E}">
        <p14:creationId xmlns:p14="http://schemas.microsoft.com/office/powerpoint/2010/main" val="14667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46959-E49F-3C3A-5866-91570BE0E4D1}"/>
              </a:ext>
            </a:extLst>
          </p:cNvPr>
          <p:cNvSpPr>
            <a:spLocks noGrp="1"/>
          </p:cNvSpPr>
          <p:nvPr>
            <p:ph type="title"/>
          </p:nvPr>
        </p:nvSpPr>
        <p:spPr>
          <a:xfrm>
            <a:off x="0" y="17937"/>
            <a:ext cx="7556500" cy="1020288"/>
          </a:xfrm>
          <a:solidFill>
            <a:srgbClr val="31859C"/>
          </a:solidFill>
        </p:spPr>
        <p:txBody>
          <a:bodyPr/>
          <a:lstStyle/>
          <a:p>
            <a:r>
              <a:rPr lang="en-US" dirty="0"/>
              <a:t>Rotary Valve In </a:t>
            </a:r>
            <a:r>
              <a:rPr lang="en-US" b="1" i="0" dirty="0">
                <a:solidFill>
                  <a:srgbClr val="000000"/>
                </a:solidFill>
                <a:effectLst/>
                <a:latin typeface="Times New Roman" panose="02020603050405020304" pitchFamily="18" charset="0"/>
              </a:rPr>
              <a:t>Rotary Valve in Food and Pharmaceutical</a:t>
            </a:r>
            <a:endParaRPr lang="en-US" dirty="0"/>
          </a:p>
        </p:txBody>
      </p:sp>
      <p:pic>
        <p:nvPicPr>
          <p:cNvPr id="4" name="Picture 3">
            <a:extLst>
              <a:ext uri="{FF2B5EF4-FFF2-40B4-BE49-F238E27FC236}">
                <a16:creationId xmlns:a16="http://schemas.microsoft.com/office/drawing/2014/main" id="{975ED1E2-4958-0AFD-5B08-32507CC3E01B}"/>
              </a:ext>
            </a:extLst>
          </p:cNvPr>
          <p:cNvPicPr>
            <a:picLocks noChangeAspect="1"/>
          </p:cNvPicPr>
          <p:nvPr/>
        </p:nvPicPr>
        <p:blipFill>
          <a:blip r:embed="rId2"/>
          <a:stretch>
            <a:fillRect/>
          </a:stretch>
        </p:blipFill>
        <p:spPr>
          <a:xfrm>
            <a:off x="2810906" y="1025484"/>
            <a:ext cx="4677888" cy="3161688"/>
          </a:xfrm>
          <a:prstGeom prst="rect">
            <a:avLst/>
          </a:prstGeom>
        </p:spPr>
      </p:pic>
      <p:pic>
        <p:nvPicPr>
          <p:cNvPr id="6" name="Picture 5">
            <a:extLst>
              <a:ext uri="{FF2B5EF4-FFF2-40B4-BE49-F238E27FC236}">
                <a16:creationId xmlns:a16="http://schemas.microsoft.com/office/drawing/2014/main" id="{D438A60D-C58A-2805-A85A-646A7BE7C5F1}"/>
              </a:ext>
            </a:extLst>
          </p:cNvPr>
          <p:cNvPicPr>
            <a:picLocks noChangeAspect="1"/>
          </p:cNvPicPr>
          <p:nvPr/>
        </p:nvPicPr>
        <p:blipFill>
          <a:blip r:embed="rId3"/>
          <a:stretch>
            <a:fillRect/>
          </a:stretch>
        </p:blipFill>
        <p:spPr>
          <a:xfrm>
            <a:off x="53439" y="4080314"/>
            <a:ext cx="4862038" cy="3448023"/>
          </a:xfrm>
          <a:prstGeom prst="rect">
            <a:avLst/>
          </a:prstGeom>
          <a:solidFill>
            <a:srgbClr val="31859C"/>
          </a:solidFill>
        </p:spPr>
      </p:pic>
      <p:pic>
        <p:nvPicPr>
          <p:cNvPr id="3" name="Picture 2" descr="A blue and white logo&#10;&#10;Description automatically generated">
            <a:extLst>
              <a:ext uri="{FF2B5EF4-FFF2-40B4-BE49-F238E27FC236}">
                <a16:creationId xmlns:a16="http://schemas.microsoft.com/office/drawing/2014/main" id="{C8F30D77-A800-D2DE-1E8A-205521608E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3062" y="197609"/>
            <a:ext cx="857291" cy="827875"/>
          </a:xfrm>
          <a:prstGeom prst="rect">
            <a:avLst/>
          </a:prstGeom>
          <a:effectLst>
            <a:softEdge rad="127000"/>
          </a:effectLst>
        </p:spPr>
      </p:pic>
    </p:spTree>
    <p:extLst>
      <p:ext uri="{BB962C8B-B14F-4D97-AF65-F5344CB8AC3E}">
        <p14:creationId xmlns:p14="http://schemas.microsoft.com/office/powerpoint/2010/main" val="340706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56500" cy="7560004"/>
          </a:xfrm>
          <a:prstGeom prst="rect">
            <a:avLst/>
          </a:prstGeom>
          <a:effectLst>
            <a:softEdge rad="88900"/>
          </a:effectLst>
        </p:spPr>
      </p:pic>
      <p:sp>
        <p:nvSpPr>
          <p:cNvPr id="3" name="object 3"/>
          <p:cNvSpPr txBox="1"/>
          <p:nvPr/>
        </p:nvSpPr>
        <p:spPr>
          <a:xfrm>
            <a:off x="61342" y="7248593"/>
            <a:ext cx="147320" cy="177800"/>
          </a:xfrm>
          <a:prstGeom prst="rect">
            <a:avLst/>
          </a:prstGeom>
        </p:spPr>
        <p:txBody>
          <a:bodyPr vert="horz" wrap="square" lIns="0" tIns="12700" rIns="0" bIns="0" rtlCol="0">
            <a:spAutoFit/>
          </a:bodyPr>
          <a:lstStyle/>
          <a:p>
            <a:pPr marL="12700">
              <a:lnSpc>
                <a:spcPct val="100000"/>
              </a:lnSpc>
              <a:spcBef>
                <a:spcPts val="100"/>
              </a:spcBef>
            </a:pPr>
            <a:r>
              <a:rPr sz="1000" b="1" spc="-90" dirty="0">
                <a:solidFill>
                  <a:srgbClr val="FFFFFF"/>
                </a:solidFill>
                <a:latin typeface="Trebuchet MS"/>
                <a:cs typeface="Trebuchet MS"/>
              </a:rPr>
              <a:t>06</a:t>
            </a:r>
            <a:endParaRPr sz="1000">
              <a:latin typeface="Trebuchet MS"/>
              <a:cs typeface="Trebuchet MS"/>
            </a:endParaRPr>
          </a:p>
        </p:txBody>
      </p:sp>
      <p:pic>
        <p:nvPicPr>
          <p:cNvPr id="4" name="Picture 3" descr="A blue and white logo&#10;&#10;Description automatically generated">
            <a:extLst>
              <a:ext uri="{FF2B5EF4-FFF2-40B4-BE49-F238E27FC236}">
                <a16:creationId xmlns:a16="http://schemas.microsoft.com/office/drawing/2014/main" id="{2B80E662-5353-1B83-2132-3136A1C399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450" y="-104775"/>
            <a:ext cx="1106932" cy="1068950"/>
          </a:xfrm>
          <a:prstGeom prst="rect">
            <a:avLst/>
          </a:prstGeom>
          <a:effectLst>
            <a:softEdge rad="127000"/>
          </a:effectLst>
        </p:spPr>
      </p:pic>
      <p:sp>
        <p:nvSpPr>
          <p:cNvPr id="8" name="TextBox 7">
            <a:extLst>
              <a:ext uri="{FF2B5EF4-FFF2-40B4-BE49-F238E27FC236}">
                <a16:creationId xmlns:a16="http://schemas.microsoft.com/office/drawing/2014/main" id="{B98A5EC5-C013-ACE9-E9AE-5BFF8B77E088}"/>
              </a:ext>
            </a:extLst>
          </p:cNvPr>
          <p:cNvSpPr txBox="1"/>
          <p:nvPr/>
        </p:nvSpPr>
        <p:spPr>
          <a:xfrm>
            <a:off x="5378450" y="809625"/>
            <a:ext cx="3781044" cy="646331"/>
          </a:xfrm>
          <a:prstGeom prst="rect">
            <a:avLst/>
          </a:prstGeom>
          <a:noFill/>
          <a:effectLst>
            <a:softEdge rad="190500"/>
          </a:effectLst>
        </p:spPr>
        <p:txBody>
          <a:bodyPr wrap="square">
            <a:spAutoFit/>
          </a:bodyPr>
          <a:lstStyle/>
          <a:p>
            <a:r>
              <a:rPr lang="en-US" altLang="zh-CN" sz="1800" dirty="0">
                <a:solidFill>
                  <a:schemeClr val="bg1">
                    <a:lumMod val="95000"/>
                  </a:schemeClr>
                </a:solidFill>
                <a:latin typeface="+mj-lt"/>
                <a:ea typeface="+mj-ea"/>
              </a:rPr>
              <a:t>www.uv-powder.com</a:t>
            </a:r>
          </a:p>
          <a:p>
            <a:endParaRPr lang="en-US" sz="1800" dirty="0">
              <a:solidFill>
                <a:schemeClr val="bg1">
                  <a:lumMod val="95000"/>
                </a:schemeClr>
              </a:solidFill>
              <a:latin typeface="+mj-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A036-728F-527D-B072-BDA4E15CC11E}"/>
              </a:ext>
            </a:extLst>
          </p:cNvPr>
          <p:cNvSpPr>
            <a:spLocks noGrp="1"/>
          </p:cNvSpPr>
          <p:nvPr>
            <p:ph type="title"/>
          </p:nvPr>
        </p:nvSpPr>
        <p:spPr>
          <a:xfrm>
            <a:off x="0" y="29812"/>
            <a:ext cx="7556500" cy="923641"/>
          </a:xfrm>
          <a:solidFill>
            <a:srgbClr val="31859C"/>
          </a:solidFill>
        </p:spPr>
        <p:txBody>
          <a:bodyPr>
            <a:normAutofit/>
          </a:bodyPr>
          <a:lstStyle/>
          <a:p>
            <a:pPr algn="ctr"/>
            <a:r>
              <a:rPr lang="en-US" dirty="0"/>
              <a:t>Rotary Valve in </a:t>
            </a:r>
            <a:r>
              <a:rPr lang="en-US" b="1" i="0" dirty="0">
                <a:solidFill>
                  <a:srgbClr val="000000"/>
                </a:solidFill>
                <a:effectLst/>
                <a:latin typeface="Times New Roman" panose="02020603050405020304" pitchFamily="18" charset="0"/>
              </a:rPr>
              <a:t>Baking and Milling Industry</a:t>
            </a:r>
            <a:br>
              <a:rPr lang="en-US" b="1" i="0" dirty="0">
                <a:solidFill>
                  <a:srgbClr val="000000"/>
                </a:solidFill>
                <a:effectLst/>
                <a:latin typeface="Times New Roman" panose="02020603050405020304" pitchFamily="18" charset="0"/>
              </a:rPr>
            </a:br>
            <a:endParaRPr lang="en-US" dirty="0"/>
          </a:p>
        </p:txBody>
      </p:sp>
      <p:pic>
        <p:nvPicPr>
          <p:cNvPr id="8" name="Picture 7">
            <a:extLst>
              <a:ext uri="{FF2B5EF4-FFF2-40B4-BE49-F238E27FC236}">
                <a16:creationId xmlns:a16="http://schemas.microsoft.com/office/drawing/2014/main" id="{606FFD0A-A9FD-6EEE-FB1F-3429F469232B}"/>
              </a:ext>
            </a:extLst>
          </p:cNvPr>
          <p:cNvPicPr>
            <a:picLocks noChangeAspect="1"/>
          </p:cNvPicPr>
          <p:nvPr/>
        </p:nvPicPr>
        <p:blipFill>
          <a:blip r:embed="rId2"/>
          <a:stretch>
            <a:fillRect/>
          </a:stretch>
        </p:blipFill>
        <p:spPr>
          <a:xfrm>
            <a:off x="3995883" y="1296718"/>
            <a:ext cx="3537692" cy="2009775"/>
          </a:xfrm>
          <a:prstGeom prst="rect">
            <a:avLst/>
          </a:prstGeom>
        </p:spPr>
      </p:pic>
      <p:pic>
        <p:nvPicPr>
          <p:cNvPr id="10" name="Picture 9">
            <a:extLst>
              <a:ext uri="{FF2B5EF4-FFF2-40B4-BE49-F238E27FC236}">
                <a16:creationId xmlns:a16="http://schemas.microsoft.com/office/drawing/2014/main" id="{B53E73FB-8641-0E99-0382-4F666A572A8B}"/>
              </a:ext>
            </a:extLst>
          </p:cNvPr>
          <p:cNvPicPr>
            <a:picLocks noChangeAspect="1"/>
          </p:cNvPicPr>
          <p:nvPr/>
        </p:nvPicPr>
        <p:blipFill>
          <a:blip r:embed="rId3"/>
          <a:stretch>
            <a:fillRect/>
          </a:stretch>
        </p:blipFill>
        <p:spPr>
          <a:xfrm>
            <a:off x="4006851" y="3306493"/>
            <a:ext cx="3537692" cy="1831345"/>
          </a:xfrm>
          <a:prstGeom prst="rect">
            <a:avLst/>
          </a:prstGeom>
        </p:spPr>
      </p:pic>
      <p:pic>
        <p:nvPicPr>
          <p:cNvPr id="12" name="Picture 11" descr="A large industrial machine in a factory&#10;&#10;Description automatically generated with medium confidence">
            <a:extLst>
              <a:ext uri="{FF2B5EF4-FFF2-40B4-BE49-F238E27FC236}">
                <a16:creationId xmlns:a16="http://schemas.microsoft.com/office/drawing/2014/main" id="{F2A2CDBD-239C-B200-3ED6-97B2EA53AA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0650" y="5197419"/>
            <a:ext cx="3613893" cy="2257425"/>
          </a:xfrm>
          <a:prstGeom prst="rect">
            <a:avLst/>
          </a:prstGeom>
        </p:spPr>
      </p:pic>
      <p:graphicFrame>
        <p:nvGraphicFramePr>
          <p:cNvPr id="20" name="TextBox 3">
            <a:extLst>
              <a:ext uri="{FF2B5EF4-FFF2-40B4-BE49-F238E27FC236}">
                <a16:creationId xmlns:a16="http://schemas.microsoft.com/office/drawing/2014/main" id="{6AB15E73-28F3-7148-1EA2-91A988C94EFC}"/>
              </a:ext>
            </a:extLst>
          </p:cNvPr>
          <p:cNvGraphicFramePr/>
          <p:nvPr>
            <p:extLst>
              <p:ext uri="{D42A27DB-BD31-4B8C-83A1-F6EECF244321}">
                <p14:modId xmlns:p14="http://schemas.microsoft.com/office/powerpoint/2010/main" val="2606369051"/>
              </p:ext>
            </p:extLst>
          </p:nvPr>
        </p:nvGraphicFramePr>
        <p:xfrm>
          <a:off x="0" y="1254084"/>
          <a:ext cx="3776352" cy="53553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descr="A blue and white logo&#10;&#10;Description automatically generated">
            <a:extLst>
              <a:ext uri="{FF2B5EF4-FFF2-40B4-BE49-F238E27FC236}">
                <a16:creationId xmlns:a16="http://schemas.microsoft.com/office/drawing/2014/main" id="{8D4159FB-9721-4718-3E48-EAEBCADE3A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75524" y="56456"/>
            <a:ext cx="901277" cy="870351"/>
          </a:xfrm>
          <a:prstGeom prst="rect">
            <a:avLst/>
          </a:prstGeom>
          <a:effectLst>
            <a:softEdge rad="127000"/>
          </a:effectLst>
        </p:spPr>
      </p:pic>
    </p:spTree>
    <p:extLst>
      <p:ext uri="{BB962C8B-B14F-4D97-AF65-F5344CB8AC3E}">
        <p14:creationId xmlns:p14="http://schemas.microsoft.com/office/powerpoint/2010/main" val="907680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0A2BE-869D-74D3-1AD4-807D875F6415}"/>
              </a:ext>
            </a:extLst>
          </p:cNvPr>
          <p:cNvSpPr>
            <a:spLocks noGrp="1"/>
          </p:cNvSpPr>
          <p:nvPr>
            <p:ph type="title"/>
          </p:nvPr>
        </p:nvSpPr>
        <p:spPr>
          <a:xfrm>
            <a:off x="0" y="0"/>
            <a:ext cx="7556500" cy="1038225"/>
          </a:xfrm>
          <a:solidFill>
            <a:srgbClr val="31859C"/>
          </a:solidFill>
        </p:spPr>
        <p:txBody>
          <a:bodyPr/>
          <a:lstStyle/>
          <a:p>
            <a:pPr algn="ctr"/>
            <a:r>
              <a:rPr lang="en-US" dirty="0"/>
              <a:t>Rotary Valve in </a:t>
            </a:r>
            <a:r>
              <a:rPr lang="en-US" b="1" i="0" dirty="0">
                <a:solidFill>
                  <a:srgbClr val="000000"/>
                </a:solidFill>
                <a:effectLst/>
                <a:latin typeface="Times New Roman" panose="02020603050405020304" pitchFamily="18" charset="0"/>
              </a:rPr>
              <a:t>Powder Industry</a:t>
            </a:r>
            <a:br>
              <a:rPr lang="en-US" b="1" i="0" dirty="0">
                <a:solidFill>
                  <a:srgbClr val="000000"/>
                </a:solidFill>
                <a:effectLst/>
                <a:latin typeface="Times New Roman" panose="02020603050405020304" pitchFamily="18" charset="0"/>
              </a:rPr>
            </a:br>
            <a:endParaRPr lang="en-US" dirty="0"/>
          </a:p>
        </p:txBody>
      </p:sp>
      <p:pic>
        <p:nvPicPr>
          <p:cNvPr id="6" name="Picture 5">
            <a:extLst>
              <a:ext uri="{FF2B5EF4-FFF2-40B4-BE49-F238E27FC236}">
                <a16:creationId xmlns:a16="http://schemas.microsoft.com/office/drawing/2014/main" id="{D9E3EA93-89B2-11C8-7471-A993212B47B3}"/>
              </a:ext>
            </a:extLst>
          </p:cNvPr>
          <p:cNvPicPr>
            <a:picLocks noChangeAspect="1"/>
          </p:cNvPicPr>
          <p:nvPr/>
        </p:nvPicPr>
        <p:blipFill>
          <a:blip r:embed="rId2"/>
          <a:stretch>
            <a:fillRect/>
          </a:stretch>
        </p:blipFill>
        <p:spPr>
          <a:xfrm>
            <a:off x="3531019" y="1190624"/>
            <a:ext cx="4031336" cy="2074348"/>
          </a:xfrm>
          <a:prstGeom prst="rect">
            <a:avLst/>
          </a:prstGeom>
        </p:spPr>
      </p:pic>
      <p:pic>
        <p:nvPicPr>
          <p:cNvPr id="8" name="Picture 7">
            <a:extLst>
              <a:ext uri="{FF2B5EF4-FFF2-40B4-BE49-F238E27FC236}">
                <a16:creationId xmlns:a16="http://schemas.microsoft.com/office/drawing/2014/main" id="{2ABB0E32-C13B-94C1-10DF-D9D741F29F23}"/>
              </a:ext>
            </a:extLst>
          </p:cNvPr>
          <p:cNvPicPr>
            <a:picLocks noChangeAspect="1"/>
          </p:cNvPicPr>
          <p:nvPr/>
        </p:nvPicPr>
        <p:blipFill>
          <a:blip r:embed="rId3"/>
          <a:stretch>
            <a:fillRect/>
          </a:stretch>
        </p:blipFill>
        <p:spPr>
          <a:xfrm>
            <a:off x="3661394" y="3281919"/>
            <a:ext cx="3885749" cy="3657672"/>
          </a:xfrm>
          <a:prstGeom prst="rect">
            <a:avLst/>
          </a:prstGeom>
        </p:spPr>
      </p:pic>
      <p:graphicFrame>
        <p:nvGraphicFramePr>
          <p:cNvPr id="12" name="TextBox 3">
            <a:extLst>
              <a:ext uri="{FF2B5EF4-FFF2-40B4-BE49-F238E27FC236}">
                <a16:creationId xmlns:a16="http://schemas.microsoft.com/office/drawing/2014/main" id="{FE2901D4-E88E-E880-EEA0-E6F3206A0583}"/>
              </a:ext>
            </a:extLst>
          </p:cNvPr>
          <p:cNvGraphicFramePr/>
          <p:nvPr>
            <p:extLst>
              <p:ext uri="{D42A27DB-BD31-4B8C-83A1-F6EECF244321}">
                <p14:modId xmlns:p14="http://schemas.microsoft.com/office/powerpoint/2010/main" val="213709144"/>
              </p:ext>
            </p:extLst>
          </p:nvPr>
        </p:nvGraphicFramePr>
        <p:xfrm>
          <a:off x="17649" y="1190624"/>
          <a:ext cx="3608201" cy="62744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A blue and white logo&#10;&#10;Description automatically generated">
            <a:extLst>
              <a:ext uri="{FF2B5EF4-FFF2-40B4-BE49-F238E27FC236}">
                <a16:creationId xmlns:a16="http://schemas.microsoft.com/office/drawing/2014/main" id="{373D41A4-507C-24E3-1A56-1FC9BFA164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23127" y="192913"/>
            <a:ext cx="837560" cy="808821"/>
          </a:xfrm>
          <a:prstGeom prst="rect">
            <a:avLst/>
          </a:prstGeom>
          <a:effectLst>
            <a:softEdge rad="127000"/>
          </a:effectLst>
        </p:spPr>
      </p:pic>
    </p:spTree>
    <p:extLst>
      <p:ext uri="{BB962C8B-B14F-4D97-AF65-F5344CB8AC3E}">
        <p14:creationId xmlns:p14="http://schemas.microsoft.com/office/powerpoint/2010/main" val="3470879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4428-F430-05B8-EBDF-90E240A55407}"/>
              </a:ext>
            </a:extLst>
          </p:cNvPr>
          <p:cNvSpPr>
            <a:spLocks noGrp="1"/>
          </p:cNvSpPr>
          <p:nvPr>
            <p:ph type="title"/>
          </p:nvPr>
        </p:nvSpPr>
        <p:spPr>
          <a:xfrm>
            <a:off x="0" y="-104775"/>
            <a:ext cx="7556500" cy="914400"/>
          </a:xfrm>
          <a:solidFill>
            <a:srgbClr val="31859C"/>
          </a:solidFill>
        </p:spPr>
        <p:txBody>
          <a:bodyPr/>
          <a:lstStyle/>
          <a:p>
            <a:r>
              <a:rPr lang="en-US" dirty="0"/>
              <a:t>What We Need To Know From You</a:t>
            </a:r>
          </a:p>
        </p:txBody>
      </p:sp>
      <p:pic>
        <p:nvPicPr>
          <p:cNvPr id="5" name="图片 1">
            <a:extLst>
              <a:ext uri="{FF2B5EF4-FFF2-40B4-BE49-F238E27FC236}">
                <a16:creationId xmlns:a16="http://schemas.microsoft.com/office/drawing/2014/main" id="{F51206FF-561A-E0FE-0EEA-26D62B4AEF07}"/>
              </a:ext>
            </a:extLst>
          </p:cNvPr>
          <p:cNvPicPr>
            <a:picLocks noChangeAspect="1"/>
          </p:cNvPicPr>
          <p:nvPr/>
        </p:nvPicPr>
        <p:blipFill>
          <a:blip r:embed="rId2"/>
          <a:stretch>
            <a:fillRect/>
          </a:stretch>
        </p:blipFill>
        <p:spPr>
          <a:xfrm>
            <a:off x="4474845" y="2084459"/>
            <a:ext cx="1591593" cy="1799867"/>
          </a:xfrm>
          <a:prstGeom prst="rect">
            <a:avLst/>
          </a:prstGeom>
        </p:spPr>
      </p:pic>
      <p:pic>
        <p:nvPicPr>
          <p:cNvPr id="6" name="图片 2">
            <a:extLst>
              <a:ext uri="{FF2B5EF4-FFF2-40B4-BE49-F238E27FC236}">
                <a16:creationId xmlns:a16="http://schemas.microsoft.com/office/drawing/2014/main" id="{96AF39BE-9716-AF65-826C-317EF6147F5D}"/>
              </a:ext>
            </a:extLst>
          </p:cNvPr>
          <p:cNvPicPr>
            <a:picLocks noChangeAspect="1"/>
          </p:cNvPicPr>
          <p:nvPr/>
        </p:nvPicPr>
        <p:blipFill>
          <a:blip r:embed="rId3"/>
          <a:stretch>
            <a:fillRect/>
          </a:stretch>
        </p:blipFill>
        <p:spPr>
          <a:xfrm>
            <a:off x="6120941" y="2262767"/>
            <a:ext cx="1354328" cy="1574923"/>
          </a:xfrm>
          <a:prstGeom prst="rect">
            <a:avLst/>
          </a:prstGeom>
        </p:spPr>
      </p:pic>
      <p:pic>
        <p:nvPicPr>
          <p:cNvPr id="7" name="图片 3">
            <a:extLst>
              <a:ext uri="{FF2B5EF4-FFF2-40B4-BE49-F238E27FC236}">
                <a16:creationId xmlns:a16="http://schemas.microsoft.com/office/drawing/2014/main" id="{69A195A3-812C-9C68-FB36-1E4DA5659527}"/>
              </a:ext>
            </a:extLst>
          </p:cNvPr>
          <p:cNvPicPr>
            <a:picLocks noChangeAspect="1"/>
          </p:cNvPicPr>
          <p:nvPr/>
        </p:nvPicPr>
        <p:blipFill>
          <a:blip r:embed="rId4"/>
          <a:stretch>
            <a:fillRect/>
          </a:stretch>
        </p:blipFill>
        <p:spPr>
          <a:xfrm>
            <a:off x="4432270" y="1038224"/>
            <a:ext cx="1634169" cy="1235209"/>
          </a:xfrm>
          <a:prstGeom prst="rect">
            <a:avLst/>
          </a:prstGeom>
        </p:spPr>
      </p:pic>
      <p:pic>
        <p:nvPicPr>
          <p:cNvPr id="8" name="图片 4">
            <a:extLst>
              <a:ext uri="{FF2B5EF4-FFF2-40B4-BE49-F238E27FC236}">
                <a16:creationId xmlns:a16="http://schemas.microsoft.com/office/drawing/2014/main" id="{74164EE2-8670-6AFD-865B-23F32DDCAE9E}"/>
              </a:ext>
            </a:extLst>
          </p:cNvPr>
          <p:cNvPicPr>
            <a:picLocks noChangeAspect="1"/>
          </p:cNvPicPr>
          <p:nvPr/>
        </p:nvPicPr>
        <p:blipFill>
          <a:blip r:embed="rId5"/>
          <a:stretch>
            <a:fillRect/>
          </a:stretch>
        </p:blipFill>
        <p:spPr>
          <a:xfrm>
            <a:off x="6100997" y="1038224"/>
            <a:ext cx="1370242" cy="1160673"/>
          </a:xfrm>
          <a:prstGeom prst="rect">
            <a:avLst/>
          </a:prstGeom>
        </p:spPr>
      </p:pic>
      <p:pic>
        <p:nvPicPr>
          <p:cNvPr id="9" name="图片 5">
            <a:extLst>
              <a:ext uri="{FF2B5EF4-FFF2-40B4-BE49-F238E27FC236}">
                <a16:creationId xmlns:a16="http://schemas.microsoft.com/office/drawing/2014/main" id="{C330668C-E565-137B-2E67-384E8897B403}"/>
              </a:ext>
            </a:extLst>
          </p:cNvPr>
          <p:cNvPicPr>
            <a:picLocks noChangeAspect="1"/>
          </p:cNvPicPr>
          <p:nvPr/>
        </p:nvPicPr>
        <p:blipFill>
          <a:blip r:embed="rId6"/>
          <a:stretch>
            <a:fillRect/>
          </a:stretch>
        </p:blipFill>
        <p:spPr>
          <a:xfrm>
            <a:off x="4473067" y="5647102"/>
            <a:ext cx="1524000" cy="1728216"/>
          </a:xfrm>
          <a:prstGeom prst="rect">
            <a:avLst/>
          </a:prstGeom>
        </p:spPr>
      </p:pic>
      <p:pic>
        <p:nvPicPr>
          <p:cNvPr id="10" name="图片 6">
            <a:extLst>
              <a:ext uri="{FF2B5EF4-FFF2-40B4-BE49-F238E27FC236}">
                <a16:creationId xmlns:a16="http://schemas.microsoft.com/office/drawing/2014/main" id="{14B49B05-29B1-49B6-934F-F76057F717E4}"/>
              </a:ext>
            </a:extLst>
          </p:cNvPr>
          <p:cNvPicPr>
            <a:picLocks noChangeAspect="1"/>
          </p:cNvPicPr>
          <p:nvPr/>
        </p:nvPicPr>
        <p:blipFill>
          <a:blip r:embed="rId7"/>
          <a:stretch>
            <a:fillRect/>
          </a:stretch>
        </p:blipFill>
        <p:spPr>
          <a:xfrm>
            <a:off x="6036142" y="5597197"/>
            <a:ext cx="1546433" cy="1743196"/>
          </a:xfrm>
          <a:prstGeom prst="rect">
            <a:avLst/>
          </a:prstGeom>
        </p:spPr>
      </p:pic>
      <p:pic>
        <p:nvPicPr>
          <p:cNvPr id="11" name="图片 7">
            <a:extLst>
              <a:ext uri="{FF2B5EF4-FFF2-40B4-BE49-F238E27FC236}">
                <a16:creationId xmlns:a16="http://schemas.microsoft.com/office/drawing/2014/main" id="{D2677DBC-E54B-1165-E673-909D28938C34}"/>
              </a:ext>
            </a:extLst>
          </p:cNvPr>
          <p:cNvPicPr>
            <a:picLocks noChangeAspect="1"/>
          </p:cNvPicPr>
          <p:nvPr/>
        </p:nvPicPr>
        <p:blipFill>
          <a:blip r:embed="rId8"/>
          <a:stretch>
            <a:fillRect/>
          </a:stretch>
        </p:blipFill>
        <p:spPr>
          <a:xfrm>
            <a:off x="4473067" y="3880866"/>
            <a:ext cx="1524000" cy="1728216"/>
          </a:xfrm>
          <a:prstGeom prst="rect">
            <a:avLst/>
          </a:prstGeom>
        </p:spPr>
      </p:pic>
      <p:pic>
        <p:nvPicPr>
          <p:cNvPr id="12" name="图片 8">
            <a:extLst>
              <a:ext uri="{FF2B5EF4-FFF2-40B4-BE49-F238E27FC236}">
                <a16:creationId xmlns:a16="http://schemas.microsoft.com/office/drawing/2014/main" id="{934CAF48-0746-A88B-29A9-A1A719CBC060}"/>
              </a:ext>
            </a:extLst>
          </p:cNvPr>
          <p:cNvPicPr>
            <a:picLocks noChangeAspect="1"/>
          </p:cNvPicPr>
          <p:nvPr/>
        </p:nvPicPr>
        <p:blipFill>
          <a:blip r:embed="rId9"/>
          <a:stretch>
            <a:fillRect/>
          </a:stretch>
        </p:blipFill>
        <p:spPr>
          <a:xfrm>
            <a:off x="6030595" y="3832255"/>
            <a:ext cx="1557528" cy="1728216"/>
          </a:xfrm>
          <a:prstGeom prst="rect">
            <a:avLst/>
          </a:prstGeom>
        </p:spPr>
      </p:pic>
      <p:grpSp>
        <p:nvGrpSpPr>
          <p:cNvPr id="26" name="Group 25">
            <a:extLst>
              <a:ext uri="{FF2B5EF4-FFF2-40B4-BE49-F238E27FC236}">
                <a16:creationId xmlns:a16="http://schemas.microsoft.com/office/drawing/2014/main" id="{91AF0BA5-36AA-B2BB-FF6D-1CC688D69921}"/>
              </a:ext>
            </a:extLst>
          </p:cNvPr>
          <p:cNvGrpSpPr/>
          <p:nvPr/>
        </p:nvGrpSpPr>
        <p:grpSpPr>
          <a:xfrm>
            <a:off x="5194270" y="2198897"/>
            <a:ext cx="232200" cy="35280"/>
            <a:chOff x="5237134" y="2465216"/>
            <a:chExt cx="232200" cy="35280"/>
          </a:xfrm>
        </p:grpSpPr>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47842287-F973-843C-E17A-52BEDAA7D9CF}"/>
                    </a:ext>
                  </a:extLst>
                </p14:cNvPr>
                <p14:cNvContentPartPr/>
                <p14:nvPr/>
              </p14:nvContentPartPr>
              <p14:xfrm>
                <a:off x="5358814" y="2465216"/>
                <a:ext cx="360" cy="360"/>
              </p14:xfrm>
            </p:contentPart>
          </mc:Choice>
          <mc:Fallback xmlns="">
            <p:pic>
              <p:nvPicPr>
                <p:cNvPr id="21" name="Ink 20">
                  <a:extLst>
                    <a:ext uri="{FF2B5EF4-FFF2-40B4-BE49-F238E27FC236}">
                      <a16:creationId xmlns:a16="http://schemas.microsoft.com/office/drawing/2014/main" id="{47842287-F973-843C-E17A-52BEDAA7D9CF}"/>
                    </a:ext>
                  </a:extLst>
                </p:cNvPr>
                <p:cNvPicPr/>
                <p:nvPr/>
              </p:nvPicPr>
              <p:blipFill>
                <a:blip r:embed="rId11"/>
                <a:stretch>
                  <a:fillRect/>
                </a:stretch>
              </p:blipFill>
              <p:spPr>
                <a:xfrm>
                  <a:off x="5295814" y="240221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5A41F1D8-E68A-2176-19A9-1D1142B4927B}"/>
                    </a:ext>
                  </a:extLst>
                </p14:cNvPr>
                <p14:cNvContentPartPr/>
                <p14:nvPr/>
              </p14:nvContentPartPr>
              <p14:xfrm>
                <a:off x="5467894" y="2481776"/>
                <a:ext cx="1440" cy="1440"/>
              </p14:xfrm>
            </p:contentPart>
          </mc:Choice>
          <mc:Fallback xmlns="">
            <p:pic>
              <p:nvPicPr>
                <p:cNvPr id="22" name="Ink 21">
                  <a:extLst>
                    <a:ext uri="{FF2B5EF4-FFF2-40B4-BE49-F238E27FC236}">
                      <a16:creationId xmlns:a16="http://schemas.microsoft.com/office/drawing/2014/main" id="{5A41F1D8-E68A-2176-19A9-1D1142B4927B}"/>
                    </a:ext>
                  </a:extLst>
                </p:cNvPr>
                <p:cNvPicPr/>
                <p:nvPr/>
              </p:nvPicPr>
              <p:blipFill>
                <a:blip r:embed="rId13"/>
                <a:stretch>
                  <a:fillRect/>
                </a:stretch>
              </p:blipFill>
              <p:spPr>
                <a:xfrm>
                  <a:off x="5404894" y="2418776"/>
                  <a:ext cx="1270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 name="Ink 23">
                  <a:extLst>
                    <a:ext uri="{FF2B5EF4-FFF2-40B4-BE49-F238E27FC236}">
                      <a16:creationId xmlns:a16="http://schemas.microsoft.com/office/drawing/2014/main" id="{E36A35F8-C592-1B80-CA23-AD1A83004BB5}"/>
                    </a:ext>
                  </a:extLst>
                </p14:cNvPr>
                <p14:cNvContentPartPr/>
                <p14:nvPr/>
              </p14:nvContentPartPr>
              <p14:xfrm>
                <a:off x="5237134" y="2476736"/>
                <a:ext cx="360" cy="360"/>
              </p14:xfrm>
            </p:contentPart>
          </mc:Choice>
          <mc:Fallback xmlns="">
            <p:pic>
              <p:nvPicPr>
                <p:cNvPr id="24" name="Ink 23">
                  <a:extLst>
                    <a:ext uri="{FF2B5EF4-FFF2-40B4-BE49-F238E27FC236}">
                      <a16:creationId xmlns:a16="http://schemas.microsoft.com/office/drawing/2014/main" id="{E36A35F8-C592-1B80-CA23-AD1A83004BB5}"/>
                    </a:ext>
                  </a:extLst>
                </p:cNvPr>
                <p:cNvPicPr/>
                <p:nvPr/>
              </p:nvPicPr>
              <p:blipFill>
                <a:blip r:embed="rId11"/>
                <a:stretch>
                  <a:fillRect/>
                </a:stretch>
              </p:blipFill>
              <p:spPr>
                <a:xfrm>
                  <a:off x="5174134" y="241373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a:extLst>
                    <a:ext uri="{FF2B5EF4-FFF2-40B4-BE49-F238E27FC236}">
                      <a16:creationId xmlns:a16="http://schemas.microsoft.com/office/drawing/2014/main" id="{9727081A-AEA4-1960-513A-CB8D2D098B91}"/>
                    </a:ext>
                  </a:extLst>
                </p14:cNvPr>
                <p14:cNvContentPartPr/>
                <p14:nvPr/>
              </p14:nvContentPartPr>
              <p14:xfrm>
                <a:off x="5358814" y="2500136"/>
                <a:ext cx="360" cy="360"/>
              </p14:xfrm>
            </p:contentPart>
          </mc:Choice>
          <mc:Fallback xmlns="">
            <p:pic>
              <p:nvPicPr>
                <p:cNvPr id="25" name="Ink 24">
                  <a:extLst>
                    <a:ext uri="{FF2B5EF4-FFF2-40B4-BE49-F238E27FC236}">
                      <a16:creationId xmlns:a16="http://schemas.microsoft.com/office/drawing/2014/main" id="{9727081A-AEA4-1960-513A-CB8D2D098B91}"/>
                    </a:ext>
                  </a:extLst>
                </p:cNvPr>
                <p:cNvPicPr/>
                <p:nvPr/>
              </p:nvPicPr>
              <p:blipFill>
                <a:blip r:embed="rId11"/>
                <a:stretch>
                  <a:fillRect/>
                </a:stretch>
              </p:blipFill>
              <p:spPr>
                <a:xfrm>
                  <a:off x="5295814" y="2437136"/>
                  <a:ext cx="126000" cy="126000"/>
                </a:xfrm>
                <a:prstGeom prst="rect">
                  <a:avLst/>
                </a:prstGeom>
              </p:spPr>
            </p:pic>
          </mc:Fallback>
        </mc:AlternateContent>
      </p:grpSp>
      <p:grpSp>
        <p:nvGrpSpPr>
          <p:cNvPr id="31" name="Group 30">
            <a:extLst>
              <a:ext uri="{FF2B5EF4-FFF2-40B4-BE49-F238E27FC236}">
                <a16:creationId xmlns:a16="http://schemas.microsoft.com/office/drawing/2014/main" id="{2F69AA00-7B19-77C1-C8CE-B1252417BF59}"/>
              </a:ext>
            </a:extLst>
          </p:cNvPr>
          <p:cNvGrpSpPr/>
          <p:nvPr/>
        </p:nvGrpSpPr>
        <p:grpSpPr>
          <a:xfrm>
            <a:off x="6656056" y="3767115"/>
            <a:ext cx="243360" cy="11880"/>
            <a:chOff x="6660934" y="3958473"/>
            <a:chExt cx="243360" cy="11880"/>
          </a:xfrm>
        </p:grpSpPr>
        <mc:AlternateContent xmlns:mc="http://schemas.openxmlformats.org/markup-compatibility/2006" xmlns:p14="http://schemas.microsoft.com/office/powerpoint/2010/main">
          <mc:Choice Requires="p14">
            <p:contentPart p14:bwMode="auto" r:id="rId16">
              <p14:nvContentPartPr>
                <p14:cNvPr id="27" name="Ink 26">
                  <a:extLst>
                    <a:ext uri="{FF2B5EF4-FFF2-40B4-BE49-F238E27FC236}">
                      <a16:creationId xmlns:a16="http://schemas.microsoft.com/office/drawing/2014/main" id="{07EBA8B0-5C65-816F-F280-B87259F9FC8F}"/>
                    </a:ext>
                  </a:extLst>
                </p14:cNvPr>
                <p14:cNvContentPartPr/>
                <p14:nvPr/>
              </p14:nvContentPartPr>
              <p14:xfrm>
                <a:off x="6903934" y="3964233"/>
                <a:ext cx="360" cy="360"/>
              </p14:xfrm>
            </p:contentPart>
          </mc:Choice>
          <mc:Fallback xmlns="">
            <p:pic>
              <p:nvPicPr>
                <p:cNvPr id="27" name="Ink 26">
                  <a:extLst>
                    <a:ext uri="{FF2B5EF4-FFF2-40B4-BE49-F238E27FC236}">
                      <a16:creationId xmlns:a16="http://schemas.microsoft.com/office/drawing/2014/main" id="{07EBA8B0-5C65-816F-F280-B87259F9FC8F}"/>
                    </a:ext>
                  </a:extLst>
                </p:cNvPr>
                <p:cNvPicPr/>
                <p:nvPr/>
              </p:nvPicPr>
              <p:blipFill>
                <a:blip r:embed="rId11"/>
                <a:stretch>
                  <a:fillRect/>
                </a:stretch>
              </p:blipFill>
              <p:spPr>
                <a:xfrm>
                  <a:off x="6840934" y="390123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883BFF71-0D41-45A6-F2F1-3369CA9761AA}"/>
                    </a:ext>
                  </a:extLst>
                </p14:cNvPr>
                <p14:cNvContentPartPr/>
                <p14:nvPr/>
              </p14:nvContentPartPr>
              <p14:xfrm>
                <a:off x="6829054" y="3958473"/>
                <a:ext cx="360" cy="360"/>
              </p14:xfrm>
            </p:contentPart>
          </mc:Choice>
          <mc:Fallback xmlns="">
            <p:pic>
              <p:nvPicPr>
                <p:cNvPr id="28" name="Ink 27">
                  <a:extLst>
                    <a:ext uri="{FF2B5EF4-FFF2-40B4-BE49-F238E27FC236}">
                      <a16:creationId xmlns:a16="http://schemas.microsoft.com/office/drawing/2014/main" id="{883BFF71-0D41-45A6-F2F1-3369CA9761AA}"/>
                    </a:ext>
                  </a:extLst>
                </p:cNvPr>
                <p:cNvPicPr/>
                <p:nvPr/>
              </p:nvPicPr>
              <p:blipFill>
                <a:blip r:embed="rId11"/>
                <a:stretch>
                  <a:fillRect/>
                </a:stretch>
              </p:blipFill>
              <p:spPr>
                <a:xfrm>
                  <a:off x="6766054" y="389547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Ink 28">
                  <a:extLst>
                    <a:ext uri="{FF2B5EF4-FFF2-40B4-BE49-F238E27FC236}">
                      <a16:creationId xmlns:a16="http://schemas.microsoft.com/office/drawing/2014/main" id="{80686B19-029B-9D38-8535-F558B925CB93}"/>
                    </a:ext>
                  </a:extLst>
                </p14:cNvPr>
                <p14:cNvContentPartPr/>
                <p14:nvPr/>
              </p14:nvContentPartPr>
              <p14:xfrm>
                <a:off x="6730414" y="3964233"/>
                <a:ext cx="360" cy="360"/>
              </p14:xfrm>
            </p:contentPart>
          </mc:Choice>
          <mc:Fallback xmlns="">
            <p:pic>
              <p:nvPicPr>
                <p:cNvPr id="29" name="Ink 28">
                  <a:extLst>
                    <a:ext uri="{FF2B5EF4-FFF2-40B4-BE49-F238E27FC236}">
                      <a16:creationId xmlns:a16="http://schemas.microsoft.com/office/drawing/2014/main" id="{80686B19-029B-9D38-8535-F558B925CB93}"/>
                    </a:ext>
                  </a:extLst>
                </p:cNvPr>
                <p:cNvPicPr/>
                <p:nvPr/>
              </p:nvPicPr>
              <p:blipFill>
                <a:blip r:embed="rId11"/>
                <a:stretch>
                  <a:fillRect/>
                </a:stretch>
              </p:blipFill>
              <p:spPr>
                <a:xfrm>
                  <a:off x="6667414" y="390123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02692015-C287-2016-BF1C-CA34E3FC6080}"/>
                    </a:ext>
                  </a:extLst>
                </p14:cNvPr>
                <p14:cNvContentPartPr/>
                <p14:nvPr/>
              </p14:nvContentPartPr>
              <p14:xfrm>
                <a:off x="6660934" y="3969993"/>
                <a:ext cx="360" cy="360"/>
              </p14:xfrm>
            </p:contentPart>
          </mc:Choice>
          <mc:Fallback xmlns="">
            <p:pic>
              <p:nvPicPr>
                <p:cNvPr id="30" name="Ink 29">
                  <a:extLst>
                    <a:ext uri="{FF2B5EF4-FFF2-40B4-BE49-F238E27FC236}">
                      <a16:creationId xmlns:a16="http://schemas.microsoft.com/office/drawing/2014/main" id="{02692015-C287-2016-BF1C-CA34E3FC6080}"/>
                    </a:ext>
                  </a:extLst>
                </p:cNvPr>
                <p:cNvPicPr/>
                <p:nvPr/>
              </p:nvPicPr>
              <p:blipFill>
                <a:blip r:embed="rId11"/>
                <a:stretch>
                  <a:fillRect/>
                </a:stretch>
              </p:blipFill>
              <p:spPr>
                <a:xfrm>
                  <a:off x="6597934" y="3906993"/>
                  <a:ext cx="126000" cy="126000"/>
                </a:xfrm>
                <a:prstGeom prst="rect">
                  <a:avLst/>
                </a:prstGeom>
              </p:spPr>
            </p:pic>
          </mc:Fallback>
        </mc:AlternateContent>
      </p:grpSp>
      <p:graphicFrame>
        <p:nvGraphicFramePr>
          <p:cNvPr id="33" name="TextBox 3">
            <a:extLst>
              <a:ext uri="{FF2B5EF4-FFF2-40B4-BE49-F238E27FC236}">
                <a16:creationId xmlns:a16="http://schemas.microsoft.com/office/drawing/2014/main" id="{891CC47F-6C2D-D213-FD1C-270B9B9CFF7D}"/>
              </a:ext>
            </a:extLst>
          </p:cNvPr>
          <p:cNvGraphicFramePr/>
          <p:nvPr>
            <p:extLst>
              <p:ext uri="{D42A27DB-BD31-4B8C-83A1-F6EECF244321}">
                <p14:modId xmlns:p14="http://schemas.microsoft.com/office/powerpoint/2010/main" val="2903187352"/>
              </p:ext>
            </p:extLst>
          </p:nvPr>
        </p:nvGraphicFramePr>
        <p:xfrm>
          <a:off x="0" y="1038225"/>
          <a:ext cx="3870250" cy="627944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pic>
        <p:nvPicPr>
          <p:cNvPr id="3" name="Picture 2" descr="A blue and white logo&#10;&#10;Description automatically generated">
            <a:extLst>
              <a:ext uri="{FF2B5EF4-FFF2-40B4-BE49-F238E27FC236}">
                <a16:creationId xmlns:a16="http://schemas.microsoft.com/office/drawing/2014/main" id="{3A86A836-7FEF-E703-2218-548B9B93AD8E}"/>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745971" y="-104775"/>
            <a:ext cx="808991" cy="781232"/>
          </a:xfrm>
          <a:prstGeom prst="rect">
            <a:avLst/>
          </a:prstGeom>
          <a:effectLst>
            <a:softEdge rad="127000"/>
          </a:effectLst>
        </p:spPr>
      </p:pic>
    </p:spTree>
    <p:extLst>
      <p:ext uri="{BB962C8B-B14F-4D97-AF65-F5344CB8AC3E}">
        <p14:creationId xmlns:p14="http://schemas.microsoft.com/office/powerpoint/2010/main" val="1185102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99414-6E13-675E-CE4B-2DB20CE6D9D8}"/>
              </a:ext>
            </a:extLst>
          </p:cNvPr>
          <p:cNvSpPr>
            <a:spLocks noGrp="1"/>
          </p:cNvSpPr>
          <p:nvPr>
            <p:ph type="title"/>
          </p:nvPr>
        </p:nvSpPr>
        <p:spPr>
          <a:xfrm>
            <a:off x="0" y="0"/>
            <a:ext cx="7556500" cy="733425"/>
          </a:xfrm>
          <a:solidFill>
            <a:srgbClr val="31859C"/>
          </a:solidFill>
        </p:spPr>
        <p:txBody>
          <a:bodyPr/>
          <a:lstStyle/>
          <a:p>
            <a:r>
              <a:rPr lang="en-US" dirty="0"/>
              <a:t>INSTALLATION AND USE</a:t>
            </a:r>
          </a:p>
        </p:txBody>
      </p:sp>
      <p:graphicFrame>
        <p:nvGraphicFramePr>
          <p:cNvPr id="8" name="TextBox 3">
            <a:extLst>
              <a:ext uri="{FF2B5EF4-FFF2-40B4-BE49-F238E27FC236}">
                <a16:creationId xmlns:a16="http://schemas.microsoft.com/office/drawing/2014/main" id="{47ABFA39-4762-8C1A-EDC7-61AE755BFAF1}"/>
              </a:ext>
            </a:extLst>
          </p:cNvPr>
          <p:cNvGraphicFramePr/>
          <p:nvPr>
            <p:extLst>
              <p:ext uri="{D42A27DB-BD31-4B8C-83A1-F6EECF244321}">
                <p14:modId xmlns:p14="http://schemas.microsoft.com/office/powerpoint/2010/main" val="131564387"/>
              </p:ext>
            </p:extLst>
          </p:nvPr>
        </p:nvGraphicFramePr>
        <p:xfrm>
          <a:off x="0" y="733425"/>
          <a:ext cx="7556500" cy="6986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blue and white logo&#10;&#10;Description automatically generated">
            <a:extLst>
              <a:ext uri="{FF2B5EF4-FFF2-40B4-BE49-F238E27FC236}">
                <a16:creationId xmlns:a16="http://schemas.microsoft.com/office/drawing/2014/main" id="{E19DF835-C199-87BA-A933-013239049D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8912" y="-7825"/>
            <a:ext cx="767588" cy="741250"/>
          </a:xfrm>
          <a:prstGeom prst="rect">
            <a:avLst/>
          </a:prstGeom>
          <a:effectLst>
            <a:softEdge rad="127000"/>
          </a:effectLst>
        </p:spPr>
      </p:pic>
    </p:spTree>
    <p:extLst>
      <p:ext uri="{BB962C8B-B14F-4D97-AF65-F5344CB8AC3E}">
        <p14:creationId xmlns:p14="http://schemas.microsoft.com/office/powerpoint/2010/main" val="1884290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reeform 5960">
            <a:extLst>
              <a:ext uri="{FF2B5EF4-FFF2-40B4-BE49-F238E27FC236}">
                <a16:creationId xmlns:a16="http://schemas.microsoft.com/office/drawing/2014/main" id="{88C0DECB-46E6-6EAB-B842-88396EF5CE8E}"/>
              </a:ext>
            </a:extLst>
          </p:cNvPr>
          <p:cNvSpPr>
            <a:spLocks noChangeAspect="1" noEditPoints="1"/>
          </p:cNvSpPr>
          <p:nvPr/>
        </p:nvSpPr>
        <p:spPr bwMode="auto">
          <a:xfrm>
            <a:off x="450850" y="2345736"/>
            <a:ext cx="6654800" cy="3523393"/>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rgbClr val="31859C"/>
          </a:solidFill>
          <a:ln w="9525">
            <a:noFill/>
            <a:round/>
            <a:headEnd/>
            <a:tailEnd/>
          </a:ln>
        </p:spPr>
        <p:txBody>
          <a:bodyPr/>
          <a:lstStyle/>
          <a:p>
            <a:pPr defTabSz="914396">
              <a:defRPr/>
            </a:pPr>
            <a:endParaRPr lang="nb-NO">
              <a:solidFill>
                <a:srgbClr val="000000"/>
              </a:solidFill>
            </a:endParaRPr>
          </a:p>
        </p:txBody>
      </p:sp>
      <p:sp>
        <p:nvSpPr>
          <p:cNvPr id="9" name="矩形 5">
            <a:extLst>
              <a:ext uri="{FF2B5EF4-FFF2-40B4-BE49-F238E27FC236}">
                <a16:creationId xmlns:a16="http://schemas.microsoft.com/office/drawing/2014/main" id="{DD6CF28B-FB13-554B-2CAB-9725614CB01F}"/>
              </a:ext>
            </a:extLst>
          </p:cNvPr>
          <p:cNvSpPr/>
          <p:nvPr/>
        </p:nvSpPr>
        <p:spPr>
          <a:xfrm>
            <a:off x="685800" y="1096068"/>
            <a:ext cx="5589993" cy="307777"/>
          </a:xfrm>
          <a:prstGeom prst="rect">
            <a:avLst/>
          </a:prstGeom>
          <a:noFill/>
        </p:spPr>
        <p:txBody>
          <a:bodyPr wrap="none">
            <a:spAutoFit/>
          </a:bodyPr>
          <a:lstStyle/>
          <a:p>
            <a:pPr marL="285749" indent="-285749" algn="ctr" eaLnBrk="0" fontAlgn="base" hangingPunct="0">
              <a:spcBef>
                <a:spcPct val="50000"/>
              </a:spcBef>
              <a:spcAft>
                <a:spcPct val="0"/>
              </a:spcAft>
              <a:buClr>
                <a:srgbClr val="00B050"/>
              </a:buClr>
              <a:buFont typeface="Wingdings" panose="05000000000000000000" pitchFamily="2" charset="2"/>
              <a:buChar char="u"/>
              <a:defRPr/>
            </a:pPr>
            <a:r>
              <a:rPr lang="en-US" altLang="zh-CN" sz="1400" b="1" dirty="0">
                <a:latin typeface="+mn-ea"/>
              </a:rPr>
              <a:t>High cost performance-super high quality, super low price</a:t>
            </a:r>
          </a:p>
        </p:txBody>
      </p:sp>
      <p:sp>
        <p:nvSpPr>
          <p:cNvPr id="10" name="矩形 6">
            <a:extLst>
              <a:ext uri="{FF2B5EF4-FFF2-40B4-BE49-F238E27FC236}">
                <a16:creationId xmlns:a16="http://schemas.microsoft.com/office/drawing/2014/main" id="{394A543B-661A-E625-AB34-7DBE55493146}"/>
              </a:ext>
            </a:extLst>
          </p:cNvPr>
          <p:cNvSpPr/>
          <p:nvPr/>
        </p:nvSpPr>
        <p:spPr>
          <a:xfrm>
            <a:off x="1837002" y="1822000"/>
            <a:ext cx="1909498" cy="307777"/>
          </a:xfrm>
          <a:prstGeom prst="rect">
            <a:avLst/>
          </a:prstGeom>
          <a:noFill/>
        </p:spPr>
        <p:txBody>
          <a:bodyPr wrap="none">
            <a:spAutoFit/>
          </a:bodyPr>
          <a:lstStyle/>
          <a:p>
            <a:pPr marL="285749" indent="-285749" algn="ctr" eaLnBrk="0" fontAlgn="base" hangingPunct="0">
              <a:spcBef>
                <a:spcPct val="50000"/>
              </a:spcBef>
              <a:spcAft>
                <a:spcPct val="0"/>
              </a:spcAft>
              <a:buClr>
                <a:srgbClr val="00B050"/>
              </a:buClr>
              <a:buFont typeface="Wingdings" panose="05000000000000000000" pitchFamily="2" charset="2"/>
              <a:buChar char="u"/>
              <a:defRPr/>
            </a:pPr>
            <a:r>
              <a:rPr lang="en-US" altLang="zh-CN" sz="1400" b="1" dirty="0">
                <a:latin typeface="+mn-ea"/>
              </a:rPr>
              <a:t>Lifetime service</a:t>
            </a:r>
          </a:p>
        </p:txBody>
      </p:sp>
      <p:sp>
        <p:nvSpPr>
          <p:cNvPr id="11" name="矩形 7">
            <a:extLst>
              <a:ext uri="{FF2B5EF4-FFF2-40B4-BE49-F238E27FC236}">
                <a16:creationId xmlns:a16="http://schemas.microsoft.com/office/drawing/2014/main" id="{BBDE4170-5E86-F388-6177-F6865A02C8AA}"/>
              </a:ext>
            </a:extLst>
          </p:cNvPr>
          <p:cNvSpPr/>
          <p:nvPr/>
        </p:nvSpPr>
        <p:spPr>
          <a:xfrm>
            <a:off x="202075" y="366961"/>
            <a:ext cx="4423006" cy="307777"/>
          </a:xfrm>
          <a:prstGeom prst="rect">
            <a:avLst/>
          </a:prstGeom>
          <a:noFill/>
        </p:spPr>
        <p:txBody>
          <a:bodyPr wrap="none">
            <a:spAutoFit/>
          </a:bodyPr>
          <a:lstStyle/>
          <a:p>
            <a:pPr marL="285749" indent="-285749" algn="ctr" eaLnBrk="0" fontAlgn="base" hangingPunct="0">
              <a:spcBef>
                <a:spcPct val="50000"/>
              </a:spcBef>
              <a:spcAft>
                <a:spcPct val="0"/>
              </a:spcAft>
              <a:buClr>
                <a:srgbClr val="00B050"/>
              </a:buClr>
              <a:buFont typeface="Wingdings" panose="05000000000000000000" pitchFamily="2" charset="2"/>
              <a:buChar char="u"/>
              <a:defRPr/>
            </a:pPr>
            <a:r>
              <a:rPr lang="en-US" altLang="zh-CN" sz="1400" b="1" dirty="0">
                <a:latin typeface="+mn-ea"/>
              </a:rPr>
              <a:t>Powered by technology and survive by quality</a:t>
            </a:r>
          </a:p>
        </p:txBody>
      </p:sp>
      <p:sp>
        <p:nvSpPr>
          <p:cNvPr id="12" name="TextBox 20">
            <a:extLst>
              <a:ext uri="{FF2B5EF4-FFF2-40B4-BE49-F238E27FC236}">
                <a16:creationId xmlns:a16="http://schemas.microsoft.com/office/drawing/2014/main" id="{4101551E-E25F-F596-E790-A5147E963542}"/>
              </a:ext>
            </a:extLst>
          </p:cNvPr>
          <p:cNvSpPr txBox="1"/>
          <p:nvPr/>
        </p:nvSpPr>
        <p:spPr>
          <a:xfrm>
            <a:off x="2190750" y="5869129"/>
            <a:ext cx="4597377" cy="1754326"/>
          </a:xfrm>
          <a:prstGeom prst="rect">
            <a:avLst/>
          </a:prstGeom>
          <a:noFill/>
        </p:spPr>
        <p:txBody>
          <a:bodyPr wrap="square" rtlCol="0">
            <a:spAutoFit/>
          </a:bodyPr>
          <a:lstStyle/>
          <a:p>
            <a:r>
              <a:rPr lang="en-US" altLang="zh-CN" b="1" dirty="0">
                <a:latin typeface="+mj-lt"/>
                <a:ea typeface="+mj-ea"/>
              </a:rPr>
              <a:t>Shanghai </a:t>
            </a:r>
            <a:r>
              <a:rPr lang="en-US" altLang="zh-CN" b="1" dirty="0" err="1">
                <a:latin typeface="+mj-lt"/>
                <a:ea typeface="+mj-ea"/>
              </a:rPr>
              <a:t>Youwei</a:t>
            </a:r>
            <a:r>
              <a:rPr lang="en-US" altLang="zh-CN" b="1" dirty="0">
                <a:latin typeface="+mj-lt"/>
                <a:ea typeface="+mj-ea"/>
              </a:rPr>
              <a:t> Powder Equipment Co., Ltd</a:t>
            </a:r>
            <a:r>
              <a:rPr lang="en-US" altLang="zh-CN" dirty="0">
                <a:latin typeface="+mj-lt"/>
                <a:ea typeface="+mj-ea"/>
              </a:rPr>
              <a:t>.</a:t>
            </a:r>
          </a:p>
          <a:p>
            <a:r>
              <a:rPr lang="en-US" altLang="zh-CN" dirty="0">
                <a:latin typeface="+mj-lt"/>
                <a:ea typeface="+mj-ea"/>
              </a:rPr>
              <a:t>Address: No. 351, </a:t>
            </a:r>
            <a:r>
              <a:rPr lang="en-US" altLang="zh-CN" dirty="0" err="1">
                <a:latin typeface="+mj-lt"/>
                <a:ea typeface="+mj-ea"/>
              </a:rPr>
              <a:t>Sizhuan</a:t>
            </a:r>
            <a:r>
              <a:rPr lang="en-US" altLang="zh-CN" dirty="0">
                <a:latin typeface="+mj-lt"/>
                <a:ea typeface="+mj-ea"/>
              </a:rPr>
              <a:t> Highway, Songjiang District, Shanghai</a:t>
            </a:r>
          </a:p>
          <a:p>
            <a:r>
              <a:rPr lang="en-US" altLang="zh-CN" dirty="0">
                <a:latin typeface="+mj-lt"/>
                <a:ea typeface="+mj-ea"/>
              </a:rPr>
              <a:t>Website: www.uv-powder.com</a:t>
            </a:r>
          </a:p>
          <a:p>
            <a:r>
              <a:rPr lang="en-US" altLang="zh-CN" dirty="0" err="1">
                <a:latin typeface="+mj-lt"/>
                <a:ea typeface="+mj-ea"/>
              </a:rPr>
              <a:t>Mail:</a:t>
            </a:r>
            <a:r>
              <a:rPr lang="en-US" dirty="0" err="1">
                <a:latin typeface="+mj-lt"/>
                <a:ea typeface="SimSun" panose="02010600030101010101" pitchFamily="2" charset="-122"/>
              </a:rPr>
              <a:t>anas@uv-powder.com</a:t>
            </a:r>
            <a:endParaRPr lang="en-US" altLang="zh-CN" dirty="0">
              <a:latin typeface="+mj-lt"/>
              <a:ea typeface="SimSun" panose="02010600030101010101" pitchFamily="2" charset="-122"/>
            </a:endParaRPr>
          </a:p>
          <a:p>
            <a:r>
              <a:rPr lang="en-US" altLang="zh-CN" dirty="0">
                <a:latin typeface="+mj-lt"/>
                <a:ea typeface="+mj-ea"/>
              </a:rPr>
              <a:t>Service supervision hotline: +1(213)568-6682</a:t>
            </a:r>
            <a:endParaRPr lang="zh-CN" altLang="en-US" dirty="0">
              <a:latin typeface="+mj-lt"/>
              <a:ea typeface="+mj-ea"/>
            </a:endParaRPr>
          </a:p>
        </p:txBody>
      </p:sp>
      <p:pic>
        <p:nvPicPr>
          <p:cNvPr id="13" name="Picture 12" descr="A blue and white logo&#10;&#10;Description automatically generated">
            <a:extLst>
              <a:ext uri="{FF2B5EF4-FFF2-40B4-BE49-F238E27FC236}">
                <a16:creationId xmlns:a16="http://schemas.microsoft.com/office/drawing/2014/main" id="{0C46062E-FE61-C168-8235-BD308B2B68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026" y="5785799"/>
            <a:ext cx="1816664" cy="1754327"/>
          </a:xfrm>
          <a:prstGeom prst="rect">
            <a:avLst/>
          </a:prstGeom>
        </p:spPr>
      </p:pic>
    </p:spTree>
    <p:extLst>
      <p:ext uri="{BB962C8B-B14F-4D97-AF65-F5344CB8AC3E}">
        <p14:creationId xmlns:p14="http://schemas.microsoft.com/office/powerpoint/2010/main" val="156646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400" fill="hold"/>
                                        <p:tgtEl>
                                          <p:spTgt spid="12"/>
                                        </p:tgtEl>
                                        <p:attrNameLst>
                                          <p:attrName>ppt_x</p:attrName>
                                        </p:attrNameLst>
                                      </p:cBhvr>
                                      <p:tavLst>
                                        <p:tav tm="0">
                                          <p:val>
                                            <p:strVal val="0-#ppt_w/2"/>
                                          </p:val>
                                        </p:tav>
                                        <p:tav tm="100000">
                                          <p:val>
                                            <p:strVal val="#ppt_x"/>
                                          </p:val>
                                        </p:tav>
                                      </p:tavLst>
                                    </p:anim>
                                    <p:anim calcmode="lin" valueType="num">
                                      <p:cBhvr additive="base">
                                        <p:cTn id="8" dur="4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7909" y="3104022"/>
            <a:ext cx="4334373" cy="3652120"/>
          </a:xfrm>
          <a:prstGeom prst="rect">
            <a:avLst/>
          </a:prstGeom>
          <a:solidFill>
            <a:schemeClr val="accent5">
              <a:lumMod val="60000"/>
              <a:lumOff val="40000"/>
            </a:schemeClr>
          </a:solidFill>
        </p:spPr>
      </p:pic>
      <p:sp>
        <p:nvSpPr>
          <p:cNvPr id="3" name="object 3"/>
          <p:cNvSpPr txBox="1"/>
          <p:nvPr/>
        </p:nvSpPr>
        <p:spPr>
          <a:xfrm>
            <a:off x="257299" y="284438"/>
            <a:ext cx="2266315" cy="1071704"/>
          </a:xfrm>
          <a:prstGeom prst="rect">
            <a:avLst/>
          </a:prstGeom>
        </p:spPr>
        <p:txBody>
          <a:bodyPr vert="horz" wrap="square" lIns="0" tIns="12700" rIns="0" bIns="0" rtlCol="0">
            <a:spAutoFit/>
          </a:bodyPr>
          <a:lstStyle/>
          <a:p>
            <a:pPr marL="12700">
              <a:lnSpc>
                <a:spcPct val="100000"/>
              </a:lnSpc>
              <a:spcBef>
                <a:spcPts val="100"/>
              </a:spcBef>
            </a:pPr>
            <a:r>
              <a:rPr sz="1500" b="1" spc="-185" dirty="0">
                <a:solidFill>
                  <a:srgbClr val="231F20"/>
                </a:solidFill>
                <a:latin typeface="Trebuchet MS"/>
                <a:cs typeface="Trebuchet MS"/>
              </a:rPr>
              <a:t>1.</a:t>
            </a:r>
            <a:r>
              <a:rPr sz="1500" b="1" spc="-85" dirty="0">
                <a:solidFill>
                  <a:srgbClr val="231F20"/>
                </a:solidFill>
                <a:latin typeface="Trebuchet MS"/>
                <a:cs typeface="Trebuchet MS"/>
              </a:rPr>
              <a:t> </a:t>
            </a:r>
            <a:r>
              <a:rPr sz="1500" b="1" spc="-10" dirty="0">
                <a:solidFill>
                  <a:srgbClr val="231F20"/>
                </a:solidFill>
                <a:latin typeface="Trebuchet MS"/>
                <a:cs typeface="Trebuchet MS"/>
              </a:rPr>
              <a:t>INTRODUCTION</a:t>
            </a:r>
            <a:endParaRPr sz="1500" dirty="0">
              <a:latin typeface="Trebuchet MS"/>
              <a:cs typeface="Trebuchet MS"/>
            </a:endParaRPr>
          </a:p>
          <a:p>
            <a:pPr marL="12700" marR="5080">
              <a:lnSpc>
                <a:spcPct val="101200"/>
              </a:lnSpc>
              <a:spcBef>
                <a:spcPts val="660"/>
              </a:spcBef>
            </a:pPr>
            <a:r>
              <a:rPr sz="800" b="1" dirty="0">
                <a:solidFill>
                  <a:srgbClr val="231F20"/>
                </a:solidFill>
                <a:latin typeface="Arial MT"/>
                <a:cs typeface="Arial MT"/>
              </a:rPr>
              <a:t>Rotary</a:t>
            </a:r>
            <a:r>
              <a:rPr sz="800" b="1" spc="10" dirty="0">
                <a:solidFill>
                  <a:srgbClr val="231F20"/>
                </a:solidFill>
                <a:latin typeface="Arial MT"/>
                <a:cs typeface="Arial MT"/>
              </a:rPr>
              <a:t> </a:t>
            </a:r>
            <a:r>
              <a:rPr sz="800" b="1" spc="-20" dirty="0">
                <a:solidFill>
                  <a:srgbClr val="231F20"/>
                </a:solidFill>
                <a:latin typeface="Arial MT"/>
                <a:cs typeface="Arial MT"/>
              </a:rPr>
              <a:t>Valves</a:t>
            </a:r>
            <a:r>
              <a:rPr sz="800" b="1" spc="15" dirty="0">
                <a:solidFill>
                  <a:srgbClr val="231F20"/>
                </a:solidFill>
                <a:latin typeface="Arial MT"/>
                <a:cs typeface="Arial MT"/>
              </a:rPr>
              <a:t> </a:t>
            </a:r>
            <a:r>
              <a:rPr sz="800" b="1" spc="-10" dirty="0">
                <a:solidFill>
                  <a:srgbClr val="231F20"/>
                </a:solidFill>
                <a:latin typeface="Arial MT"/>
                <a:cs typeface="Arial MT"/>
              </a:rPr>
              <a:t>are</a:t>
            </a:r>
            <a:r>
              <a:rPr sz="800" b="1" spc="15" dirty="0">
                <a:solidFill>
                  <a:srgbClr val="231F20"/>
                </a:solidFill>
                <a:latin typeface="Arial MT"/>
                <a:cs typeface="Arial MT"/>
              </a:rPr>
              <a:t> </a:t>
            </a:r>
            <a:r>
              <a:rPr sz="800" b="1" dirty="0">
                <a:solidFill>
                  <a:srgbClr val="231F20"/>
                </a:solidFill>
                <a:latin typeface="Arial MT"/>
                <a:cs typeface="Arial MT"/>
              </a:rPr>
              <a:t>compact</a:t>
            </a:r>
            <a:r>
              <a:rPr sz="800" b="1" spc="10" dirty="0">
                <a:solidFill>
                  <a:srgbClr val="231F20"/>
                </a:solidFill>
                <a:latin typeface="Arial MT"/>
                <a:cs typeface="Arial MT"/>
              </a:rPr>
              <a:t> </a:t>
            </a:r>
            <a:r>
              <a:rPr sz="800" b="1" dirty="0">
                <a:solidFill>
                  <a:srgbClr val="231F20"/>
                </a:solidFill>
                <a:latin typeface="Arial MT"/>
                <a:cs typeface="Arial MT"/>
              </a:rPr>
              <a:t>devices</a:t>
            </a:r>
            <a:r>
              <a:rPr sz="800" b="1" spc="15" dirty="0">
                <a:solidFill>
                  <a:srgbClr val="231F20"/>
                </a:solidFill>
                <a:latin typeface="Arial MT"/>
                <a:cs typeface="Arial MT"/>
              </a:rPr>
              <a:t> </a:t>
            </a:r>
            <a:r>
              <a:rPr sz="800" b="1" dirty="0">
                <a:solidFill>
                  <a:srgbClr val="231F20"/>
                </a:solidFill>
                <a:latin typeface="Arial MT"/>
                <a:cs typeface="Arial MT"/>
              </a:rPr>
              <a:t>widely</a:t>
            </a:r>
            <a:r>
              <a:rPr sz="800" b="1" spc="15" dirty="0">
                <a:solidFill>
                  <a:srgbClr val="231F20"/>
                </a:solidFill>
                <a:latin typeface="Arial MT"/>
                <a:cs typeface="Arial MT"/>
              </a:rPr>
              <a:t> </a:t>
            </a:r>
            <a:r>
              <a:rPr sz="800" b="1" dirty="0">
                <a:solidFill>
                  <a:srgbClr val="231F20"/>
                </a:solidFill>
                <a:latin typeface="Arial MT"/>
                <a:cs typeface="Arial MT"/>
              </a:rPr>
              <a:t>used</a:t>
            </a:r>
            <a:r>
              <a:rPr sz="800" b="1" spc="15" dirty="0">
                <a:solidFill>
                  <a:srgbClr val="231F20"/>
                </a:solidFill>
                <a:latin typeface="Arial MT"/>
                <a:cs typeface="Arial MT"/>
              </a:rPr>
              <a:t> </a:t>
            </a:r>
            <a:r>
              <a:rPr sz="800" b="1" dirty="0">
                <a:solidFill>
                  <a:srgbClr val="231F20"/>
                </a:solidFill>
                <a:latin typeface="Arial MT"/>
                <a:cs typeface="Arial MT"/>
              </a:rPr>
              <a:t>in</a:t>
            </a:r>
            <a:r>
              <a:rPr sz="800" b="1" spc="10" dirty="0">
                <a:solidFill>
                  <a:srgbClr val="231F20"/>
                </a:solidFill>
                <a:latin typeface="Arial MT"/>
                <a:cs typeface="Arial MT"/>
              </a:rPr>
              <a:t> </a:t>
            </a:r>
            <a:r>
              <a:rPr sz="800" b="1" spc="-20" dirty="0">
                <a:solidFill>
                  <a:srgbClr val="231F20"/>
                </a:solidFill>
                <a:latin typeface="Arial MT"/>
                <a:cs typeface="Arial MT"/>
              </a:rPr>
              <a:t>bulk</a:t>
            </a:r>
            <a:r>
              <a:rPr sz="800" b="1" spc="500" dirty="0">
                <a:solidFill>
                  <a:srgbClr val="231F20"/>
                </a:solidFill>
                <a:latin typeface="Arial MT"/>
                <a:cs typeface="Arial MT"/>
              </a:rPr>
              <a:t> </a:t>
            </a:r>
            <a:r>
              <a:rPr sz="800" b="1" dirty="0">
                <a:solidFill>
                  <a:srgbClr val="231F20"/>
                </a:solidFill>
                <a:latin typeface="Arial MT"/>
                <a:cs typeface="Arial MT"/>
              </a:rPr>
              <a:t>handling</a:t>
            </a:r>
            <a:r>
              <a:rPr sz="800" b="1" spc="20" dirty="0">
                <a:solidFill>
                  <a:srgbClr val="231F20"/>
                </a:solidFill>
                <a:latin typeface="Arial MT"/>
                <a:cs typeface="Arial MT"/>
              </a:rPr>
              <a:t> </a:t>
            </a:r>
            <a:r>
              <a:rPr sz="800" b="1" dirty="0">
                <a:solidFill>
                  <a:srgbClr val="231F20"/>
                </a:solidFill>
                <a:latin typeface="Arial MT"/>
                <a:cs typeface="Arial MT"/>
              </a:rPr>
              <a:t>systems</a:t>
            </a:r>
            <a:r>
              <a:rPr sz="800" b="1" spc="20" dirty="0">
                <a:solidFill>
                  <a:srgbClr val="231F20"/>
                </a:solidFill>
                <a:latin typeface="Arial MT"/>
                <a:cs typeface="Arial MT"/>
              </a:rPr>
              <a:t> </a:t>
            </a:r>
            <a:r>
              <a:rPr sz="800" b="1" dirty="0">
                <a:solidFill>
                  <a:srgbClr val="231F20"/>
                </a:solidFill>
                <a:latin typeface="Arial MT"/>
                <a:cs typeface="Arial MT"/>
              </a:rPr>
              <a:t>to</a:t>
            </a:r>
            <a:r>
              <a:rPr sz="800" b="1" spc="20" dirty="0">
                <a:solidFill>
                  <a:srgbClr val="231F20"/>
                </a:solidFill>
                <a:latin typeface="Arial MT"/>
                <a:cs typeface="Arial MT"/>
              </a:rPr>
              <a:t> </a:t>
            </a:r>
            <a:r>
              <a:rPr sz="800" b="1" dirty="0">
                <a:solidFill>
                  <a:srgbClr val="231F20"/>
                </a:solidFill>
                <a:latin typeface="Arial MT"/>
                <a:cs typeface="Arial MT"/>
              </a:rPr>
              <a:t>control</a:t>
            </a:r>
            <a:r>
              <a:rPr sz="800" b="1" spc="20" dirty="0">
                <a:solidFill>
                  <a:srgbClr val="231F20"/>
                </a:solidFill>
                <a:latin typeface="Arial MT"/>
                <a:cs typeface="Arial MT"/>
              </a:rPr>
              <a:t> </a:t>
            </a:r>
            <a:r>
              <a:rPr sz="800" b="1" dirty="0">
                <a:solidFill>
                  <a:srgbClr val="231F20"/>
                </a:solidFill>
                <a:latin typeface="Arial MT"/>
                <a:cs typeface="Arial MT"/>
              </a:rPr>
              <a:t>the</a:t>
            </a:r>
            <a:r>
              <a:rPr sz="800" b="1" spc="20" dirty="0">
                <a:solidFill>
                  <a:srgbClr val="231F20"/>
                </a:solidFill>
                <a:latin typeface="Arial MT"/>
                <a:cs typeface="Arial MT"/>
              </a:rPr>
              <a:t> </a:t>
            </a:r>
            <a:r>
              <a:rPr sz="800" b="1" dirty="0">
                <a:solidFill>
                  <a:srgbClr val="231F20"/>
                </a:solidFill>
                <a:latin typeface="Arial MT"/>
                <a:cs typeface="Arial MT"/>
              </a:rPr>
              <a:t>discharge</a:t>
            </a:r>
            <a:r>
              <a:rPr sz="800" b="1" spc="25" dirty="0">
                <a:solidFill>
                  <a:srgbClr val="231F20"/>
                </a:solidFill>
                <a:latin typeface="Arial MT"/>
                <a:cs typeface="Arial MT"/>
              </a:rPr>
              <a:t> </a:t>
            </a:r>
            <a:r>
              <a:rPr sz="800" b="1" dirty="0">
                <a:solidFill>
                  <a:srgbClr val="231F20"/>
                </a:solidFill>
                <a:latin typeface="Arial MT"/>
                <a:cs typeface="Arial MT"/>
              </a:rPr>
              <a:t>of</a:t>
            </a:r>
            <a:r>
              <a:rPr sz="800" b="1" spc="20" dirty="0">
                <a:solidFill>
                  <a:srgbClr val="231F20"/>
                </a:solidFill>
                <a:latin typeface="Arial MT"/>
                <a:cs typeface="Arial MT"/>
              </a:rPr>
              <a:t> </a:t>
            </a:r>
            <a:r>
              <a:rPr sz="800" b="1" spc="-10" dirty="0">
                <a:solidFill>
                  <a:srgbClr val="231F20"/>
                </a:solidFill>
                <a:latin typeface="Arial MT"/>
                <a:cs typeface="Arial MT"/>
              </a:rPr>
              <a:t>powders</a:t>
            </a:r>
            <a:r>
              <a:rPr sz="800" b="1" spc="500" dirty="0">
                <a:solidFill>
                  <a:srgbClr val="231F20"/>
                </a:solidFill>
                <a:latin typeface="Arial MT"/>
                <a:cs typeface="Arial MT"/>
              </a:rPr>
              <a:t> </a:t>
            </a:r>
            <a:r>
              <a:rPr sz="800" b="1" dirty="0">
                <a:solidFill>
                  <a:srgbClr val="231F20"/>
                </a:solidFill>
                <a:latin typeface="Arial MT"/>
                <a:cs typeface="Arial MT"/>
              </a:rPr>
              <a:t>and</a:t>
            </a:r>
            <a:r>
              <a:rPr sz="800" b="1" spc="-5" dirty="0">
                <a:solidFill>
                  <a:srgbClr val="231F20"/>
                </a:solidFill>
                <a:latin typeface="Arial MT"/>
                <a:cs typeface="Arial MT"/>
              </a:rPr>
              <a:t> </a:t>
            </a:r>
            <a:r>
              <a:rPr sz="800" b="1" dirty="0">
                <a:solidFill>
                  <a:srgbClr val="231F20"/>
                </a:solidFill>
                <a:latin typeface="Arial MT"/>
                <a:cs typeface="Arial MT"/>
              </a:rPr>
              <a:t>granular solids, normally under gravity, between </a:t>
            </a:r>
            <a:r>
              <a:rPr sz="800" b="1" spc="-25" dirty="0">
                <a:solidFill>
                  <a:srgbClr val="231F20"/>
                </a:solidFill>
                <a:latin typeface="Arial MT"/>
                <a:cs typeface="Arial MT"/>
              </a:rPr>
              <a:t>two</a:t>
            </a:r>
            <a:r>
              <a:rPr sz="800" b="1" spc="500" dirty="0">
                <a:solidFill>
                  <a:srgbClr val="231F20"/>
                </a:solidFill>
                <a:latin typeface="Arial MT"/>
                <a:cs typeface="Arial MT"/>
              </a:rPr>
              <a:t> </a:t>
            </a:r>
            <a:r>
              <a:rPr sz="800" b="1" dirty="0">
                <a:solidFill>
                  <a:srgbClr val="231F20"/>
                </a:solidFill>
                <a:latin typeface="Arial MT"/>
                <a:cs typeface="Arial MT"/>
              </a:rPr>
              <a:t>parts</a:t>
            </a:r>
            <a:r>
              <a:rPr sz="800" b="1" spc="-5" dirty="0">
                <a:solidFill>
                  <a:srgbClr val="231F20"/>
                </a:solidFill>
                <a:latin typeface="Arial MT"/>
                <a:cs typeface="Arial MT"/>
              </a:rPr>
              <a:t> </a:t>
            </a:r>
            <a:r>
              <a:rPr sz="800" b="1" dirty="0">
                <a:solidFill>
                  <a:srgbClr val="231F20"/>
                </a:solidFill>
                <a:latin typeface="Arial MT"/>
                <a:cs typeface="Arial MT"/>
              </a:rPr>
              <a:t>of a system; usually when</a:t>
            </a:r>
            <a:r>
              <a:rPr sz="800" b="1" spc="-5" dirty="0">
                <a:solidFill>
                  <a:srgbClr val="231F20"/>
                </a:solidFill>
                <a:latin typeface="Arial MT"/>
                <a:cs typeface="Arial MT"/>
              </a:rPr>
              <a:t> </a:t>
            </a:r>
            <a:r>
              <a:rPr sz="800" b="1" dirty="0">
                <a:solidFill>
                  <a:srgbClr val="231F20"/>
                </a:solidFill>
                <a:latin typeface="Arial MT"/>
                <a:cs typeface="Arial MT"/>
              </a:rPr>
              <a:t>there is a gas </a:t>
            </a:r>
            <a:r>
              <a:rPr sz="800" b="1" spc="-10" dirty="0">
                <a:solidFill>
                  <a:srgbClr val="231F20"/>
                </a:solidFill>
                <a:latin typeface="Arial MT"/>
                <a:cs typeface="Arial MT"/>
              </a:rPr>
              <a:t>pressure</a:t>
            </a:r>
            <a:r>
              <a:rPr sz="800" b="1" spc="500" dirty="0">
                <a:solidFill>
                  <a:srgbClr val="231F20"/>
                </a:solidFill>
                <a:latin typeface="Arial MT"/>
                <a:cs typeface="Arial MT"/>
              </a:rPr>
              <a:t> </a:t>
            </a:r>
            <a:r>
              <a:rPr sz="800" b="1" dirty="0">
                <a:solidFill>
                  <a:srgbClr val="231F20"/>
                </a:solidFill>
                <a:latin typeface="Arial MT"/>
                <a:cs typeface="Arial MT"/>
              </a:rPr>
              <a:t>differential</a:t>
            </a:r>
            <a:r>
              <a:rPr sz="800" b="1" spc="15" dirty="0">
                <a:solidFill>
                  <a:srgbClr val="231F20"/>
                </a:solidFill>
                <a:latin typeface="Arial MT"/>
                <a:cs typeface="Arial MT"/>
              </a:rPr>
              <a:t> </a:t>
            </a:r>
            <a:r>
              <a:rPr sz="800" b="1" dirty="0">
                <a:solidFill>
                  <a:srgbClr val="231F20"/>
                </a:solidFill>
                <a:latin typeface="Arial MT"/>
                <a:cs typeface="Arial MT"/>
              </a:rPr>
              <a:t>between</a:t>
            </a:r>
            <a:r>
              <a:rPr sz="800" b="1" spc="20" dirty="0">
                <a:solidFill>
                  <a:srgbClr val="231F20"/>
                </a:solidFill>
                <a:latin typeface="Arial MT"/>
                <a:cs typeface="Arial MT"/>
              </a:rPr>
              <a:t> </a:t>
            </a:r>
            <a:r>
              <a:rPr sz="800" b="1" dirty="0">
                <a:solidFill>
                  <a:srgbClr val="231F20"/>
                </a:solidFill>
                <a:latin typeface="Arial MT"/>
                <a:cs typeface="Arial MT"/>
              </a:rPr>
              <a:t>the</a:t>
            </a:r>
            <a:r>
              <a:rPr sz="800" b="1" spc="15" dirty="0">
                <a:solidFill>
                  <a:srgbClr val="231F20"/>
                </a:solidFill>
                <a:latin typeface="Arial MT"/>
                <a:cs typeface="Arial MT"/>
              </a:rPr>
              <a:t> </a:t>
            </a:r>
            <a:r>
              <a:rPr sz="800" b="1" dirty="0">
                <a:solidFill>
                  <a:srgbClr val="231F20"/>
                </a:solidFill>
                <a:latin typeface="Arial MT"/>
                <a:cs typeface="Arial MT"/>
              </a:rPr>
              <a:t>two</a:t>
            </a:r>
            <a:r>
              <a:rPr sz="800" b="1" spc="20" dirty="0">
                <a:solidFill>
                  <a:srgbClr val="231F20"/>
                </a:solidFill>
                <a:latin typeface="Arial MT"/>
                <a:cs typeface="Arial MT"/>
              </a:rPr>
              <a:t> </a:t>
            </a:r>
            <a:r>
              <a:rPr sz="800" b="1" spc="-10" dirty="0">
                <a:solidFill>
                  <a:srgbClr val="231F20"/>
                </a:solidFill>
                <a:latin typeface="Arial MT"/>
                <a:cs typeface="Arial MT"/>
              </a:rPr>
              <a:t>parts.</a:t>
            </a:r>
            <a:endParaRPr sz="800" b="1" dirty="0">
              <a:latin typeface="Arial MT"/>
              <a:cs typeface="Arial MT"/>
            </a:endParaRPr>
          </a:p>
        </p:txBody>
      </p:sp>
      <p:sp>
        <p:nvSpPr>
          <p:cNvPr id="4" name="object 4"/>
          <p:cNvSpPr txBox="1"/>
          <p:nvPr/>
        </p:nvSpPr>
        <p:spPr>
          <a:xfrm>
            <a:off x="238883" y="1407959"/>
            <a:ext cx="2348865" cy="501163"/>
          </a:xfrm>
          <a:prstGeom prst="rect">
            <a:avLst/>
          </a:prstGeom>
        </p:spPr>
        <p:txBody>
          <a:bodyPr vert="horz" wrap="square" lIns="0" tIns="11430" rIns="0" bIns="0" rtlCol="0">
            <a:spAutoFit/>
          </a:bodyPr>
          <a:lstStyle/>
          <a:p>
            <a:pPr marL="12700" marR="5080">
              <a:lnSpc>
                <a:spcPct val="101200"/>
              </a:lnSpc>
              <a:spcBef>
                <a:spcPts val="90"/>
              </a:spcBef>
            </a:pPr>
            <a:r>
              <a:rPr sz="800" b="1" dirty="0">
                <a:solidFill>
                  <a:srgbClr val="231F20"/>
                </a:solidFill>
                <a:latin typeface="Arial MT"/>
                <a:cs typeface="Arial MT"/>
              </a:rPr>
              <a:t>By</a:t>
            </a:r>
            <a:r>
              <a:rPr sz="800" b="1" spc="10" dirty="0">
                <a:solidFill>
                  <a:srgbClr val="231F20"/>
                </a:solidFill>
                <a:latin typeface="Arial MT"/>
                <a:cs typeface="Arial MT"/>
              </a:rPr>
              <a:t> </a:t>
            </a:r>
            <a:r>
              <a:rPr sz="800" b="1" dirty="0">
                <a:solidFill>
                  <a:srgbClr val="231F20"/>
                </a:solidFill>
                <a:latin typeface="Arial MT"/>
                <a:cs typeface="Arial MT"/>
              </a:rPr>
              <a:t>definition,</a:t>
            </a:r>
            <a:r>
              <a:rPr sz="800" b="1" spc="10" dirty="0">
                <a:solidFill>
                  <a:srgbClr val="231F20"/>
                </a:solidFill>
                <a:latin typeface="Arial MT"/>
                <a:cs typeface="Arial MT"/>
              </a:rPr>
              <a:t> </a:t>
            </a:r>
            <a:r>
              <a:rPr sz="800" b="1" dirty="0">
                <a:solidFill>
                  <a:srgbClr val="231F20"/>
                </a:solidFill>
                <a:latin typeface="Arial MT"/>
                <a:cs typeface="Arial MT"/>
              </a:rPr>
              <a:t>in</a:t>
            </a:r>
            <a:r>
              <a:rPr sz="800" b="1" spc="10" dirty="0">
                <a:solidFill>
                  <a:srgbClr val="231F20"/>
                </a:solidFill>
                <a:latin typeface="Arial MT"/>
                <a:cs typeface="Arial MT"/>
              </a:rPr>
              <a:t> </a:t>
            </a:r>
            <a:r>
              <a:rPr sz="800" b="1" dirty="0">
                <a:solidFill>
                  <a:srgbClr val="231F20"/>
                </a:solidFill>
                <a:latin typeface="Arial MT"/>
                <a:cs typeface="Arial MT"/>
              </a:rPr>
              <a:t>their</a:t>
            </a:r>
            <a:r>
              <a:rPr sz="800" b="1" spc="15" dirty="0">
                <a:solidFill>
                  <a:srgbClr val="231F20"/>
                </a:solidFill>
                <a:latin typeface="Arial MT"/>
                <a:cs typeface="Arial MT"/>
              </a:rPr>
              <a:t> </a:t>
            </a:r>
            <a:r>
              <a:rPr sz="800" b="1" dirty="0">
                <a:solidFill>
                  <a:srgbClr val="231F20"/>
                </a:solidFill>
                <a:latin typeface="Arial MT"/>
                <a:cs typeface="Arial MT"/>
              </a:rPr>
              <a:t>basic</a:t>
            </a:r>
            <a:r>
              <a:rPr sz="800" b="1" spc="10" dirty="0">
                <a:solidFill>
                  <a:srgbClr val="231F20"/>
                </a:solidFill>
                <a:latin typeface="Arial MT"/>
                <a:cs typeface="Arial MT"/>
              </a:rPr>
              <a:t> </a:t>
            </a:r>
            <a:r>
              <a:rPr sz="800" b="1" dirty="0">
                <a:solidFill>
                  <a:srgbClr val="231F20"/>
                </a:solidFill>
                <a:latin typeface="Arial MT"/>
                <a:cs typeface="Arial MT"/>
              </a:rPr>
              <a:t>construction</a:t>
            </a:r>
            <a:r>
              <a:rPr sz="800" b="1" spc="10" dirty="0">
                <a:solidFill>
                  <a:srgbClr val="231F20"/>
                </a:solidFill>
                <a:latin typeface="Arial MT"/>
                <a:cs typeface="Arial MT"/>
              </a:rPr>
              <a:t> </a:t>
            </a:r>
            <a:r>
              <a:rPr sz="800" b="1" dirty="0">
                <a:solidFill>
                  <a:srgbClr val="231F20"/>
                </a:solidFill>
                <a:latin typeface="Arial MT"/>
                <a:cs typeface="Arial MT"/>
              </a:rPr>
              <a:t>-</a:t>
            </a:r>
            <a:r>
              <a:rPr sz="800" b="1" spc="15" dirty="0">
                <a:solidFill>
                  <a:srgbClr val="231F20"/>
                </a:solidFill>
                <a:latin typeface="Arial MT"/>
                <a:cs typeface="Arial MT"/>
              </a:rPr>
              <a:t> </a:t>
            </a:r>
            <a:r>
              <a:rPr sz="800" b="1" dirty="0">
                <a:solidFill>
                  <a:srgbClr val="231F20"/>
                </a:solidFill>
                <a:latin typeface="Arial MT"/>
                <a:cs typeface="Arial MT"/>
              </a:rPr>
              <a:t>ignoring</a:t>
            </a:r>
            <a:r>
              <a:rPr sz="800" b="1" spc="10" dirty="0">
                <a:solidFill>
                  <a:srgbClr val="231F20"/>
                </a:solidFill>
                <a:latin typeface="Arial MT"/>
                <a:cs typeface="Arial MT"/>
              </a:rPr>
              <a:t> </a:t>
            </a:r>
            <a:r>
              <a:rPr sz="800" b="1" spc="-25" dirty="0">
                <a:solidFill>
                  <a:srgbClr val="231F20"/>
                </a:solidFill>
                <a:latin typeface="Arial MT"/>
                <a:cs typeface="Arial MT"/>
              </a:rPr>
              <a:t>any</a:t>
            </a:r>
            <a:r>
              <a:rPr sz="800" b="1" spc="500" dirty="0">
                <a:solidFill>
                  <a:srgbClr val="231F20"/>
                </a:solidFill>
                <a:latin typeface="Arial MT"/>
                <a:cs typeface="Arial MT"/>
              </a:rPr>
              <a:t> </a:t>
            </a:r>
            <a:r>
              <a:rPr sz="800" b="1" dirty="0">
                <a:solidFill>
                  <a:srgbClr val="231F20"/>
                </a:solidFill>
                <a:latin typeface="Arial MT"/>
                <a:cs typeface="Arial MT"/>
              </a:rPr>
              <a:t>drive,</a:t>
            </a:r>
            <a:r>
              <a:rPr sz="800" b="1" spc="-15" dirty="0">
                <a:solidFill>
                  <a:srgbClr val="231F20"/>
                </a:solidFill>
                <a:latin typeface="Arial MT"/>
                <a:cs typeface="Arial MT"/>
              </a:rPr>
              <a:t> </a:t>
            </a:r>
            <a:r>
              <a:rPr sz="800" b="1" dirty="0">
                <a:solidFill>
                  <a:srgbClr val="231F20"/>
                </a:solidFill>
                <a:latin typeface="Arial MT"/>
                <a:cs typeface="Arial MT"/>
              </a:rPr>
              <a:t>they</a:t>
            </a:r>
            <a:r>
              <a:rPr sz="800" b="1" spc="-15" dirty="0">
                <a:solidFill>
                  <a:srgbClr val="231F20"/>
                </a:solidFill>
                <a:latin typeface="Arial MT"/>
                <a:cs typeface="Arial MT"/>
              </a:rPr>
              <a:t> </a:t>
            </a:r>
            <a:r>
              <a:rPr sz="800" b="1" spc="-10" dirty="0">
                <a:solidFill>
                  <a:srgbClr val="231F20"/>
                </a:solidFill>
                <a:latin typeface="Arial MT"/>
                <a:cs typeface="Arial MT"/>
              </a:rPr>
              <a:t>are</a:t>
            </a:r>
            <a:r>
              <a:rPr sz="800" b="1" spc="-15" dirty="0">
                <a:solidFill>
                  <a:srgbClr val="231F20"/>
                </a:solidFill>
                <a:latin typeface="Arial MT"/>
                <a:cs typeface="Arial MT"/>
              </a:rPr>
              <a:t> </a:t>
            </a:r>
            <a:r>
              <a:rPr sz="800" b="1" dirty="0">
                <a:solidFill>
                  <a:srgbClr val="231F20"/>
                </a:solidFill>
                <a:latin typeface="Arial MT"/>
                <a:cs typeface="Arial MT"/>
              </a:rPr>
              <a:t>the</a:t>
            </a:r>
            <a:r>
              <a:rPr sz="800" b="1" spc="-15" dirty="0">
                <a:solidFill>
                  <a:srgbClr val="231F20"/>
                </a:solidFill>
                <a:latin typeface="Arial MT"/>
                <a:cs typeface="Arial MT"/>
              </a:rPr>
              <a:t> </a:t>
            </a:r>
            <a:r>
              <a:rPr sz="800" b="1" dirty="0">
                <a:solidFill>
                  <a:srgbClr val="231F20"/>
                </a:solidFill>
                <a:latin typeface="Arial MT"/>
                <a:cs typeface="Arial MT"/>
              </a:rPr>
              <a:t>simplest</a:t>
            </a:r>
            <a:r>
              <a:rPr sz="800" b="1" spc="-15" dirty="0">
                <a:solidFill>
                  <a:srgbClr val="231F20"/>
                </a:solidFill>
                <a:latin typeface="Arial MT"/>
                <a:cs typeface="Arial MT"/>
              </a:rPr>
              <a:t> </a:t>
            </a:r>
            <a:r>
              <a:rPr sz="800" b="1" dirty="0">
                <a:solidFill>
                  <a:srgbClr val="231F20"/>
                </a:solidFill>
                <a:latin typeface="Arial MT"/>
                <a:cs typeface="Arial MT"/>
              </a:rPr>
              <a:t>of</a:t>
            </a:r>
            <a:r>
              <a:rPr sz="800" b="1" spc="-15" dirty="0">
                <a:solidFill>
                  <a:srgbClr val="231F20"/>
                </a:solidFill>
                <a:latin typeface="Arial MT"/>
                <a:cs typeface="Arial MT"/>
              </a:rPr>
              <a:t> </a:t>
            </a:r>
            <a:r>
              <a:rPr sz="800" b="1" dirty="0">
                <a:solidFill>
                  <a:srgbClr val="231F20"/>
                </a:solidFill>
                <a:latin typeface="Arial MT"/>
                <a:cs typeface="Arial MT"/>
              </a:rPr>
              <a:t>machines</a:t>
            </a:r>
            <a:r>
              <a:rPr sz="800" b="1" spc="-15" dirty="0">
                <a:solidFill>
                  <a:srgbClr val="231F20"/>
                </a:solidFill>
                <a:latin typeface="Arial MT"/>
                <a:cs typeface="Arial MT"/>
              </a:rPr>
              <a:t> </a:t>
            </a:r>
            <a:r>
              <a:rPr sz="800" b="1" dirty="0">
                <a:solidFill>
                  <a:srgbClr val="231F20"/>
                </a:solidFill>
                <a:latin typeface="Arial MT"/>
                <a:cs typeface="Arial MT"/>
              </a:rPr>
              <a:t>each</a:t>
            </a:r>
            <a:r>
              <a:rPr sz="800" b="1" spc="-15" dirty="0">
                <a:solidFill>
                  <a:srgbClr val="231F20"/>
                </a:solidFill>
                <a:latin typeface="Arial MT"/>
                <a:cs typeface="Arial MT"/>
              </a:rPr>
              <a:t> </a:t>
            </a:r>
            <a:r>
              <a:rPr sz="800" b="1" spc="-10" dirty="0">
                <a:solidFill>
                  <a:srgbClr val="231F20"/>
                </a:solidFill>
                <a:latin typeface="Arial MT"/>
                <a:cs typeface="Arial MT"/>
              </a:rPr>
              <a:t>incorporating</a:t>
            </a:r>
            <a:r>
              <a:rPr sz="800" b="1" spc="500" dirty="0">
                <a:solidFill>
                  <a:srgbClr val="231F20"/>
                </a:solidFill>
                <a:latin typeface="Arial MT"/>
                <a:cs typeface="Arial MT"/>
              </a:rPr>
              <a:t> </a:t>
            </a:r>
            <a:r>
              <a:rPr sz="800" b="1" dirty="0">
                <a:solidFill>
                  <a:srgbClr val="231F20"/>
                </a:solidFill>
                <a:latin typeface="Arial MT"/>
                <a:cs typeface="Arial MT"/>
              </a:rPr>
              <a:t>just</a:t>
            </a:r>
            <a:r>
              <a:rPr sz="800" b="1" spc="-10" dirty="0">
                <a:solidFill>
                  <a:srgbClr val="231F20"/>
                </a:solidFill>
                <a:latin typeface="Arial MT"/>
                <a:cs typeface="Arial MT"/>
              </a:rPr>
              <a:t> </a:t>
            </a:r>
            <a:r>
              <a:rPr sz="800" b="1" dirty="0">
                <a:solidFill>
                  <a:srgbClr val="231F20"/>
                </a:solidFill>
                <a:latin typeface="Arial MT"/>
                <a:cs typeface="Arial MT"/>
              </a:rPr>
              <a:t>one</a:t>
            </a:r>
            <a:r>
              <a:rPr sz="800" b="1" spc="-5" dirty="0">
                <a:solidFill>
                  <a:srgbClr val="231F20"/>
                </a:solidFill>
                <a:latin typeface="Arial MT"/>
                <a:cs typeface="Arial MT"/>
              </a:rPr>
              <a:t> </a:t>
            </a:r>
            <a:r>
              <a:rPr sz="800" b="1" dirty="0">
                <a:solidFill>
                  <a:srgbClr val="231F20"/>
                </a:solidFill>
                <a:latin typeface="Arial MT"/>
                <a:cs typeface="Arial MT"/>
              </a:rPr>
              <a:t>moving</a:t>
            </a:r>
            <a:r>
              <a:rPr sz="800" b="1" spc="-5" dirty="0">
                <a:solidFill>
                  <a:srgbClr val="231F20"/>
                </a:solidFill>
                <a:latin typeface="Arial MT"/>
                <a:cs typeface="Arial MT"/>
              </a:rPr>
              <a:t> </a:t>
            </a:r>
            <a:r>
              <a:rPr sz="800" b="1" spc="-10" dirty="0">
                <a:solidFill>
                  <a:srgbClr val="231F20"/>
                </a:solidFill>
                <a:latin typeface="Arial MT"/>
                <a:cs typeface="Arial MT"/>
              </a:rPr>
              <a:t>element;</a:t>
            </a:r>
            <a:r>
              <a:rPr sz="800" b="1" spc="-5" dirty="0">
                <a:solidFill>
                  <a:srgbClr val="231F20"/>
                </a:solidFill>
                <a:latin typeface="Arial MT"/>
                <a:cs typeface="Arial MT"/>
              </a:rPr>
              <a:t> </a:t>
            </a:r>
            <a:r>
              <a:rPr sz="800" b="1" dirty="0">
                <a:solidFill>
                  <a:srgbClr val="231F20"/>
                </a:solidFill>
                <a:latin typeface="Arial MT"/>
                <a:cs typeface="Arial MT"/>
              </a:rPr>
              <a:t>a</a:t>
            </a:r>
            <a:r>
              <a:rPr sz="800" b="1" spc="-5" dirty="0">
                <a:solidFill>
                  <a:srgbClr val="231F20"/>
                </a:solidFill>
                <a:latin typeface="Arial MT"/>
                <a:cs typeface="Arial MT"/>
              </a:rPr>
              <a:t> </a:t>
            </a:r>
            <a:r>
              <a:rPr sz="800" b="1" dirty="0">
                <a:solidFill>
                  <a:srgbClr val="231F20"/>
                </a:solidFill>
                <a:latin typeface="Arial MT"/>
                <a:cs typeface="Arial MT"/>
              </a:rPr>
              <a:t>multi-vane</a:t>
            </a:r>
            <a:r>
              <a:rPr sz="800" b="1" spc="-10" dirty="0">
                <a:solidFill>
                  <a:srgbClr val="231F20"/>
                </a:solidFill>
                <a:latin typeface="Arial MT"/>
                <a:cs typeface="Arial MT"/>
              </a:rPr>
              <a:t> rotor.</a:t>
            </a:r>
            <a:endParaRPr sz="800" b="1" dirty="0">
              <a:latin typeface="Arial MT"/>
              <a:cs typeface="Arial MT"/>
            </a:endParaRPr>
          </a:p>
        </p:txBody>
      </p:sp>
      <p:sp>
        <p:nvSpPr>
          <p:cNvPr id="5" name="object 5"/>
          <p:cNvSpPr txBox="1"/>
          <p:nvPr/>
        </p:nvSpPr>
        <p:spPr>
          <a:xfrm>
            <a:off x="247632" y="1977565"/>
            <a:ext cx="2303145" cy="874150"/>
          </a:xfrm>
          <a:prstGeom prst="rect">
            <a:avLst/>
          </a:prstGeom>
          <a:solidFill>
            <a:srgbClr val="31859C"/>
          </a:solidFill>
        </p:spPr>
        <p:txBody>
          <a:bodyPr vert="horz" wrap="square" lIns="0" tIns="11430" rIns="0" bIns="0" rtlCol="0">
            <a:spAutoFit/>
          </a:bodyPr>
          <a:lstStyle/>
          <a:p>
            <a:pPr marL="12700" marR="5080">
              <a:lnSpc>
                <a:spcPct val="101200"/>
              </a:lnSpc>
              <a:spcBef>
                <a:spcPts val="90"/>
              </a:spcBef>
            </a:pPr>
            <a:r>
              <a:rPr sz="800" b="1" spc="-20" dirty="0">
                <a:solidFill>
                  <a:srgbClr val="231F20"/>
                </a:solidFill>
                <a:latin typeface="Arial MT"/>
                <a:cs typeface="Arial MT"/>
              </a:rPr>
              <a:t>Yet</a:t>
            </a:r>
            <a:r>
              <a:rPr sz="800" b="1" spc="-10" dirty="0">
                <a:solidFill>
                  <a:srgbClr val="231F20"/>
                </a:solidFill>
                <a:latin typeface="Arial MT"/>
                <a:cs typeface="Arial MT"/>
              </a:rPr>
              <a:t> </a:t>
            </a:r>
            <a:r>
              <a:rPr sz="800" b="1" dirty="0">
                <a:solidFill>
                  <a:srgbClr val="231F20"/>
                </a:solidFill>
                <a:latin typeface="Arial MT"/>
                <a:cs typeface="Arial MT"/>
              </a:rPr>
              <a:t>until</a:t>
            </a:r>
            <a:r>
              <a:rPr sz="800" b="1" spc="-10" dirty="0">
                <a:solidFill>
                  <a:srgbClr val="231F20"/>
                </a:solidFill>
                <a:latin typeface="Arial MT"/>
                <a:cs typeface="Arial MT"/>
              </a:rPr>
              <a:t> </a:t>
            </a:r>
            <a:r>
              <a:rPr sz="800" b="1" dirty="0">
                <a:solidFill>
                  <a:srgbClr val="231F20"/>
                </a:solidFill>
                <a:latin typeface="Arial MT"/>
                <a:cs typeface="Arial MT"/>
              </a:rPr>
              <a:t>relatively</a:t>
            </a:r>
            <a:r>
              <a:rPr sz="800" b="1" spc="-10" dirty="0">
                <a:solidFill>
                  <a:srgbClr val="231F20"/>
                </a:solidFill>
                <a:latin typeface="Arial MT"/>
                <a:cs typeface="Arial MT"/>
              </a:rPr>
              <a:t> </a:t>
            </a:r>
            <a:r>
              <a:rPr sz="800" b="1" dirty="0">
                <a:solidFill>
                  <a:srgbClr val="231F20"/>
                </a:solidFill>
                <a:latin typeface="Arial MT"/>
                <a:cs typeface="Arial MT"/>
              </a:rPr>
              <a:t>recently</a:t>
            </a:r>
            <a:r>
              <a:rPr sz="800" b="1" spc="-5" dirty="0">
                <a:solidFill>
                  <a:srgbClr val="231F20"/>
                </a:solidFill>
                <a:latin typeface="Arial MT"/>
                <a:cs typeface="Arial MT"/>
              </a:rPr>
              <a:t> </a:t>
            </a:r>
            <a:r>
              <a:rPr sz="800" b="1" dirty="0">
                <a:solidFill>
                  <a:srgbClr val="231F20"/>
                </a:solidFill>
                <a:latin typeface="Arial MT"/>
                <a:cs typeface="Arial MT"/>
              </a:rPr>
              <a:t>rotary</a:t>
            </a:r>
            <a:r>
              <a:rPr sz="800" b="1" spc="-10" dirty="0">
                <a:solidFill>
                  <a:srgbClr val="231F20"/>
                </a:solidFill>
                <a:latin typeface="Arial MT"/>
                <a:cs typeface="Arial MT"/>
              </a:rPr>
              <a:t> </a:t>
            </a:r>
            <a:r>
              <a:rPr sz="800" b="1" dirty="0">
                <a:solidFill>
                  <a:srgbClr val="231F20"/>
                </a:solidFill>
                <a:latin typeface="Arial MT"/>
                <a:cs typeface="Arial MT"/>
              </a:rPr>
              <a:t>valves</a:t>
            </a:r>
            <a:r>
              <a:rPr sz="800" b="1" spc="-10" dirty="0">
                <a:solidFill>
                  <a:srgbClr val="231F20"/>
                </a:solidFill>
                <a:latin typeface="Arial MT"/>
                <a:cs typeface="Arial MT"/>
              </a:rPr>
              <a:t> </a:t>
            </a:r>
            <a:r>
              <a:rPr sz="800" b="1" dirty="0">
                <a:solidFill>
                  <a:srgbClr val="231F20"/>
                </a:solidFill>
                <a:latin typeface="Arial MT"/>
                <a:cs typeface="Arial MT"/>
              </a:rPr>
              <a:t>were</a:t>
            </a:r>
            <a:r>
              <a:rPr sz="800" b="1" spc="-10" dirty="0">
                <a:solidFill>
                  <a:srgbClr val="231F20"/>
                </a:solidFill>
                <a:latin typeface="Arial MT"/>
                <a:cs typeface="Arial MT"/>
              </a:rPr>
              <a:t> </a:t>
            </a:r>
            <a:r>
              <a:rPr sz="800" b="1" dirty="0">
                <a:solidFill>
                  <a:srgbClr val="231F20"/>
                </a:solidFill>
                <a:latin typeface="Arial MT"/>
                <a:cs typeface="Arial MT"/>
              </a:rPr>
              <a:t>often</a:t>
            </a:r>
            <a:r>
              <a:rPr sz="800" b="1" spc="-5" dirty="0">
                <a:solidFill>
                  <a:srgbClr val="231F20"/>
                </a:solidFill>
                <a:latin typeface="Arial MT"/>
                <a:cs typeface="Arial MT"/>
              </a:rPr>
              <a:t> </a:t>
            </a:r>
            <a:r>
              <a:rPr sz="800" b="1" spc="-20" dirty="0">
                <a:solidFill>
                  <a:srgbClr val="231F20"/>
                </a:solidFill>
                <a:latin typeface="Arial MT"/>
                <a:cs typeface="Arial MT"/>
              </a:rPr>
              <a:t>much</a:t>
            </a:r>
            <a:r>
              <a:rPr sz="800" b="1" spc="500" dirty="0">
                <a:solidFill>
                  <a:srgbClr val="231F20"/>
                </a:solidFill>
                <a:latin typeface="Arial MT"/>
                <a:cs typeface="Arial MT"/>
              </a:rPr>
              <a:t> </a:t>
            </a:r>
            <a:r>
              <a:rPr sz="800" b="1" dirty="0">
                <a:solidFill>
                  <a:srgbClr val="231F20"/>
                </a:solidFill>
                <a:latin typeface="Arial MT"/>
                <a:cs typeface="Arial MT"/>
              </a:rPr>
              <a:t>maligned,</a:t>
            </a:r>
            <a:r>
              <a:rPr sz="800" b="1" spc="20" dirty="0">
                <a:solidFill>
                  <a:srgbClr val="231F20"/>
                </a:solidFill>
                <a:latin typeface="Arial MT"/>
                <a:cs typeface="Arial MT"/>
              </a:rPr>
              <a:t> </a:t>
            </a:r>
            <a:r>
              <a:rPr sz="800" b="1" dirty="0">
                <a:solidFill>
                  <a:srgbClr val="231F20"/>
                </a:solidFill>
                <a:latin typeface="Arial MT"/>
                <a:cs typeface="Arial MT"/>
              </a:rPr>
              <a:t>due</a:t>
            </a:r>
            <a:r>
              <a:rPr sz="800" b="1" spc="25" dirty="0">
                <a:solidFill>
                  <a:srgbClr val="231F20"/>
                </a:solidFill>
                <a:latin typeface="Arial MT"/>
                <a:cs typeface="Arial MT"/>
              </a:rPr>
              <a:t> </a:t>
            </a:r>
            <a:r>
              <a:rPr sz="800" b="1" dirty="0">
                <a:solidFill>
                  <a:srgbClr val="231F20"/>
                </a:solidFill>
                <a:latin typeface="Arial MT"/>
                <a:cs typeface="Arial MT"/>
              </a:rPr>
              <a:t>to</a:t>
            </a:r>
            <a:r>
              <a:rPr sz="800" b="1" spc="25" dirty="0">
                <a:solidFill>
                  <a:srgbClr val="231F20"/>
                </a:solidFill>
                <a:latin typeface="Arial MT"/>
                <a:cs typeface="Arial MT"/>
              </a:rPr>
              <a:t> </a:t>
            </a:r>
            <a:r>
              <a:rPr sz="800" b="1" dirty="0">
                <a:solidFill>
                  <a:srgbClr val="231F20"/>
                </a:solidFill>
                <a:latin typeface="Arial MT"/>
                <a:cs typeface="Arial MT"/>
              </a:rPr>
              <a:t>customers</a:t>
            </a:r>
            <a:r>
              <a:rPr sz="800" b="1" spc="20" dirty="0">
                <a:solidFill>
                  <a:srgbClr val="231F20"/>
                </a:solidFill>
                <a:latin typeface="Arial MT"/>
                <a:cs typeface="Arial MT"/>
              </a:rPr>
              <a:t> </a:t>
            </a:r>
            <a:r>
              <a:rPr sz="800" b="1" dirty="0">
                <a:solidFill>
                  <a:srgbClr val="231F20"/>
                </a:solidFill>
                <a:latin typeface="Arial MT"/>
                <a:cs typeface="Arial MT"/>
              </a:rPr>
              <a:t>often</a:t>
            </a:r>
            <a:r>
              <a:rPr sz="800" b="1" spc="25" dirty="0">
                <a:solidFill>
                  <a:srgbClr val="231F20"/>
                </a:solidFill>
                <a:latin typeface="Arial MT"/>
                <a:cs typeface="Arial MT"/>
              </a:rPr>
              <a:t> </a:t>
            </a:r>
            <a:r>
              <a:rPr sz="800" b="1" dirty="0">
                <a:solidFill>
                  <a:srgbClr val="231F20"/>
                </a:solidFill>
                <a:latin typeface="Arial MT"/>
                <a:cs typeface="Arial MT"/>
              </a:rPr>
              <a:t>experiencing</a:t>
            </a:r>
            <a:r>
              <a:rPr sz="800" b="1" spc="25" dirty="0">
                <a:solidFill>
                  <a:srgbClr val="231F20"/>
                </a:solidFill>
                <a:latin typeface="Arial MT"/>
                <a:cs typeface="Arial MT"/>
              </a:rPr>
              <a:t> </a:t>
            </a:r>
            <a:r>
              <a:rPr sz="800" b="1" spc="-10" dirty="0">
                <a:solidFill>
                  <a:srgbClr val="231F20"/>
                </a:solidFill>
                <a:latin typeface="Arial MT"/>
                <a:cs typeface="Arial MT"/>
              </a:rPr>
              <a:t>unreliable</a:t>
            </a:r>
            <a:r>
              <a:rPr sz="800" b="1" spc="500" dirty="0">
                <a:solidFill>
                  <a:srgbClr val="231F20"/>
                </a:solidFill>
                <a:latin typeface="Arial MT"/>
                <a:cs typeface="Arial MT"/>
              </a:rPr>
              <a:t> </a:t>
            </a:r>
            <a:r>
              <a:rPr sz="800" b="1" dirty="0">
                <a:solidFill>
                  <a:srgbClr val="231F20"/>
                </a:solidFill>
                <a:latin typeface="Arial MT"/>
                <a:cs typeface="Arial MT"/>
              </a:rPr>
              <a:t>performance.</a:t>
            </a:r>
            <a:r>
              <a:rPr sz="800" b="1" spc="-5" dirty="0">
                <a:solidFill>
                  <a:srgbClr val="231F20"/>
                </a:solidFill>
                <a:latin typeface="Arial MT"/>
                <a:cs typeface="Arial MT"/>
              </a:rPr>
              <a:t> </a:t>
            </a:r>
            <a:r>
              <a:rPr sz="800" b="1" dirty="0">
                <a:solidFill>
                  <a:srgbClr val="231F20"/>
                </a:solidFill>
                <a:latin typeface="Arial MT"/>
                <a:cs typeface="Arial MT"/>
              </a:rPr>
              <a:t>As a</a:t>
            </a:r>
            <a:r>
              <a:rPr sz="800" b="1" spc="-5" dirty="0">
                <a:solidFill>
                  <a:srgbClr val="231F20"/>
                </a:solidFill>
                <a:latin typeface="Arial MT"/>
                <a:cs typeface="Arial MT"/>
              </a:rPr>
              <a:t> </a:t>
            </a:r>
            <a:r>
              <a:rPr sz="800" b="1" dirty="0">
                <a:solidFill>
                  <a:srgbClr val="231F20"/>
                </a:solidFill>
                <a:latin typeface="Arial MT"/>
                <a:cs typeface="Arial MT"/>
              </a:rPr>
              <a:t>result, many engineers</a:t>
            </a:r>
            <a:r>
              <a:rPr sz="800" b="1" spc="-5" dirty="0">
                <a:solidFill>
                  <a:srgbClr val="231F20"/>
                </a:solidFill>
                <a:latin typeface="Arial MT"/>
                <a:cs typeface="Arial MT"/>
              </a:rPr>
              <a:t> </a:t>
            </a:r>
            <a:r>
              <a:rPr sz="800" b="1" dirty="0">
                <a:solidFill>
                  <a:srgbClr val="231F20"/>
                </a:solidFill>
                <a:latin typeface="Arial MT"/>
                <a:cs typeface="Arial MT"/>
              </a:rPr>
              <a:t>actively </a:t>
            </a:r>
            <a:r>
              <a:rPr sz="800" b="1" spc="-10" dirty="0">
                <a:solidFill>
                  <a:srgbClr val="231F20"/>
                </a:solidFill>
                <a:latin typeface="Arial MT"/>
                <a:cs typeface="Arial MT"/>
              </a:rPr>
              <a:t>sought</a:t>
            </a:r>
            <a:r>
              <a:rPr sz="800" b="1" spc="500" dirty="0">
                <a:solidFill>
                  <a:srgbClr val="231F20"/>
                </a:solidFill>
                <a:latin typeface="Arial MT"/>
                <a:cs typeface="Arial MT"/>
              </a:rPr>
              <a:t> </a:t>
            </a:r>
            <a:r>
              <a:rPr sz="800" b="1" dirty="0">
                <a:solidFill>
                  <a:srgbClr val="231F20"/>
                </a:solidFill>
                <a:latin typeface="Arial MT"/>
                <a:cs typeface="Arial MT"/>
              </a:rPr>
              <a:t>alternative</a:t>
            </a:r>
            <a:r>
              <a:rPr sz="800" b="1" spc="15" dirty="0">
                <a:solidFill>
                  <a:srgbClr val="231F20"/>
                </a:solidFill>
                <a:latin typeface="Arial MT"/>
                <a:cs typeface="Arial MT"/>
              </a:rPr>
              <a:t> </a:t>
            </a:r>
            <a:r>
              <a:rPr sz="800" b="1" dirty="0">
                <a:solidFill>
                  <a:srgbClr val="231F20"/>
                </a:solidFill>
                <a:latin typeface="Arial MT"/>
                <a:cs typeface="Arial MT"/>
              </a:rPr>
              <a:t>solutions</a:t>
            </a:r>
            <a:r>
              <a:rPr sz="800" b="1" spc="15" dirty="0">
                <a:solidFill>
                  <a:srgbClr val="231F20"/>
                </a:solidFill>
                <a:latin typeface="Arial MT"/>
                <a:cs typeface="Arial MT"/>
              </a:rPr>
              <a:t> </a:t>
            </a:r>
            <a:r>
              <a:rPr sz="800" b="1" dirty="0">
                <a:solidFill>
                  <a:srgbClr val="231F20"/>
                </a:solidFill>
                <a:latin typeface="Arial MT"/>
                <a:cs typeface="Arial MT"/>
              </a:rPr>
              <a:t>or</a:t>
            </a:r>
            <a:r>
              <a:rPr sz="800" b="1" spc="15" dirty="0">
                <a:solidFill>
                  <a:srgbClr val="231F20"/>
                </a:solidFill>
                <a:latin typeface="Arial MT"/>
                <a:cs typeface="Arial MT"/>
              </a:rPr>
              <a:t> </a:t>
            </a:r>
            <a:r>
              <a:rPr sz="800" b="1" dirty="0">
                <a:solidFill>
                  <a:srgbClr val="231F20"/>
                </a:solidFill>
                <a:latin typeface="Arial MT"/>
                <a:cs typeface="Arial MT"/>
              </a:rPr>
              <a:t>devices</a:t>
            </a:r>
            <a:r>
              <a:rPr sz="800" b="1" spc="15" dirty="0">
                <a:solidFill>
                  <a:srgbClr val="231F20"/>
                </a:solidFill>
                <a:latin typeface="Arial MT"/>
                <a:cs typeface="Arial MT"/>
              </a:rPr>
              <a:t> </a:t>
            </a:r>
            <a:r>
              <a:rPr sz="800" b="1" dirty="0">
                <a:solidFill>
                  <a:srgbClr val="231F20"/>
                </a:solidFill>
                <a:latin typeface="Arial MT"/>
                <a:cs typeface="Arial MT"/>
              </a:rPr>
              <a:t>but</a:t>
            </a:r>
            <a:r>
              <a:rPr sz="800" b="1" spc="20" dirty="0">
                <a:solidFill>
                  <a:srgbClr val="231F20"/>
                </a:solidFill>
                <a:latin typeface="Arial MT"/>
                <a:cs typeface="Arial MT"/>
              </a:rPr>
              <a:t> </a:t>
            </a:r>
            <a:r>
              <a:rPr sz="800" b="1" dirty="0">
                <a:solidFill>
                  <a:srgbClr val="231F20"/>
                </a:solidFill>
                <a:latin typeface="Arial MT"/>
                <a:cs typeface="Arial MT"/>
              </a:rPr>
              <a:t>with</a:t>
            </a:r>
            <a:r>
              <a:rPr sz="800" b="1" spc="15" dirty="0">
                <a:solidFill>
                  <a:srgbClr val="231F20"/>
                </a:solidFill>
                <a:latin typeface="Arial MT"/>
                <a:cs typeface="Arial MT"/>
              </a:rPr>
              <a:t> </a:t>
            </a:r>
            <a:r>
              <a:rPr sz="800" b="1" dirty="0">
                <a:solidFill>
                  <a:srgbClr val="231F20"/>
                </a:solidFill>
                <a:latin typeface="Arial MT"/>
                <a:cs typeface="Arial MT"/>
              </a:rPr>
              <a:t>very</a:t>
            </a:r>
            <a:r>
              <a:rPr sz="800" b="1" spc="15" dirty="0">
                <a:solidFill>
                  <a:srgbClr val="231F20"/>
                </a:solidFill>
                <a:latin typeface="Arial MT"/>
                <a:cs typeface="Arial MT"/>
              </a:rPr>
              <a:t> </a:t>
            </a:r>
            <a:r>
              <a:rPr sz="800" b="1" spc="-10" dirty="0">
                <a:solidFill>
                  <a:srgbClr val="231F20"/>
                </a:solidFill>
                <a:latin typeface="Arial MT"/>
                <a:cs typeface="Arial MT"/>
              </a:rPr>
              <a:t>limited</a:t>
            </a:r>
            <a:r>
              <a:rPr sz="800" b="1" spc="500" dirty="0">
                <a:solidFill>
                  <a:srgbClr val="231F20"/>
                </a:solidFill>
                <a:latin typeface="Arial MT"/>
                <a:cs typeface="Arial MT"/>
              </a:rPr>
              <a:t> </a:t>
            </a:r>
            <a:r>
              <a:rPr sz="800" b="1" dirty="0">
                <a:solidFill>
                  <a:srgbClr val="231F20"/>
                </a:solidFill>
                <a:latin typeface="Arial MT"/>
                <a:cs typeface="Arial MT"/>
              </a:rPr>
              <a:t>success and</a:t>
            </a:r>
            <a:r>
              <a:rPr sz="800" b="1" spc="5" dirty="0">
                <a:solidFill>
                  <a:srgbClr val="231F20"/>
                </a:solidFill>
                <a:latin typeface="Arial MT"/>
                <a:cs typeface="Arial MT"/>
              </a:rPr>
              <a:t> </a:t>
            </a:r>
            <a:r>
              <a:rPr sz="800" b="1" dirty="0">
                <a:solidFill>
                  <a:srgbClr val="231F20"/>
                </a:solidFill>
                <a:latin typeface="Arial MT"/>
                <a:cs typeface="Arial MT"/>
              </a:rPr>
              <a:t>only</a:t>
            </a:r>
            <a:r>
              <a:rPr sz="800" b="1" spc="5" dirty="0">
                <a:solidFill>
                  <a:srgbClr val="231F20"/>
                </a:solidFill>
                <a:latin typeface="Arial MT"/>
                <a:cs typeface="Arial MT"/>
              </a:rPr>
              <a:t> </a:t>
            </a:r>
            <a:r>
              <a:rPr sz="800" b="1" dirty="0">
                <a:solidFill>
                  <a:srgbClr val="231F20"/>
                </a:solidFill>
                <a:latin typeface="Arial MT"/>
                <a:cs typeface="Arial MT"/>
              </a:rPr>
              <a:t>then</a:t>
            </a:r>
            <a:r>
              <a:rPr sz="800" b="1" spc="5" dirty="0">
                <a:solidFill>
                  <a:srgbClr val="231F20"/>
                </a:solidFill>
                <a:latin typeface="Arial MT"/>
                <a:cs typeface="Arial MT"/>
              </a:rPr>
              <a:t> </a:t>
            </a:r>
            <a:r>
              <a:rPr sz="800" b="1" dirty="0">
                <a:solidFill>
                  <a:srgbClr val="231F20"/>
                </a:solidFill>
                <a:latin typeface="Arial MT"/>
                <a:cs typeface="Arial MT"/>
              </a:rPr>
              <a:t>in</a:t>
            </a:r>
            <a:r>
              <a:rPr sz="800" b="1" spc="5" dirty="0">
                <a:solidFill>
                  <a:srgbClr val="231F20"/>
                </a:solidFill>
                <a:latin typeface="Arial MT"/>
                <a:cs typeface="Arial MT"/>
              </a:rPr>
              <a:t> </a:t>
            </a:r>
            <a:r>
              <a:rPr sz="800" b="1" dirty="0">
                <a:solidFill>
                  <a:srgbClr val="231F20"/>
                </a:solidFill>
                <a:latin typeface="Arial MT"/>
                <a:cs typeface="Arial MT"/>
              </a:rPr>
              <a:t>clearly</a:t>
            </a:r>
            <a:r>
              <a:rPr sz="800" b="1" spc="5" dirty="0">
                <a:solidFill>
                  <a:srgbClr val="231F20"/>
                </a:solidFill>
                <a:latin typeface="Arial MT"/>
                <a:cs typeface="Arial MT"/>
              </a:rPr>
              <a:t> </a:t>
            </a:r>
            <a:r>
              <a:rPr sz="800" b="1" dirty="0">
                <a:solidFill>
                  <a:srgbClr val="231F20"/>
                </a:solidFill>
                <a:latin typeface="Arial MT"/>
                <a:cs typeface="Arial MT"/>
              </a:rPr>
              <a:t>defined</a:t>
            </a:r>
            <a:r>
              <a:rPr sz="800" b="1" spc="5" dirty="0">
                <a:solidFill>
                  <a:srgbClr val="231F20"/>
                </a:solidFill>
                <a:latin typeface="Arial MT"/>
                <a:cs typeface="Arial MT"/>
              </a:rPr>
              <a:t> </a:t>
            </a:r>
            <a:r>
              <a:rPr sz="800" b="1" spc="-10" dirty="0">
                <a:solidFill>
                  <a:srgbClr val="231F20"/>
                </a:solidFill>
                <a:latin typeface="Arial MT"/>
                <a:cs typeface="Arial MT"/>
              </a:rPr>
              <a:t>applications</a:t>
            </a:r>
            <a:r>
              <a:rPr sz="800" spc="-10" dirty="0">
                <a:solidFill>
                  <a:srgbClr val="231F20"/>
                </a:solidFill>
                <a:latin typeface="Arial MT"/>
                <a:cs typeface="Arial MT"/>
              </a:rPr>
              <a:t>.</a:t>
            </a:r>
            <a:endParaRPr sz="800" dirty="0">
              <a:latin typeface="Arial MT"/>
              <a:cs typeface="Arial MT"/>
            </a:endParaRPr>
          </a:p>
        </p:txBody>
      </p:sp>
      <p:sp>
        <p:nvSpPr>
          <p:cNvPr id="6" name="object 6"/>
          <p:cNvSpPr txBox="1"/>
          <p:nvPr/>
        </p:nvSpPr>
        <p:spPr>
          <a:xfrm>
            <a:off x="2714299" y="598636"/>
            <a:ext cx="2141855" cy="997324"/>
          </a:xfrm>
          <a:prstGeom prst="rect">
            <a:avLst/>
          </a:prstGeom>
          <a:solidFill>
            <a:srgbClr val="31859C"/>
          </a:solidFill>
        </p:spPr>
        <p:txBody>
          <a:bodyPr vert="horz" wrap="square" lIns="0" tIns="12700" rIns="0" bIns="0" rtlCol="0">
            <a:spAutoFit/>
          </a:bodyPr>
          <a:lstStyle/>
          <a:p>
            <a:pPr marL="12700">
              <a:lnSpc>
                <a:spcPct val="100000"/>
              </a:lnSpc>
              <a:spcBef>
                <a:spcPts val="100"/>
              </a:spcBef>
            </a:pPr>
            <a:r>
              <a:rPr sz="800" b="1" spc="-10" dirty="0">
                <a:solidFill>
                  <a:srgbClr val="231F20"/>
                </a:solidFill>
                <a:latin typeface="Arial MT"/>
                <a:cs typeface="Arial MT"/>
              </a:rPr>
              <a:t>Whereas</a:t>
            </a:r>
            <a:r>
              <a:rPr sz="800" b="1" spc="35" dirty="0">
                <a:solidFill>
                  <a:srgbClr val="231F20"/>
                </a:solidFill>
                <a:latin typeface="Arial MT"/>
                <a:cs typeface="Arial MT"/>
              </a:rPr>
              <a:t> </a:t>
            </a:r>
            <a:r>
              <a:rPr sz="800" b="1" dirty="0">
                <a:solidFill>
                  <a:srgbClr val="231F20"/>
                </a:solidFill>
                <a:latin typeface="Arial MT"/>
                <a:cs typeface="Arial MT"/>
              </a:rPr>
              <a:t>the</a:t>
            </a:r>
            <a:r>
              <a:rPr sz="800" b="1" spc="30" dirty="0">
                <a:solidFill>
                  <a:srgbClr val="231F20"/>
                </a:solidFill>
                <a:latin typeface="Arial MT"/>
                <a:cs typeface="Arial MT"/>
              </a:rPr>
              <a:t> </a:t>
            </a:r>
            <a:r>
              <a:rPr sz="800" b="1" dirty="0">
                <a:solidFill>
                  <a:srgbClr val="231F20"/>
                </a:solidFill>
                <a:latin typeface="Arial MT"/>
                <a:cs typeface="Arial MT"/>
              </a:rPr>
              <a:t>compact</a:t>
            </a:r>
            <a:r>
              <a:rPr sz="800" b="1" spc="35" dirty="0">
                <a:solidFill>
                  <a:srgbClr val="231F20"/>
                </a:solidFill>
                <a:latin typeface="Arial MT"/>
                <a:cs typeface="Arial MT"/>
              </a:rPr>
              <a:t> </a:t>
            </a:r>
            <a:r>
              <a:rPr sz="800" b="1" dirty="0">
                <a:solidFill>
                  <a:srgbClr val="231F20"/>
                </a:solidFill>
                <a:latin typeface="Arial MT"/>
                <a:cs typeface="Arial MT"/>
              </a:rPr>
              <a:t>and</a:t>
            </a:r>
            <a:r>
              <a:rPr sz="800" b="1" spc="35" dirty="0">
                <a:solidFill>
                  <a:srgbClr val="231F20"/>
                </a:solidFill>
                <a:latin typeface="Arial MT"/>
                <a:cs typeface="Arial MT"/>
              </a:rPr>
              <a:t> </a:t>
            </a:r>
            <a:r>
              <a:rPr sz="800" b="1" dirty="0">
                <a:solidFill>
                  <a:srgbClr val="231F20"/>
                </a:solidFill>
                <a:latin typeface="Arial MT"/>
                <a:cs typeface="Arial MT"/>
              </a:rPr>
              <a:t>economic</a:t>
            </a:r>
            <a:r>
              <a:rPr sz="800" b="1" spc="35" dirty="0">
                <a:solidFill>
                  <a:srgbClr val="231F20"/>
                </a:solidFill>
                <a:latin typeface="Arial MT"/>
                <a:cs typeface="Arial MT"/>
              </a:rPr>
              <a:t> </a:t>
            </a:r>
            <a:r>
              <a:rPr sz="800" b="1" spc="-10" dirty="0">
                <a:solidFill>
                  <a:srgbClr val="231F20"/>
                </a:solidFill>
                <a:latin typeface="Arial MT"/>
                <a:cs typeface="Arial MT"/>
              </a:rPr>
              <a:t>simplicity</a:t>
            </a:r>
            <a:endParaRPr sz="800" b="1" dirty="0">
              <a:latin typeface="Arial MT"/>
              <a:cs typeface="Arial MT"/>
            </a:endParaRPr>
          </a:p>
          <a:p>
            <a:pPr marL="12700" marR="5080">
              <a:lnSpc>
                <a:spcPct val="101200"/>
              </a:lnSpc>
            </a:pPr>
            <a:r>
              <a:rPr sz="800" b="1" dirty="0">
                <a:solidFill>
                  <a:srgbClr val="231F20"/>
                </a:solidFill>
                <a:latin typeface="Arial MT"/>
                <a:cs typeface="Arial MT"/>
              </a:rPr>
              <a:t>of</a:t>
            </a:r>
            <a:r>
              <a:rPr sz="800" b="1" spc="20" dirty="0">
                <a:solidFill>
                  <a:srgbClr val="231F20"/>
                </a:solidFill>
                <a:latin typeface="Arial MT"/>
                <a:cs typeface="Arial MT"/>
              </a:rPr>
              <a:t> </a:t>
            </a:r>
            <a:r>
              <a:rPr sz="800" b="1" dirty="0">
                <a:solidFill>
                  <a:srgbClr val="231F20"/>
                </a:solidFill>
                <a:latin typeface="Arial MT"/>
                <a:cs typeface="Arial MT"/>
              </a:rPr>
              <a:t>rotary</a:t>
            </a:r>
            <a:r>
              <a:rPr sz="800" b="1" spc="20" dirty="0">
                <a:solidFill>
                  <a:srgbClr val="231F20"/>
                </a:solidFill>
                <a:latin typeface="Arial MT"/>
                <a:cs typeface="Arial MT"/>
              </a:rPr>
              <a:t> </a:t>
            </a:r>
            <a:r>
              <a:rPr sz="800" b="1" dirty="0">
                <a:solidFill>
                  <a:srgbClr val="231F20"/>
                </a:solidFill>
                <a:latin typeface="Arial MT"/>
                <a:cs typeface="Arial MT"/>
              </a:rPr>
              <a:t>valves</a:t>
            </a:r>
            <a:r>
              <a:rPr sz="800" b="1" spc="20" dirty="0">
                <a:solidFill>
                  <a:srgbClr val="231F20"/>
                </a:solidFill>
                <a:latin typeface="Arial MT"/>
                <a:cs typeface="Arial MT"/>
              </a:rPr>
              <a:t> </a:t>
            </a:r>
            <a:r>
              <a:rPr sz="800" b="1" dirty="0">
                <a:solidFill>
                  <a:srgbClr val="231F20"/>
                </a:solidFill>
                <a:latin typeface="Arial MT"/>
                <a:cs typeface="Arial MT"/>
              </a:rPr>
              <a:t>provided</a:t>
            </a:r>
            <a:r>
              <a:rPr sz="800" b="1" spc="25" dirty="0">
                <a:solidFill>
                  <a:srgbClr val="231F20"/>
                </a:solidFill>
                <a:latin typeface="Arial MT"/>
                <a:cs typeface="Arial MT"/>
              </a:rPr>
              <a:t> </a:t>
            </a:r>
            <a:r>
              <a:rPr sz="800" b="1" dirty="0">
                <a:solidFill>
                  <a:srgbClr val="231F20"/>
                </a:solidFill>
                <a:latin typeface="Arial MT"/>
                <a:cs typeface="Arial MT"/>
              </a:rPr>
              <a:t>for</a:t>
            </a:r>
            <a:r>
              <a:rPr sz="800" b="1" spc="20" dirty="0">
                <a:solidFill>
                  <a:srgbClr val="231F20"/>
                </a:solidFill>
                <a:latin typeface="Arial MT"/>
                <a:cs typeface="Arial MT"/>
              </a:rPr>
              <a:t> </a:t>
            </a:r>
            <a:r>
              <a:rPr sz="800" b="1" dirty="0">
                <a:solidFill>
                  <a:srgbClr val="231F20"/>
                </a:solidFill>
                <a:latin typeface="Arial MT"/>
                <a:cs typeface="Arial MT"/>
              </a:rPr>
              <a:t>continuous</a:t>
            </a:r>
            <a:r>
              <a:rPr sz="800" b="1" spc="20" dirty="0">
                <a:solidFill>
                  <a:srgbClr val="231F20"/>
                </a:solidFill>
                <a:latin typeface="Arial MT"/>
                <a:cs typeface="Arial MT"/>
              </a:rPr>
              <a:t> </a:t>
            </a:r>
            <a:r>
              <a:rPr sz="800" b="1" spc="-10" dirty="0">
                <a:solidFill>
                  <a:srgbClr val="231F20"/>
                </a:solidFill>
                <a:latin typeface="Arial MT"/>
                <a:cs typeface="Arial MT"/>
              </a:rPr>
              <a:t>development</a:t>
            </a:r>
            <a:r>
              <a:rPr sz="800" b="1" spc="500" dirty="0">
                <a:solidFill>
                  <a:srgbClr val="231F20"/>
                </a:solidFill>
                <a:latin typeface="Arial MT"/>
                <a:cs typeface="Arial MT"/>
              </a:rPr>
              <a:t> </a:t>
            </a:r>
            <a:r>
              <a:rPr sz="800" b="1" dirty="0">
                <a:solidFill>
                  <a:srgbClr val="231F20"/>
                </a:solidFill>
                <a:latin typeface="Arial MT"/>
                <a:cs typeface="Arial MT"/>
              </a:rPr>
              <a:t>over</a:t>
            </a:r>
            <a:r>
              <a:rPr sz="800" b="1" spc="10" dirty="0">
                <a:solidFill>
                  <a:srgbClr val="231F20"/>
                </a:solidFill>
                <a:latin typeface="Arial MT"/>
                <a:cs typeface="Arial MT"/>
              </a:rPr>
              <a:t> </a:t>
            </a:r>
            <a:r>
              <a:rPr sz="800" b="1" dirty="0">
                <a:solidFill>
                  <a:srgbClr val="231F20"/>
                </a:solidFill>
                <a:latin typeface="Arial MT"/>
                <a:cs typeface="Arial MT"/>
              </a:rPr>
              <a:t>time</a:t>
            </a:r>
            <a:r>
              <a:rPr sz="800" b="1" spc="10" dirty="0">
                <a:solidFill>
                  <a:srgbClr val="231F20"/>
                </a:solidFill>
                <a:latin typeface="Arial MT"/>
                <a:cs typeface="Arial MT"/>
              </a:rPr>
              <a:t> </a:t>
            </a:r>
            <a:r>
              <a:rPr sz="800" b="1" dirty="0">
                <a:solidFill>
                  <a:srgbClr val="231F20"/>
                </a:solidFill>
                <a:latin typeface="Arial MT"/>
                <a:cs typeface="Arial MT"/>
              </a:rPr>
              <a:t>to</a:t>
            </a:r>
            <a:r>
              <a:rPr sz="800" b="1" spc="10" dirty="0">
                <a:solidFill>
                  <a:srgbClr val="231F20"/>
                </a:solidFill>
                <a:latin typeface="Arial MT"/>
                <a:cs typeface="Arial MT"/>
              </a:rPr>
              <a:t> </a:t>
            </a:r>
            <a:r>
              <a:rPr sz="800" b="1" dirty="0">
                <a:solidFill>
                  <a:srgbClr val="231F20"/>
                </a:solidFill>
                <a:latin typeface="Arial MT"/>
                <a:cs typeface="Arial MT"/>
              </a:rPr>
              <a:t>become</a:t>
            </a:r>
            <a:r>
              <a:rPr sz="800" b="1" spc="10" dirty="0">
                <a:solidFill>
                  <a:srgbClr val="231F20"/>
                </a:solidFill>
                <a:latin typeface="Arial MT"/>
                <a:cs typeface="Arial MT"/>
              </a:rPr>
              <a:t> </a:t>
            </a:r>
            <a:r>
              <a:rPr sz="800" b="1" dirty="0">
                <a:solidFill>
                  <a:srgbClr val="231F20"/>
                </a:solidFill>
                <a:latin typeface="Arial MT"/>
                <a:cs typeface="Arial MT"/>
              </a:rPr>
              <a:t>highly</a:t>
            </a:r>
            <a:r>
              <a:rPr sz="800" b="1" spc="10" dirty="0">
                <a:solidFill>
                  <a:srgbClr val="231F20"/>
                </a:solidFill>
                <a:latin typeface="Arial MT"/>
                <a:cs typeface="Arial MT"/>
              </a:rPr>
              <a:t> </a:t>
            </a:r>
            <a:r>
              <a:rPr sz="800" b="1" dirty="0">
                <a:solidFill>
                  <a:srgbClr val="231F20"/>
                </a:solidFill>
                <a:latin typeface="Arial MT"/>
                <a:cs typeface="Arial MT"/>
              </a:rPr>
              <a:t>versatile</a:t>
            </a:r>
            <a:r>
              <a:rPr sz="800" b="1" spc="10" dirty="0">
                <a:solidFill>
                  <a:srgbClr val="231F20"/>
                </a:solidFill>
                <a:latin typeface="Arial MT"/>
                <a:cs typeface="Arial MT"/>
              </a:rPr>
              <a:t> </a:t>
            </a:r>
            <a:r>
              <a:rPr sz="800" b="1" dirty="0">
                <a:solidFill>
                  <a:srgbClr val="231F20"/>
                </a:solidFill>
                <a:latin typeface="Arial MT"/>
                <a:cs typeface="Arial MT"/>
              </a:rPr>
              <a:t>devices,</a:t>
            </a:r>
            <a:r>
              <a:rPr sz="800" b="1" spc="10" dirty="0">
                <a:solidFill>
                  <a:srgbClr val="231F20"/>
                </a:solidFill>
                <a:latin typeface="Arial MT"/>
                <a:cs typeface="Arial MT"/>
              </a:rPr>
              <a:t> </a:t>
            </a:r>
            <a:r>
              <a:rPr sz="800" b="1" spc="-25" dirty="0">
                <a:solidFill>
                  <a:srgbClr val="231F20"/>
                </a:solidFill>
                <a:latin typeface="Arial MT"/>
                <a:cs typeface="Arial MT"/>
              </a:rPr>
              <a:t>and</a:t>
            </a:r>
            <a:endParaRPr sz="800" b="1" dirty="0">
              <a:latin typeface="Arial MT"/>
              <a:cs typeface="Arial MT"/>
            </a:endParaRPr>
          </a:p>
          <a:p>
            <a:pPr marL="12700" marR="42545">
              <a:lnSpc>
                <a:spcPct val="101200"/>
              </a:lnSpc>
            </a:pPr>
            <a:r>
              <a:rPr sz="800" b="1" spc="-10" dirty="0">
                <a:solidFill>
                  <a:srgbClr val="231F20"/>
                </a:solidFill>
                <a:latin typeface="Arial MT"/>
                <a:cs typeface="Arial MT"/>
              </a:rPr>
              <a:t>are</a:t>
            </a:r>
            <a:r>
              <a:rPr sz="800" b="1" spc="5" dirty="0">
                <a:solidFill>
                  <a:srgbClr val="231F20"/>
                </a:solidFill>
                <a:latin typeface="Arial MT"/>
                <a:cs typeface="Arial MT"/>
              </a:rPr>
              <a:t> </a:t>
            </a:r>
            <a:r>
              <a:rPr sz="800" b="1" dirty="0">
                <a:solidFill>
                  <a:srgbClr val="231F20"/>
                </a:solidFill>
                <a:latin typeface="Arial MT"/>
                <a:cs typeface="Arial MT"/>
              </a:rPr>
              <a:t>now</a:t>
            </a:r>
            <a:r>
              <a:rPr sz="800" b="1" spc="10" dirty="0">
                <a:solidFill>
                  <a:srgbClr val="231F20"/>
                </a:solidFill>
                <a:latin typeface="Arial MT"/>
                <a:cs typeface="Arial MT"/>
              </a:rPr>
              <a:t> </a:t>
            </a:r>
            <a:r>
              <a:rPr sz="800" b="1" dirty="0">
                <a:solidFill>
                  <a:srgbClr val="231F20"/>
                </a:solidFill>
                <a:latin typeface="Arial MT"/>
                <a:cs typeface="Arial MT"/>
              </a:rPr>
              <a:t>established</a:t>
            </a:r>
            <a:r>
              <a:rPr sz="800" b="1" spc="10" dirty="0">
                <a:solidFill>
                  <a:srgbClr val="231F20"/>
                </a:solidFill>
                <a:latin typeface="Arial MT"/>
                <a:cs typeface="Arial MT"/>
              </a:rPr>
              <a:t> </a:t>
            </a:r>
            <a:r>
              <a:rPr sz="800" b="1" dirty="0">
                <a:solidFill>
                  <a:srgbClr val="231F20"/>
                </a:solidFill>
                <a:latin typeface="Arial MT"/>
                <a:cs typeface="Arial MT"/>
              </a:rPr>
              <a:t>as</a:t>
            </a:r>
            <a:r>
              <a:rPr sz="800" b="1" spc="10" dirty="0">
                <a:solidFill>
                  <a:srgbClr val="231F20"/>
                </a:solidFill>
                <a:latin typeface="Arial MT"/>
                <a:cs typeface="Arial MT"/>
              </a:rPr>
              <a:t> </a:t>
            </a:r>
            <a:r>
              <a:rPr sz="800" b="1" dirty="0">
                <a:solidFill>
                  <a:srgbClr val="231F20"/>
                </a:solidFill>
                <a:latin typeface="Arial MT"/>
                <a:cs typeface="Arial MT"/>
              </a:rPr>
              <a:t>important,</a:t>
            </a:r>
            <a:r>
              <a:rPr sz="800" b="1" spc="10" dirty="0">
                <a:solidFill>
                  <a:srgbClr val="231F20"/>
                </a:solidFill>
                <a:latin typeface="Arial MT"/>
                <a:cs typeface="Arial MT"/>
              </a:rPr>
              <a:t> </a:t>
            </a:r>
            <a:r>
              <a:rPr sz="800" b="1" dirty="0">
                <a:solidFill>
                  <a:srgbClr val="231F20"/>
                </a:solidFill>
                <a:latin typeface="Arial MT"/>
                <a:cs typeface="Arial MT"/>
              </a:rPr>
              <a:t>reliable,</a:t>
            </a:r>
            <a:r>
              <a:rPr sz="800" b="1" spc="5" dirty="0">
                <a:solidFill>
                  <a:srgbClr val="231F20"/>
                </a:solidFill>
                <a:latin typeface="Arial MT"/>
                <a:cs typeface="Arial MT"/>
              </a:rPr>
              <a:t> </a:t>
            </a:r>
            <a:r>
              <a:rPr sz="800" b="1" dirty="0">
                <a:solidFill>
                  <a:srgbClr val="231F20"/>
                </a:solidFill>
                <a:latin typeface="Arial MT"/>
                <a:cs typeface="Arial MT"/>
              </a:rPr>
              <a:t>and</a:t>
            </a:r>
            <a:r>
              <a:rPr sz="800" b="1" spc="10" dirty="0">
                <a:solidFill>
                  <a:srgbClr val="231F20"/>
                </a:solidFill>
                <a:latin typeface="Arial MT"/>
                <a:cs typeface="Arial MT"/>
              </a:rPr>
              <a:t> </a:t>
            </a:r>
            <a:r>
              <a:rPr sz="800" b="1" spc="-10" dirty="0">
                <a:solidFill>
                  <a:srgbClr val="231F20"/>
                </a:solidFill>
                <a:latin typeface="Arial MT"/>
                <a:cs typeface="Arial MT"/>
              </a:rPr>
              <a:t>often</a:t>
            </a:r>
            <a:r>
              <a:rPr sz="800" b="1" spc="500" dirty="0">
                <a:solidFill>
                  <a:srgbClr val="231F20"/>
                </a:solidFill>
                <a:latin typeface="Arial MT"/>
                <a:cs typeface="Arial MT"/>
              </a:rPr>
              <a:t> </a:t>
            </a:r>
            <a:r>
              <a:rPr sz="800" b="1" dirty="0">
                <a:solidFill>
                  <a:srgbClr val="231F20"/>
                </a:solidFill>
                <a:latin typeface="Arial MT"/>
                <a:cs typeface="Arial MT"/>
              </a:rPr>
              <a:t>vital</a:t>
            </a:r>
            <a:r>
              <a:rPr sz="800" b="1" spc="30" dirty="0">
                <a:solidFill>
                  <a:srgbClr val="231F20"/>
                </a:solidFill>
                <a:latin typeface="Arial MT"/>
                <a:cs typeface="Arial MT"/>
              </a:rPr>
              <a:t> </a:t>
            </a:r>
            <a:r>
              <a:rPr sz="800" b="1" dirty="0">
                <a:solidFill>
                  <a:srgbClr val="231F20"/>
                </a:solidFill>
                <a:latin typeface="Arial MT"/>
                <a:cs typeface="Arial MT"/>
              </a:rPr>
              <a:t>components</a:t>
            </a:r>
            <a:r>
              <a:rPr sz="800" b="1" spc="35" dirty="0">
                <a:solidFill>
                  <a:srgbClr val="231F20"/>
                </a:solidFill>
                <a:latin typeface="Arial MT"/>
                <a:cs typeface="Arial MT"/>
              </a:rPr>
              <a:t> </a:t>
            </a:r>
            <a:r>
              <a:rPr sz="800" b="1" dirty="0">
                <a:solidFill>
                  <a:srgbClr val="231F20"/>
                </a:solidFill>
                <a:latin typeface="Arial MT"/>
                <a:cs typeface="Arial MT"/>
              </a:rPr>
              <a:t>when</a:t>
            </a:r>
            <a:r>
              <a:rPr sz="800" b="1" spc="35" dirty="0">
                <a:solidFill>
                  <a:srgbClr val="231F20"/>
                </a:solidFill>
                <a:latin typeface="Arial MT"/>
                <a:cs typeface="Arial MT"/>
              </a:rPr>
              <a:t> </a:t>
            </a:r>
            <a:r>
              <a:rPr sz="800" b="1" dirty="0">
                <a:solidFill>
                  <a:srgbClr val="231F20"/>
                </a:solidFill>
                <a:latin typeface="Arial MT"/>
                <a:cs typeface="Arial MT"/>
              </a:rPr>
              <a:t>correctly</a:t>
            </a:r>
            <a:r>
              <a:rPr sz="800" b="1" spc="35" dirty="0">
                <a:solidFill>
                  <a:srgbClr val="231F20"/>
                </a:solidFill>
                <a:latin typeface="Arial MT"/>
                <a:cs typeface="Arial MT"/>
              </a:rPr>
              <a:t> </a:t>
            </a:r>
            <a:r>
              <a:rPr sz="800" b="1" dirty="0">
                <a:solidFill>
                  <a:srgbClr val="231F20"/>
                </a:solidFill>
                <a:latin typeface="Arial MT"/>
                <a:cs typeface="Arial MT"/>
              </a:rPr>
              <a:t>specified</a:t>
            </a:r>
            <a:r>
              <a:rPr sz="800" b="1" spc="35" dirty="0">
                <a:solidFill>
                  <a:srgbClr val="231F20"/>
                </a:solidFill>
                <a:latin typeface="Arial MT"/>
                <a:cs typeface="Arial MT"/>
              </a:rPr>
              <a:t> </a:t>
            </a:r>
            <a:r>
              <a:rPr sz="800" b="1" dirty="0">
                <a:solidFill>
                  <a:srgbClr val="231F20"/>
                </a:solidFill>
                <a:latin typeface="Arial MT"/>
                <a:cs typeface="Arial MT"/>
              </a:rPr>
              <a:t>for</a:t>
            </a:r>
            <a:r>
              <a:rPr sz="800" b="1" spc="35" dirty="0">
                <a:solidFill>
                  <a:srgbClr val="231F20"/>
                </a:solidFill>
                <a:latin typeface="Arial MT"/>
                <a:cs typeface="Arial MT"/>
              </a:rPr>
              <a:t> </a:t>
            </a:r>
            <a:r>
              <a:rPr sz="800" b="1" spc="-25" dirty="0">
                <a:solidFill>
                  <a:srgbClr val="231F20"/>
                </a:solidFill>
                <a:latin typeface="Arial MT"/>
                <a:cs typeface="Arial MT"/>
              </a:rPr>
              <a:t>the</a:t>
            </a:r>
            <a:r>
              <a:rPr sz="800" b="1" spc="500" dirty="0">
                <a:solidFill>
                  <a:srgbClr val="231F20"/>
                </a:solidFill>
                <a:latin typeface="Arial MT"/>
                <a:cs typeface="Arial MT"/>
              </a:rPr>
              <a:t> </a:t>
            </a:r>
            <a:r>
              <a:rPr sz="800" b="1" spc="-10" dirty="0">
                <a:solidFill>
                  <a:srgbClr val="231F20"/>
                </a:solidFill>
                <a:latin typeface="Arial MT"/>
                <a:cs typeface="Arial MT"/>
              </a:rPr>
              <a:t>application.</a:t>
            </a:r>
            <a:endParaRPr sz="800" b="1" dirty="0">
              <a:latin typeface="Arial MT"/>
              <a:cs typeface="Arial MT"/>
            </a:endParaRPr>
          </a:p>
        </p:txBody>
      </p:sp>
      <p:sp>
        <p:nvSpPr>
          <p:cNvPr id="7" name="object 7"/>
          <p:cNvSpPr txBox="1"/>
          <p:nvPr/>
        </p:nvSpPr>
        <p:spPr>
          <a:xfrm>
            <a:off x="2726565" y="1860945"/>
            <a:ext cx="2199005" cy="880626"/>
          </a:xfrm>
          <a:prstGeom prst="rect">
            <a:avLst/>
          </a:prstGeom>
        </p:spPr>
        <p:txBody>
          <a:bodyPr vert="horz" wrap="square" lIns="0" tIns="11430" rIns="0" bIns="0" rtlCol="0">
            <a:spAutoFit/>
          </a:bodyPr>
          <a:lstStyle/>
          <a:p>
            <a:pPr marL="12700" marR="5080">
              <a:lnSpc>
                <a:spcPct val="101200"/>
              </a:lnSpc>
              <a:spcBef>
                <a:spcPts val="90"/>
              </a:spcBef>
            </a:pPr>
            <a:r>
              <a:rPr sz="800" b="1" dirty="0">
                <a:solidFill>
                  <a:srgbClr val="231F20"/>
                </a:solidFill>
                <a:latin typeface="Arial MT"/>
                <a:cs typeface="Arial MT"/>
              </a:rPr>
              <a:t>That</a:t>
            </a:r>
            <a:r>
              <a:rPr sz="800" b="1" spc="10" dirty="0">
                <a:solidFill>
                  <a:srgbClr val="231F20"/>
                </a:solidFill>
                <a:latin typeface="Arial MT"/>
                <a:cs typeface="Arial MT"/>
              </a:rPr>
              <a:t> </a:t>
            </a:r>
            <a:r>
              <a:rPr sz="800" b="1" dirty="0">
                <a:solidFill>
                  <a:srgbClr val="231F20"/>
                </a:solidFill>
                <a:latin typeface="Arial MT"/>
                <a:cs typeface="Arial MT"/>
              </a:rPr>
              <a:t>it</a:t>
            </a:r>
            <a:r>
              <a:rPr sz="800" b="1" spc="15" dirty="0">
                <a:solidFill>
                  <a:srgbClr val="231F20"/>
                </a:solidFill>
                <a:latin typeface="Arial MT"/>
                <a:cs typeface="Arial MT"/>
              </a:rPr>
              <a:t> </a:t>
            </a:r>
            <a:r>
              <a:rPr sz="800" b="1" dirty="0">
                <a:solidFill>
                  <a:srgbClr val="231F20"/>
                </a:solidFill>
                <a:latin typeface="Arial MT"/>
                <a:cs typeface="Arial MT"/>
              </a:rPr>
              <a:t>can</a:t>
            </a:r>
            <a:r>
              <a:rPr sz="800" b="1" spc="10" dirty="0">
                <a:solidFill>
                  <a:srgbClr val="231F20"/>
                </a:solidFill>
                <a:latin typeface="Arial MT"/>
                <a:cs typeface="Arial MT"/>
              </a:rPr>
              <a:t> </a:t>
            </a:r>
            <a:r>
              <a:rPr sz="800" b="1" dirty="0">
                <a:solidFill>
                  <a:srgbClr val="231F20"/>
                </a:solidFill>
                <a:latin typeface="Arial MT"/>
                <a:cs typeface="Arial MT"/>
              </a:rPr>
              <a:t>be</a:t>
            </a:r>
            <a:r>
              <a:rPr sz="800" b="1" spc="15" dirty="0">
                <a:solidFill>
                  <a:srgbClr val="231F20"/>
                </a:solidFill>
                <a:latin typeface="Arial MT"/>
                <a:cs typeface="Arial MT"/>
              </a:rPr>
              <a:t> </a:t>
            </a:r>
            <a:r>
              <a:rPr sz="800" b="1" dirty="0">
                <a:solidFill>
                  <a:srgbClr val="231F20"/>
                </a:solidFill>
                <a:latin typeface="Arial MT"/>
                <a:cs typeface="Arial MT"/>
              </a:rPr>
              <a:t>a</a:t>
            </a:r>
            <a:r>
              <a:rPr sz="800" b="1" spc="15" dirty="0">
                <a:solidFill>
                  <a:srgbClr val="231F20"/>
                </a:solidFill>
                <a:latin typeface="Arial MT"/>
                <a:cs typeface="Arial MT"/>
              </a:rPr>
              <a:t> </a:t>
            </a:r>
            <a:r>
              <a:rPr sz="800" b="1" dirty="0">
                <a:solidFill>
                  <a:srgbClr val="231F20"/>
                </a:solidFill>
                <a:latin typeface="Arial MT"/>
                <a:cs typeface="Arial MT"/>
              </a:rPr>
              <a:t>complex</a:t>
            </a:r>
            <a:r>
              <a:rPr sz="800" b="1" spc="10" dirty="0">
                <a:solidFill>
                  <a:srgbClr val="231F20"/>
                </a:solidFill>
                <a:latin typeface="Arial MT"/>
                <a:cs typeface="Arial MT"/>
              </a:rPr>
              <a:t> </a:t>
            </a:r>
            <a:r>
              <a:rPr sz="800" b="1" dirty="0">
                <a:solidFill>
                  <a:srgbClr val="231F20"/>
                </a:solidFill>
                <a:latin typeface="Arial MT"/>
                <a:cs typeface="Arial MT"/>
              </a:rPr>
              <a:t>subject</a:t>
            </a:r>
            <a:r>
              <a:rPr sz="800" b="1" spc="15" dirty="0">
                <a:solidFill>
                  <a:srgbClr val="231F20"/>
                </a:solidFill>
                <a:latin typeface="Arial MT"/>
                <a:cs typeface="Arial MT"/>
              </a:rPr>
              <a:t> </a:t>
            </a:r>
            <a:r>
              <a:rPr sz="800" b="1" dirty="0">
                <a:solidFill>
                  <a:srgbClr val="231F20"/>
                </a:solidFill>
                <a:latin typeface="Arial MT"/>
                <a:cs typeface="Arial MT"/>
              </a:rPr>
              <a:t>is</a:t>
            </a:r>
            <a:r>
              <a:rPr sz="800" b="1" spc="10" dirty="0">
                <a:solidFill>
                  <a:srgbClr val="231F20"/>
                </a:solidFill>
                <a:latin typeface="Arial MT"/>
                <a:cs typeface="Arial MT"/>
              </a:rPr>
              <a:t> </a:t>
            </a:r>
            <a:r>
              <a:rPr sz="800" b="1" dirty="0">
                <a:solidFill>
                  <a:srgbClr val="231F20"/>
                </a:solidFill>
                <a:latin typeface="Arial MT"/>
                <a:cs typeface="Arial MT"/>
              </a:rPr>
              <a:t>reflected</a:t>
            </a:r>
            <a:r>
              <a:rPr sz="800" b="1" spc="15" dirty="0">
                <a:solidFill>
                  <a:srgbClr val="231F20"/>
                </a:solidFill>
                <a:latin typeface="Arial MT"/>
                <a:cs typeface="Arial MT"/>
              </a:rPr>
              <a:t> </a:t>
            </a:r>
            <a:r>
              <a:rPr sz="800" b="1" dirty="0">
                <a:solidFill>
                  <a:srgbClr val="231F20"/>
                </a:solidFill>
                <a:latin typeface="Arial MT"/>
                <a:cs typeface="Arial MT"/>
              </a:rPr>
              <a:t>in</a:t>
            </a:r>
            <a:r>
              <a:rPr sz="800" b="1" spc="15" dirty="0">
                <a:solidFill>
                  <a:srgbClr val="231F20"/>
                </a:solidFill>
                <a:latin typeface="Arial MT"/>
                <a:cs typeface="Arial MT"/>
              </a:rPr>
              <a:t> </a:t>
            </a:r>
            <a:r>
              <a:rPr sz="800" b="1" dirty="0">
                <a:solidFill>
                  <a:srgbClr val="231F20"/>
                </a:solidFill>
                <a:latin typeface="Arial MT"/>
                <a:cs typeface="Arial MT"/>
              </a:rPr>
              <a:t>the</a:t>
            </a:r>
            <a:r>
              <a:rPr sz="800" b="1" spc="10" dirty="0">
                <a:solidFill>
                  <a:srgbClr val="231F20"/>
                </a:solidFill>
                <a:latin typeface="Arial MT"/>
                <a:cs typeface="Arial MT"/>
              </a:rPr>
              <a:t> </a:t>
            </a:r>
            <a:r>
              <a:rPr sz="800" b="1" spc="-20" dirty="0">
                <a:solidFill>
                  <a:srgbClr val="231F20"/>
                </a:solidFill>
                <a:latin typeface="Arial MT"/>
                <a:cs typeface="Arial MT"/>
              </a:rPr>
              <a:t>fact</a:t>
            </a:r>
            <a:r>
              <a:rPr sz="800" b="1" spc="500" dirty="0">
                <a:solidFill>
                  <a:srgbClr val="231F20"/>
                </a:solidFill>
                <a:latin typeface="Arial MT"/>
                <a:cs typeface="Arial MT"/>
              </a:rPr>
              <a:t> </a:t>
            </a:r>
            <a:r>
              <a:rPr sz="800" b="1" dirty="0">
                <a:solidFill>
                  <a:srgbClr val="231F20"/>
                </a:solidFill>
                <a:latin typeface="Arial MT"/>
                <a:cs typeface="Arial MT"/>
              </a:rPr>
              <a:t>that </a:t>
            </a:r>
            <a:r>
              <a:rPr lang="en-US" sz="800" b="1" dirty="0">
                <a:solidFill>
                  <a:srgbClr val="231F20"/>
                </a:solidFill>
                <a:latin typeface="Arial"/>
                <a:cs typeface="Arial"/>
              </a:rPr>
              <a:t>SHANGHAI YOUWEI’</a:t>
            </a:r>
            <a:r>
              <a:rPr sz="800" b="1" spc="5" dirty="0">
                <a:solidFill>
                  <a:srgbClr val="231F20"/>
                </a:solidFill>
                <a:latin typeface="Arial"/>
                <a:cs typeface="Arial"/>
              </a:rPr>
              <a:t> </a:t>
            </a:r>
            <a:r>
              <a:rPr sz="800" b="1" dirty="0">
                <a:solidFill>
                  <a:srgbClr val="231F20"/>
                </a:solidFill>
                <a:latin typeface="Arial MT"/>
                <a:cs typeface="Arial MT"/>
              </a:rPr>
              <a:t>has a</a:t>
            </a:r>
            <a:r>
              <a:rPr sz="800" b="1" spc="5" dirty="0">
                <a:solidFill>
                  <a:srgbClr val="231F20"/>
                </a:solidFill>
                <a:latin typeface="Arial MT"/>
                <a:cs typeface="Arial MT"/>
              </a:rPr>
              <a:t> </a:t>
            </a:r>
            <a:r>
              <a:rPr sz="800" b="1" dirty="0">
                <a:solidFill>
                  <a:srgbClr val="231F20"/>
                </a:solidFill>
                <a:latin typeface="Arial MT"/>
                <a:cs typeface="Arial MT"/>
              </a:rPr>
              <a:t>standard</a:t>
            </a:r>
            <a:r>
              <a:rPr sz="800" b="1" spc="5" dirty="0">
                <a:solidFill>
                  <a:srgbClr val="231F20"/>
                </a:solidFill>
                <a:latin typeface="Arial MT"/>
                <a:cs typeface="Arial MT"/>
              </a:rPr>
              <a:t> </a:t>
            </a:r>
            <a:r>
              <a:rPr sz="800" b="1" dirty="0">
                <a:solidFill>
                  <a:srgbClr val="231F20"/>
                </a:solidFill>
                <a:latin typeface="Arial MT"/>
                <a:cs typeface="Arial MT"/>
              </a:rPr>
              <a:t>range</a:t>
            </a:r>
            <a:r>
              <a:rPr sz="800" b="1" spc="5" dirty="0">
                <a:solidFill>
                  <a:srgbClr val="231F20"/>
                </a:solidFill>
                <a:latin typeface="Arial MT"/>
                <a:cs typeface="Arial MT"/>
              </a:rPr>
              <a:t> </a:t>
            </a:r>
            <a:r>
              <a:rPr sz="800" b="1" dirty="0">
                <a:solidFill>
                  <a:srgbClr val="231F20"/>
                </a:solidFill>
                <a:latin typeface="Arial MT"/>
                <a:cs typeface="Arial MT"/>
              </a:rPr>
              <a:t>of</a:t>
            </a:r>
            <a:r>
              <a:rPr sz="800" b="1" spc="5" dirty="0">
                <a:solidFill>
                  <a:srgbClr val="231F20"/>
                </a:solidFill>
                <a:latin typeface="Arial MT"/>
                <a:cs typeface="Arial MT"/>
              </a:rPr>
              <a:t> </a:t>
            </a:r>
            <a:r>
              <a:rPr sz="800" b="1" spc="-10" dirty="0">
                <a:solidFill>
                  <a:srgbClr val="231F20"/>
                </a:solidFill>
                <a:latin typeface="Arial MT"/>
                <a:cs typeface="Arial MT"/>
              </a:rPr>
              <a:t>rotary</a:t>
            </a:r>
            <a:r>
              <a:rPr sz="800" b="1" spc="500" dirty="0">
                <a:solidFill>
                  <a:srgbClr val="231F20"/>
                </a:solidFill>
                <a:latin typeface="Arial MT"/>
                <a:cs typeface="Arial MT"/>
              </a:rPr>
              <a:t> </a:t>
            </a:r>
            <a:r>
              <a:rPr sz="800" b="1" dirty="0">
                <a:solidFill>
                  <a:srgbClr val="231F20"/>
                </a:solidFill>
                <a:latin typeface="Arial MT"/>
                <a:cs typeface="Arial MT"/>
              </a:rPr>
              <a:t>valves</a:t>
            </a:r>
            <a:r>
              <a:rPr sz="800" b="1" spc="10" dirty="0">
                <a:solidFill>
                  <a:srgbClr val="231F20"/>
                </a:solidFill>
                <a:latin typeface="Arial MT"/>
                <a:cs typeface="Arial MT"/>
              </a:rPr>
              <a:t> </a:t>
            </a:r>
            <a:r>
              <a:rPr sz="800" b="1" dirty="0">
                <a:solidFill>
                  <a:srgbClr val="231F20"/>
                </a:solidFill>
                <a:latin typeface="Arial MT"/>
                <a:cs typeface="Arial MT"/>
              </a:rPr>
              <a:t>supplemented</a:t>
            </a:r>
            <a:r>
              <a:rPr sz="800" b="1" spc="15" dirty="0">
                <a:solidFill>
                  <a:srgbClr val="231F20"/>
                </a:solidFill>
                <a:latin typeface="Arial MT"/>
                <a:cs typeface="Arial MT"/>
              </a:rPr>
              <a:t> </a:t>
            </a:r>
            <a:r>
              <a:rPr sz="800" b="1" dirty="0">
                <a:solidFill>
                  <a:srgbClr val="231F20"/>
                </a:solidFill>
                <a:latin typeface="Arial MT"/>
                <a:cs typeface="Arial MT"/>
              </a:rPr>
              <a:t>by</a:t>
            </a:r>
            <a:r>
              <a:rPr sz="800" b="1" spc="15" dirty="0">
                <a:solidFill>
                  <a:srgbClr val="231F20"/>
                </a:solidFill>
                <a:latin typeface="Arial MT"/>
                <a:cs typeface="Arial MT"/>
              </a:rPr>
              <a:t> </a:t>
            </a:r>
            <a:r>
              <a:rPr sz="800" b="1" dirty="0">
                <a:solidFill>
                  <a:srgbClr val="231F20"/>
                </a:solidFill>
                <a:latin typeface="Arial MT"/>
                <a:cs typeface="Arial MT"/>
              </a:rPr>
              <a:t>many</a:t>
            </a:r>
            <a:r>
              <a:rPr sz="800" b="1" spc="10" dirty="0">
                <a:solidFill>
                  <a:srgbClr val="231F20"/>
                </a:solidFill>
                <a:latin typeface="Arial MT"/>
                <a:cs typeface="Arial MT"/>
              </a:rPr>
              <a:t> </a:t>
            </a:r>
            <a:r>
              <a:rPr sz="800" b="1" dirty="0">
                <a:solidFill>
                  <a:srgbClr val="231F20"/>
                </a:solidFill>
                <a:latin typeface="Arial MT"/>
                <a:cs typeface="Arial MT"/>
              </a:rPr>
              <a:t>thousands</a:t>
            </a:r>
            <a:r>
              <a:rPr sz="800" b="1" spc="15" dirty="0">
                <a:solidFill>
                  <a:srgbClr val="231F20"/>
                </a:solidFill>
                <a:latin typeface="Arial MT"/>
                <a:cs typeface="Arial MT"/>
              </a:rPr>
              <a:t> </a:t>
            </a:r>
            <a:r>
              <a:rPr sz="800" b="1" dirty="0">
                <a:solidFill>
                  <a:srgbClr val="231F20"/>
                </a:solidFill>
                <a:latin typeface="Arial MT"/>
                <a:cs typeface="Arial MT"/>
              </a:rPr>
              <a:t>of</a:t>
            </a:r>
            <a:r>
              <a:rPr sz="800" b="1" spc="15" dirty="0">
                <a:solidFill>
                  <a:srgbClr val="231F20"/>
                </a:solidFill>
                <a:latin typeface="Arial MT"/>
                <a:cs typeface="Arial MT"/>
              </a:rPr>
              <a:t> </a:t>
            </a:r>
            <a:r>
              <a:rPr sz="800" b="1" spc="-10" dirty="0">
                <a:solidFill>
                  <a:srgbClr val="231F20"/>
                </a:solidFill>
                <a:latin typeface="Arial MT"/>
                <a:cs typeface="Arial MT"/>
              </a:rPr>
              <a:t>standard</a:t>
            </a:r>
            <a:r>
              <a:rPr sz="800" b="1" spc="500" dirty="0">
                <a:solidFill>
                  <a:srgbClr val="231F20"/>
                </a:solidFill>
                <a:latin typeface="Arial MT"/>
                <a:cs typeface="Arial MT"/>
              </a:rPr>
              <a:t> </a:t>
            </a:r>
            <a:r>
              <a:rPr sz="800" b="1" dirty="0">
                <a:solidFill>
                  <a:srgbClr val="231F20"/>
                </a:solidFill>
                <a:latin typeface="Arial MT"/>
                <a:cs typeface="Arial MT"/>
              </a:rPr>
              <a:t>options;</a:t>
            </a:r>
            <a:r>
              <a:rPr sz="800" b="1" spc="15" dirty="0">
                <a:solidFill>
                  <a:srgbClr val="231F20"/>
                </a:solidFill>
                <a:latin typeface="Arial MT"/>
                <a:cs typeface="Arial MT"/>
              </a:rPr>
              <a:t> </a:t>
            </a:r>
            <a:r>
              <a:rPr sz="800" b="1" dirty="0">
                <a:solidFill>
                  <a:srgbClr val="231F20"/>
                </a:solidFill>
                <a:latin typeface="Arial MT"/>
                <a:cs typeface="Arial MT"/>
              </a:rPr>
              <a:t>as</a:t>
            </a:r>
            <a:r>
              <a:rPr sz="800" b="1" spc="15" dirty="0">
                <a:solidFill>
                  <a:srgbClr val="231F20"/>
                </a:solidFill>
                <a:latin typeface="Arial MT"/>
                <a:cs typeface="Arial MT"/>
              </a:rPr>
              <a:t> </a:t>
            </a:r>
            <a:r>
              <a:rPr sz="800" b="1" dirty="0">
                <a:solidFill>
                  <a:srgbClr val="231F20"/>
                </a:solidFill>
                <a:latin typeface="Arial MT"/>
                <a:cs typeface="Arial MT"/>
              </a:rPr>
              <a:t>well</a:t>
            </a:r>
            <a:r>
              <a:rPr sz="800" b="1" spc="20" dirty="0">
                <a:solidFill>
                  <a:srgbClr val="231F20"/>
                </a:solidFill>
                <a:latin typeface="Arial MT"/>
                <a:cs typeface="Arial MT"/>
              </a:rPr>
              <a:t> </a:t>
            </a:r>
            <a:r>
              <a:rPr sz="800" b="1" dirty="0">
                <a:solidFill>
                  <a:srgbClr val="231F20"/>
                </a:solidFill>
                <a:latin typeface="Arial MT"/>
                <a:cs typeface="Arial MT"/>
              </a:rPr>
              <a:t>as</a:t>
            </a:r>
            <a:r>
              <a:rPr sz="800" b="1" spc="15" dirty="0">
                <a:solidFill>
                  <a:srgbClr val="231F20"/>
                </a:solidFill>
                <a:latin typeface="Arial MT"/>
                <a:cs typeface="Arial MT"/>
              </a:rPr>
              <a:t> </a:t>
            </a:r>
            <a:r>
              <a:rPr sz="800" b="1" dirty="0">
                <a:solidFill>
                  <a:srgbClr val="231F20"/>
                </a:solidFill>
                <a:latin typeface="Arial MT"/>
                <a:cs typeface="Arial MT"/>
              </a:rPr>
              <a:t>developing</a:t>
            </a:r>
            <a:r>
              <a:rPr sz="800" b="1" spc="20" dirty="0">
                <a:solidFill>
                  <a:srgbClr val="231F20"/>
                </a:solidFill>
                <a:latin typeface="Arial MT"/>
                <a:cs typeface="Arial MT"/>
              </a:rPr>
              <a:t> </a:t>
            </a:r>
            <a:r>
              <a:rPr sz="800" b="1" dirty="0">
                <a:solidFill>
                  <a:srgbClr val="231F20"/>
                </a:solidFill>
                <a:latin typeface="Arial MT"/>
                <a:cs typeface="Arial MT"/>
              </a:rPr>
              <a:t>bespoke</a:t>
            </a:r>
            <a:r>
              <a:rPr sz="800" b="1" spc="15" dirty="0">
                <a:solidFill>
                  <a:srgbClr val="231F20"/>
                </a:solidFill>
                <a:latin typeface="Arial MT"/>
                <a:cs typeface="Arial MT"/>
              </a:rPr>
              <a:t> </a:t>
            </a:r>
            <a:r>
              <a:rPr sz="800" b="1" spc="-10" dirty="0">
                <a:solidFill>
                  <a:srgbClr val="231F20"/>
                </a:solidFill>
                <a:latin typeface="Arial MT"/>
                <a:cs typeface="Arial MT"/>
              </a:rPr>
              <a:t>features</a:t>
            </a:r>
            <a:endParaRPr sz="800" b="1" dirty="0">
              <a:latin typeface="Arial MT"/>
              <a:cs typeface="Arial MT"/>
            </a:endParaRPr>
          </a:p>
          <a:p>
            <a:pPr marL="12700">
              <a:lnSpc>
                <a:spcPct val="100000"/>
              </a:lnSpc>
              <a:spcBef>
                <a:spcPts val="10"/>
              </a:spcBef>
            </a:pPr>
            <a:r>
              <a:rPr sz="800" b="1" dirty="0">
                <a:solidFill>
                  <a:srgbClr val="231F20"/>
                </a:solidFill>
                <a:latin typeface="Arial MT"/>
                <a:cs typeface="Arial MT"/>
              </a:rPr>
              <a:t>or</a:t>
            </a:r>
            <a:r>
              <a:rPr sz="800" b="1" spc="5" dirty="0">
                <a:solidFill>
                  <a:srgbClr val="231F20"/>
                </a:solidFill>
                <a:latin typeface="Arial MT"/>
                <a:cs typeface="Arial MT"/>
              </a:rPr>
              <a:t> </a:t>
            </a:r>
            <a:r>
              <a:rPr sz="800" b="1" dirty="0">
                <a:solidFill>
                  <a:srgbClr val="231F20"/>
                </a:solidFill>
                <a:latin typeface="Arial MT"/>
                <a:cs typeface="Arial MT"/>
              </a:rPr>
              <a:t>units</a:t>
            </a:r>
            <a:r>
              <a:rPr sz="800" b="1" spc="10" dirty="0">
                <a:solidFill>
                  <a:srgbClr val="231F20"/>
                </a:solidFill>
                <a:latin typeface="Arial MT"/>
                <a:cs typeface="Arial MT"/>
              </a:rPr>
              <a:t> </a:t>
            </a:r>
            <a:r>
              <a:rPr sz="800" b="1" dirty="0">
                <a:solidFill>
                  <a:srgbClr val="231F20"/>
                </a:solidFill>
                <a:latin typeface="Arial MT"/>
                <a:cs typeface="Arial MT"/>
              </a:rPr>
              <a:t>when</a:t>
            </a:r>
            <a:r>
              <a:rPr sz="800" b="1" spc="10" dirty="0">
                <a:solidFill>
                  <a:srgbClr val="231F20"/>
                </a:solidFill>
                <a:latin typeface="Arial MT"/>
                <a:cs typeface="Arial MT"/>
              </a:rPr>
              <a:t> </a:t>
            </a:r>
            <a:r>
              <a:rPr sz="800" b="1" spc="-10" dirty="0">
                <a:solidFill>
                  <a:srgbClr val="231F20"/>
                </a:solidFill>
                <a:latin typeface="Arial MT"/>
                <a:cs typeface="Arial MT"/>
              </a:rPr>
              <a:t>required.</a:t>
            </a:r>
            <a:endParaRPr sz="800" b="1" dirty="0">
              <a:latin typeface="Arial MT"/>
              <a:cs typeface="Arial MT"/>
            </a:endParaRPr>
          </a:p>
        </p:txBody>
      </p:sp>
      <p:sp>
        <p:nvSpPr>
          <p:cNvPr id="8" name="object 8"/>
          <p:cNvSpPr/>
          <p:nvPr/>
        </p:nvSpPr>
        <p:spPr>
          <a:xfrm>
            <a:off x="2449563" y="12"/>
            <a:ext cx="2878455" cy="149225"/>
          </a:xfrm>
          <a:custGeom>
            <a:avLst/>
            <a:gdLst/>
            <a:ahLst/>
            <a:cxnLst/>
            <a:rect l="l" t="t" r="r" b="b"/>
            <a:pathLst>
              <a:path w="2878454" h="149225">
                <a:moveTo>
                  <a:pt x="2878442" y="0"/>
                </a:moveTo>
                <a:lnTo>
                  <a:pt x="0" y="0"/>
                </a:lnTo>
                <a:lnTo>
                  <a:pt x="0" y="149225"/>
                </a:lnTo>
                <a:lnTo>
                  <a:pt x="2878442" y="149225"/>
                </a:lnTo>
                <a:lnTo>
                  <a:pt x="2878442" y="0"/>
                </a:lnTo>
                <a:close/>
              </a:path>
            </a:pathLst>
          </a:custGeom>
          <a:solidFill>
            <a:srgbClr val="EA1D25"/>
          </a:solidFill>
        </p:spPr>
        <p:txBody>
          <a:bodyPr wrap="square" lIns="0" tIns="0" rIns="0" bIns="0" rtlCol="0"/>
          <a:lstStyle/>
          <a:p>
            <a:endParaRPr/>
          </a:p>
        </p:txBody>
      </p:sp>
      <p:sp>
        <p:nvSpPr>
          <p:cNvPr id="9" name="object 9"/>
          <p:cNvSpPr/>
          <p:nvPr/>
        </p:nvSpPr>
        <p:spPr>
          <a:xfrm>
            <a:off x="7193991" y="30637"/>
            <a:ext cx="270510" cy="6930390"/>
          </a:xfrm>
          <a:custGeom>
            <a:avLst/>
            <a:gdLst/>
            <a:ahLst/>
            <a:cxnLst/>
            <a:rect l="l" t="t" r="r" b="b"/>
            <a:pathLst>
              <a:path w="270510" h="6930390">
                <a:moveTo>
                  <a:pt x="270001" y="0"/>
                </a:moveTo>
                <a:lnTo>
                  <a:pt x="0" y="0"/>
                </a:lnTo>
                <a:lnTo>
                  <a:pt x="0" y="6929996"/>
                </a:lnTo>
                <a:lnTo>
                  <a:pt x="270001" y="6929996"/>
                </a:lnTo>
                <a:lnTo>
                  <a:pt x="270001" y="0"/>
                </a:lnTo>
                <a:close/>
              </a:path>
            </a:pathLst>
          </a:custGeom>
          <a:solidFill>
            <a:srgbClr val="C0C6CF"/>
          </a:solidFill>
        </p:spPr>
        <p:txBody>
          <a:bodyPr wrap="square" lIns="0" tIns="0" rIns="0" bIns="0" rtlCol="0"/>
          <a:lstStyle/>
          <a:p>
            <a:endParaRPr/>
          </a:p>
        </p:txBody>
      </p:sp>
      <p:sp>
        <p:nvSpPr>
          <p:cNvPr id="10" name="object 10"/>
          <p:cNvSpPr txBox="1"/>
          <p:nvPr/>
        </p:nvSpPr>
        <p:spPr>
          <a:xfrm>
            <a:off x="5119342" y="7248593"/>
            <a:ext cx="147320" cy="177800"/>
          </a:xfrm>
          <a:prstGeom prst="rect">
            <a:avLst/>
          </a:prstGeom>
        </p:spPr>
        <p:txBody>
          <a:bodyPr vert="horz" wrap="square" lIns="0" tIns="12700" rIns="0" bIns="0" rtlCol="0">
            <a:spAutoFit/>
          </a:bodyPr>
          <a:lstStyle/>
          <a:p>
            <a:pPr marL="12700">
              <a:lnSpc>
                <a:spcPct val="100000"/>
              </a:lnSpc>
              <a:spcBef>
                <a:spcPts val="100"/>
              </a:spcBef>
            </a:pPr>
            <a:r>
              <a:rPr sz="1000" b="1" spc="-90" dirty="0">
                <a:solidFill>
                  <a:srgbClr val="231F20"/>
                </a:solidFill>
                <a:latin typeface="Trebuchet MS"/>
                <a:cs typeface="Trebuchet MS"/>
              </a:rPr>
              <a:t>07</a:t>
            </a:r>
            <a:endParaRPr sz="1000">
              <a:latin typeface="Trebuchet MS"/>
              <a:cs typeface="Trebuchet MS"/>
            </a:endParaRPr>
          </a:p>
        </p:txBody>
      </p:sp>
      <p:sp>
        <p:nvSpPr>
          <p:cNvPr id="11" name="object 11"/>
          <p:cNvSpPr txBox="1"/>
          <p:nvPr/>
        </p:nvSpPr>
        <p:spPr>
          <a:xfrm>
            <a:off x="4982212" y="4391025"/>
            <a:ext cx="1969135" cy="628377"/>
          </a:xfrm>
          <a:prstGeom prst="rect">
            <a:avLst/>
          </a:prstGeom>
        </p:spPr>
        <p:txBody>
          <a:bodyPr vert="horz" wrap="square" lIns="0" tIns="12700" rIns="0" bIns="0" rtlCol="0">
            <a:spAutoFit/>
          </a:bodyPr>
          <a:lstStyle/>
          <a:p>
            <a:pPr marL="12700">
              <a:lnSpc>
                <a:spcPct val="100000"/>
              </a:lnSpc>
              <a:spcBef>
                <a:spcPts val="100"/>
              </a:spcBef>
            </a:pPr>
            <a:r>
              <a:rPr sz="2000" b="1" spc="-50" dirty="0">
                <a:solidFill>
                  <a:srgbClr val="31859C"/>
                </a:solidFill>
                <a:latin typeface="Trebuchet MS"/>
                <a:cs typeface="Trebuchet MS"/>
              </a:rPr>
              <a:t>ONE</a:t>
            </a:r>
            <a:r>
              <a:rPr sz="2000" b="1" spc="-80" dirty="0">
                <a:solidFill>
                  <a:srgbClr val="31859C"/>
                </a:solidFill>
                <a:latin typeface="Trebuchet MS"/>
                <a:cs typeface="Trebuchet MS"/>
              </a:rPr>
              <a:t> </a:t>
            </a:r>
            <a:r>
              <a:rPr sz="2000" b="1" spc="-70" dirty="0">
                <a:solidFill>
                  <a:srgbClr val="31859C"/>
                </a:solidFill>
                <a:latin typeface="Trebuchet MS"/>
                <a:cs typeface="Trebuchet MS"/>
              </a:rPr>
              <a:t>MOVING</a:t>
            </a:r>
            <a:r>
              <a:rPr sz="2000" b="1" spc="-75" dirty="0">
                <a:solidFill>
                  <a:srgbClr val="31859C"/>
                </a:solidFill>
                <a:latin typeface="Trebuchet MS"/>
                <a:cs typeface="Trebuchet MS"/>
              </a:rPr>
              <a:t> </a:t>
            </a:r>
            <a:r>
              <a:rPr sz="2000" b="1" spc="-40" dirty="0">
                <a:solidFill>
                  <a:srgbClr val="31859C"/>
                </a:solidFill>
                <a:latin typeface="Trebuchet MS"/>
                <a:cs typeface="Trebuchet MS"/>
              </a:rPr>
              <a:t>ELEMENT!</a:t>
            </a:r>
            <a:endParaRPr sz="2000" dirty="0">
              <a:solidFill>
                <a:srgbClr val="31859C"/>
              </a:solidFill>
              <a:latin typeface="Trebuchet MS"/>
              <a:cs typeface="Trebuchet MS"/>
            </a:endParaRPr>
          </a:p>
        </p:txBody>
      </p:sp>
      <p:sp>
        <p:nvSpPr>
          <p:cNvPr id="12" name="object 12"/>
          <p:cNvSpPr txBox="1"/>
          <p:nvPr/>
        </p:nvSpPr>
        <p:spPr>
          <a:xfrm>
            <a:off x="4734982" y="5387716"/>
            <a:ext cx="2686685" cy="628377"/>
          </a:xfrm>
          <a:prstGeom prst="rect">
            <a:avLst/>
          </a:prstGeom>
        </p:spPr>
        <p:txBody>
          <a:bodyPr vert="horz" wrap="square" lIns="0" tIns="12700" rIns="0" bIns="0" rtlCol="0">
            <a:spAutoFit/>
          </a:bodyPr>
          <a:lstStyle/>
          <a:p>
            <a:pPr marL="12700">
              <a:lnSpc>
                <a:spcPct val="100000"/>
              </a:lnSpc>
              <a:spcBef>
                <a:spcPts val="100"/>
              </a:spcBef>
            </a:pPr>
            <a:r>
              <a:rPr sz="2000" b="1" spc="-55" dirty="0">
                <a:solidFill>
                  <a:srgbClr val="31859C"/>
                </a:solidFill>
                <a:latin typeface="Trebuchet MS"/>
                <a:cs typeface="Trebuchet MS"/>
              </a:rPr>
              <a:t>MANY</a:t>
            </a:r>
            <a:r>
              <a:rPr sz="2000" b="1" spc="-65" dirty="0">
                <a:solidFill>
                  <a:srgbClr val="31859C"/>
                </a:solidFill>
                <a:latin typeface="Trebuchet MS"/>
                <a:cs typeface="Trebuchet MS"/>
              </a:rPr>
              <a:t> </a:t>
            </a:r>
            <a:r>
              <a:rPr sz="2000" b="1" spc="-45" dirty="0">
                <a:solidFill>
                  <a:srgbClr val="31859C"/>
                </a:solidFill>
                <a:latin typeface="Trebuchet MS"/>
                <a:cs typeface="Trebuchet MS"/>
              </a:rPr>
              <a:t>THOUSANDS</a:t>
            </a:r>
            <a:r>
              <a:rPr sz="2000" b="1" spc="-60" dirty="0">
                <a:solidFill>
                  <a:srgbClr val="31859C"/>
                </a:solidFill>
                <a:latin typeface="Trebuchet MS"/>
                <a:cs typeface="Trebuchet MS"/>
              </a:rPr>
              <a:t> </a:t>
            </a:r>
            <a:r>
              <a:rPr sz="2000" b="1" spc="-114" dirty="0">
                <a:solidFill>
                  <a:srgbClr val="31859C"/>
                </a:solidFill>
                <a:latin typeface="Trebuchet MS"/>
                <a:cs typeface="Trebuchet MS"/>
              </a:rPr>
              <a:t>OF</a:t>
            </a:r>
            <a:r>
              <a:rPr sz="2000" b="1" spc="-60" dirty="0">
                <a:solidFill>
                  <a:srgbClr val="31859C"/>
                </a:solidFill>
                <a:latin typeface="Trebuchet MS"/>
                <a:cs typeface="Trebuchet MS"/>
              </a:rPr>
              <a:t> </a:t>
            </a:r>
            <a:r>
              <a:rPr sz="2000" b="1" spc="-50" dirty="0">
                <a:solidFill>
                  <a:srgbClr val="31859C"/>
                </a:solidFill>
                <a:latin typeface="Trebuchet MS"/>
                <a:cs typeface="Trebuchet MS"/>
              </a:rPr>
              <a:t>OPTIONS</a:t>
            </a:r>
            <a:r>
              <a:rPr sz="2000" b="1" spc="-50" dirty="0">
                <a:solidFill>
                  <a:srgbClr val="425D85"/>
                </a:solidFill>
                <a:latin typeface="Trebuchet MS"/>
                <a:cs typeface="Trebuchet MS"/>
              </a:rPr>
              <a:t>!</a:t>
            </a:r>
            <a:endParaRPr sz="2000" dirty="0">
              <a:latin typeface="Trebuchet MS"/>
              <a:cs typeface="Trebuchet MS"/>
            </a:endParaRPr>
          </a:p>
        </p:txBody>
      </p:sp>
      <p:pic>
        <p:nvPicPr>
          <p:cNvPr id="13" name="Picture 12" descr="A blue and white logo&#10;&#10;Description automatically generated">
            <a:extLst>
              <a:ext uri="{FF2B5EF4-FFF2-40B4-BE49-F238E27FC236}">
                <a16:creationId xmlns:a16="http://schemas.microsoft.com/office/drawing/2014/main" id="{A09C7B32-22E0-6059-F508-2E2F1B1D10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200" y="-73139"/>
            <a:ext cx="1000001" cy="965688"/>
          </a:xfrm>
          <a:prstGeom prst="rect">
            <a:avLst/>
          </a:prstGeom>
          <a:effectLst>
            <a:softEdge rad="1270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4775"/>
            <a:ext cx="7381744" cy="6670997"/>
            <a:chOff x="72807" y="155506"/>
            <a:chExt cx="5205059" cy="6670997"/>
          </a:xfrm>
        </p:grpSpPr>
        <p:pic>
          <p:nvPicPr>
            <p:cNvPr id="3" name="object 3"/>
            <p:cNvPicPr/>
            <p:nvPr/>
          </p:nvPicPr>
          <p:blipFill>
            <a:blip r:embed="rId2" cstate="print"/>
            <a:stretch>
              <a:fillRect/>
            </a:stretch>
          </p:blipFill>
          <p:spPr>
            <a:xfrm>
              <a:off x="3436073" y="155506"/>
              <a:ext cx="1841793" cy="1639475"/>
            </a:xfrm>
            <a:prstGeom prst="rect">
              <a:avLst/>
            </a:prstGeom>
          </p:spPr>
        </p:pic>
        <p:pic>
          <p:nvPicPr>
            <p:cNvPr id="4" name="object 4"/>
            <p:cNvPicPr/>
            <p:nvPr/>
          </p:nvPicPr>
          <p:blipFill>
            <a:blip r:embed="rId3" cstate="print"/>
            <a:stretch>
              <a:fillRect/>
            </a:stretch>
          </p:blipFill>
          <p:spPr>
            <a:xfrm>
              <a:off x="1374609" y="1905478"/>
              <a:ext cx="2380992" cy="1639475"/>
            </a:xfrm>
            <a:prstGeom prst="rect">
              <a:avLst/>
            </a:prstGeom>
          </p:spPr>
        </p:pic>
        <p:pic>
          <p:nvPicPr>
            <p:cNvPr id="5" name="object 5"/>
            <p:cNvPicPr/>
            <p:nvPr/>
          </p:nvPicPr>
          <p:blipFill>
            <a:blip r:embed="rId4" cstate="print"/>
            <a:stretch>
              <a:fillRect/>
            </a:stretch>
          </p:blipFill>
          <p:spPr>
            <a:xfrm>
              <a:off x="3755601" y="3692877"/>
              <a:ext cx="1438815" cy="1528925"/>
            </a:xfrm>
            <a:prstGeom prst="rect">
              <a:avLst/>
            </a:prstGeom>
          </p:spPr>
        </p:pic>
        <p:pic>
          <p:nvPicPr>
            <p:cNvPr id="6" name="object 6"/>
            <p:cNvPicPr/>
            <p:nvPr/>
          </p:nvPicPr>
          <p:blipFill>
            <a:blip r:embed="rId5" cstate="print"/>
            <a:stretch>
              <a:fillRect/>
            </a:stretch>
          </p:blipFill>
          <p:spPr>
            <a:xfrm>
              <a:off x="1374609" y="5425835"/>
              <a:ext cx="2380992" cy="1400668"/>
            </a:xfrm>
            <a:prstGeom prst="rect">
              <a:avLst/>
            </a:prstGeom>
          </p:spPr>
        </p:pic>
        <p:pic>
          <p:nvPicPr>
            <p:cNvPr id="7" name="object 7"/>
            <p:cNvPicPr/>
            <p:nvPr/>
          </p:nvPicPr>
          <p:blipFill>
            <a:blip r:embed="rId6" cstate="print"/>
            <a:stretch>
              <a:fillRect/>
            </a:stretch>
          </p:blipFill>
          <p:spPr>
            <a:xfrm>
              <a:off x="133701" y="3692877"/>
              <a:ext cx="1438815" cy="1633482"/>
            </a:xfrm>
            <a:prstGeom prst="rect">
              <a:avLst/>
            </a:prstGeom>
          </p:spPr>
        </p:pic>
        <p:pic>
          <p:nvPicPr>
            <p:cNvPr id="8" name="object 8"/>
            <p:cNvPicPr/>
            <p:nvPr/>
          </p:nvPicPr>
          <p:blipFill>
            <a:blip r:embed="rId7" cstate="print"/>
            <a:stretch>
              <a:fillRect/>
            </a:stretch>
          </p:blipFill>
          <p:spPr>
            <a:xfrm>
              <a:off x="72807" y="155506"/>
              <a:ext cx="1895526" cy="1633482"/>
            </a:xfrm>
            <a:prstGeom prst="rect">
              <a:avLst/>
            </a:prstGeom>
          </p:spPr>
        </p:pic>
      </p:grpSp>
      <p:sp>
        <p:nvSpPr>
          <p:cNvPr id="9" name="object 9"/>
          <p:cNvSpPr txBox="1"/>
          <p:nvPr/>
        </p:nvSpPr>
        <p:spPr>
          <a:xfrm>
            <a:off x="61342" y="7248593"/>
            <a:ext cx="147320" cy="166712"/>
          </a:xfrm>
          <a:prstGeom prst="rect">
            <a:avLst/>
          </a:prstGeom>
        </p:spPr>
        <p:txBody>
          <a:bodyPr vert="horz" wrap="square" lIns="0" tIns="12700" rIns="0" bIns="0" rtlCol="0">
            <a:spAutoFit/>
          </a:bodyPr>
          <a:lstStyle/>
          <a:p>
            <a:pPr marL="12700">
              <a:lnSpc>
                <a:spcPct val="100000"/>
              </a:lnSpc>
              <a:spcBef>
                <a:spcPts val="100"/>
              </a:spcBef>
            </a:pPr>
            <a:r>
              <a:rPr sz="1000" b="1" spc="-90" dirty="0">
                <a:solidFill>
                  <a:srgbClr val="31859C"/>
                </a:solidFill>
                <a:latin typeface="Trebuchet MS"/>
                <a:cs typeface="Trebuchet MS"/>
              </a:rPr>
              <a:t>08</a:t>
            </a:r>
            <a:endParaRPr sz="1000">
              <a:solidFill>
                <a:srgbClr val="31859C"/>
              </a:solidFill>
              <a:latin typeface="Trebuchet MS"/>
              <a:cs typeface="Trebuchet MS"/>
            </a:endParaRPr>
          </a:p>
        </p:txBody>
      </p:sp>
      <p:sp>
        <p:nvSpPr>
          <p:cNvPr id="10" name="Rectangle 9">
            <a:extLst>
              <a:ext uri="{FF2B5EF4-FFF2-40B4-BE49-F238E27FC236}">
                <a16:creationId xmlns:a16="http://schemas.microsoft.com/office/drawing/2014/main" id="{25022629-F099-38D1-86B0-79EDA52BC2C1}"/>
              </a:ext>
            </a:extLst>
          </p:cNvPr>
          <p:cNvSpPr/>
          <p:nvPr/>
        </p:nvSpPr>
        <p:spPr>
          <a:xfrm>
            <a:off x="-336550" y="1595980"/>
            <a:ext cx="2234817" cy="246221"/>
          </a:xfrm>
          <a:prstGeom prst="rect">
            <a:avLst/>
          </a:prstGeom>
          <a:noFill/>
        </p:spPr>
        <p:txBody>
          <a:bodyPr wrap="square" lIns="91440" tIns="45720" rIns="91440" bIns="45720">
            <a:spAutoFit/>
          </a:bodyPr>
          <a:lstStyle/>
          <a:p>
            <a:pPr algn="ctr"/>
            <a:r>
              <a:rPr lang="en-US" sz="1000" b="0" cap="none" spc="0" dirty="0">
                <a:ln w="0"/>
                <a:solidFill>
                  <a:srgbClr val="31859C"/>
                </a:solidFill>
                <a:effectLst>
                  <a:outerShdw blurRad="38100" dist="25400" dir="5400000" algn="ctr" rotWithShape="0">
                    <a:srgbClr val="6E747A">
                      <a:alpha val="43000"/>
                    </a:srgbClr>
                  </a:outerShdw>
                </a:effectLst>
              </a:rPr>
              <a:t>Cumin Seeds</a:t>
            </a:r>
          </a:p>
        </p:txBody>
      </p:sp>
      <p:sp>
        <p:nvSpPr>
          <p:cNvPr id="11" name="Rectangle 10">
            <a:extLst>
              <a:ext uri="{FF2B5EF4-FFF2-40B4-BE49-F238E27FC236}">
                <a16:creationId xmlns:a16="http://schemas.microsoft.com/office/drawing/2014/main" id="{165F4E0D-5364-76A1-17AB-9E95E9749EB4}"/>
              </a:ext>
            </a:extLst>
          </p:cNvPr>
          <p:cNvSpPr/>
          <p:nvPr/>
        </p:nvSpPr>
        <p:spPr>
          <a:xfrm>
            <a:off x="6112921" y="1445142"/>
            <a:ext cx="1159292" cy="400110"/>
          </a:xfrm>
          <a:prstGeom prst="rect">
            <a:avLst/>
          </a:prstGeom>
          <a:noFill/>
        </p:spPr>
        <p:txBody>
          <a:bodyPr wrap="none" lIns="91440" tIns="45720" rIns="91440" bIns="45720">
            <a:spAutoFit/>
          </a:bodyPr>
          <a:lstStyle/>
          <a:p>
            <a:pPr algn="ctr"/>
            <a:endParaRPr lang="en-US" sz="1000" b="0" i="0" dirty="0">
              <a:solidFill>
                <a:srgbClr val="31859C"/>
              </a:solidFill>
              <a:effectLst/>
              <a:latin typeface="+mj-lt"/>
              <a:hlinkClick r:id="rId8">
                <a:extLst>
                  <a:ext uri="{A12FA001-AC4F-418D-AE19-62706E023703}">
                    <ahyp:hlinkClr xmlns:ahyp="http://schemas.microsoft.com/office/drawing/2018/hyperlinkcolor" val="tx"/>
                  </a:ext>
                </a:extLst>
              </a:hlinkClick>
            </a:endParaRPr>
          </a:p>
          <a:p>
            <a:pPr algn="ctr"/>
            <a:r>
              <a:rPr lang="en-US" sz="1000" dirty="0">
                <a:ln w="0"/>
                <a:solidFill>
                  <a:srgbClr val="31859C"/>
                </a:solidFill>
                <a:effectLst>
                  <a:outerShdw blurRad="38100" dist="19050" dir="2700000" algn="tl" rotWithShape="0">
                    <a:schemeClr val="dk1">
                      <a:alpha val="40000"/>
                    </a:schemeClr>
                  </a:outerShdw>
                </a:effectLst>
                <a:latin typeface="+mj-lt"/>
              </a:rPr>
              <a:t>Tablets&amp; Capsules</a:t>
            </a:r>
            <a:endParaRPr lang="en-US" sz="1000" b="0" cap="none" spc="0" dirty="0">
              <a:ln w="0"/>
              <a:solidFill>
                <a:srgbClr val="31859C"/>
              </a:solidFill>
              <a:effectLst>
                <a:outerShdw blurRad="38100" dist="19050" dir="2700000" algn="tl" rotWithShape="0">
                  <a:schemeClr val="dk1">
                    <a:alpha val="40000"/>
                  </a:schemeClr>
                </a:outerShdw>
              </a:effectLst>
              <a:latin typeface="+mj-lt"/>
            </a:endParaRPr>
          </a:p>
        </p:txBody>
      </p:sp>
      <p:sp>
        <p:nvSpPr>
          <p:cNvPr id="12" name="Rectangle 11">
            <a:extLst>
              <a:ext uri="{FF2B5EF4-FFF2-40B4-BE49-F238E27FC236}">
                <a16:creationId xmlns:a16="http://schemas.microsoft.com/office/drawing/2014/main" id="{CDC60BD3-8594-BACB-4107-6B55F2177280}"/>
              </a:ext>
            </a:extLst>
          </p:cNvPr>
          <p:cNvSpPr/>
          <p:nvPr/>
        </p:nvSpPr>
        <p:spPr>
          <a:xfrm>
            <a:off x="4098767" y="3295450"/>
            <a:ext cx="849913" cy="246221"/>
          </a:xfrm>
          <a:prstGeom prst="rect">
            <a:avLst/>
          </a:prstGeom>
          <a:noFill/>
        </p:spPr>
        <p:txBody>
          <a:bodyPr wrap="none" lIns="91440" tIns="45720" rIns="91440" bIns="45720">
            <a:spAutoFit/>
          </a:bodyPr>
          <a:lstStyle/>
          <a:p>
            <a:pPr algn="ctr"/>
            <a:r>
              <a:rPr lang="en-US" sz="1000" dirty="0">
                <a:ln w="0"/>
                <a:solidFill>
                  <a:srgbClr val="31859C"/>
                </a:solidFill>
                <a:effectLst>
                  <a:outerShdw blurRad="38100" dist="19050" dir="2700000" algn="tl" rotWithShape="0">
                    <a:schemeClr val="dk1">
                      <a:alpha val="40000"/>
                    </a:schemeClr>
                  </a:outerShdw>
                </a:effectLst>
              </a:rPr>
              <a:t>Corn Grains</a:t>
            </a:r>
            <a:endParaRPr lang="en-US" sz="1000" b="0" cap="none" spc="0" dirty="0">
              <a:ln w="0"/>
              <a:solidFill>
                <a:srgbClr val="31859C"/>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A4FE6789-4203-547A-3632-A3961A3A6E92}"/>
              </a:ext>
            </a:extLst>
          </p:cNvPr>
          <p:cNvSpPr/>
          <p:nvPr/>
        </p:nvSpPr>
        <p:spPr>
          <a:xfrm>
            <a:off x="541672" y="5042443"/>
            <a:ext cx="734496" cy="246221"/>
          </a:xfrm>
          <a:prstGeom prst="rect">
            <a:avLst/>
          </a:prstGeom>
          <a:noFill/>
        </p:spPr>
        <p:txBody>
          <a:bodyPr wrap="none" lIns="91440" tIns="45720" rIns="91440" bIns="45720">
            <a:spAutoFit/>
          </a:bodyPr>
          <a:lstStyle/>
          <a:p>
            <a:pPr algn="ctr"/>
            <a:r>
              <a:rPr lang="en-US" sz="1000" dirty="0">
                <a:ln w="0"/>
                <a:solidFill>
                  <a:srgbClr val="31859C"/>
                </a:solidFill>
                <a:effectLst>
                  <a:outerShdw blurRad="38100" dist="19050" dir="2700000" algn="tl" rotWithShape="0">
                    <a:schemeClr val="dk1">
                      <a:alpha val="40000"/>
                    </a:schemeClr>
                  </a:outerShdw>
                </a:effectLst>
              </a:rPr>
              <a:t>Red Lentil</a:t>
            </a:r>
            <a:endParaRPr lang="en-US" sz="1000" b="0" cap="none" spc="0" dirty="0">
              <a:ln w="0"/>
              <a:solidFill>
                <a:srgbClr val="31859C"/>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8754058F-3EFF-8734-C357-A0370054F7E5}"/>
              </a:ext>
            </a:extLst>
          </p:cNvPr>
          <p:cNvSpPr/>
          <p:nvPr/>
        </p:nvSpPr>
        <p:spPr>
          <a:xfrm>
            <a:off x="5278934" y="6319709"/>
            <a:ext cx="862737" cy="246221"/>
          </a:xfrm>
          <a:prstGeom prst="rect">
            <a:avLst/>
          </a:prstGeom>
          <a:noFill/>
        </p:spPr>
        <p:txBody>
          <a:bodyPr wrap="none" lIns="91440" tIns="45720" rIns="91440" bIns="45720">
            <a:spAutoFit/>
          </a:bodyPr>
          <a:lstStyle/>
          <a:p>
            <a:pPr algn="ctr"/>
            <a:r>
              <a:rPr lang="en-US" sz="1000" dirty="0">
                <a:ln w="0"/>
                <a:solidFill>
                  <a:srgbClr val="31859C"/>
                </a:solidFill>
                <a:effectLst>
                  <a:outerShdw blurRad="38100" dist="19050" dir="2700000" algn="tl" rotWithShape="0">
                    <a:schemeClr val="dk1">
                      <a:alpha val="40000"/>
                    </a:schemeClr>
                  </a:outerShdw>
                </a:effectLst>
              </a:rPr>
              <a:t>Lotus Seeds</a:t>
            </a:r>
            <a:endParaRPr lang="en-US" sz="1000" b="0" cap="none" spc="0" dirty="0">
              <a:ln w="0"/>
              <a:solidFill>
                <a:srgbClr val="31859C"/>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38C3A2E9-673E-ED0B-2E9B-5E2AD7B80687}"/>
              </a:ext>
            </a:extLst>
          </p:cNvPr>
          <p:cNvSpPr/>
          <p:nvPr/>
        </p:nvSpPr>
        <p:spPr>
          <a:xfrm>
            <a:off x="2160677" y="3303492"/>
            <a:ext cx="1274708" cy="246221"/>
          </a:xfrm>
          <a:prstGeom prst="rect">
            <a:avLst/>
          </a:prstGeom>
          <a:noFill/>
        </p:spPr>
        <p:txBody>
          <a:bodyPr wrap="none" lIns="91440" tIns="45720" rIns="91440" bIns="45720">
            <a:spAutoFit/>
          </a:bodyPr>
          <a:lstStyle/>
          <a:p>
            <a:pPr algn="ctr"/>
            <a:r>
              <a:rPr lang="en-US" sz="1000" dirty="0">
                <a:ln w="0"/>
                <a:solidFill>
                  <a:srgbClr val="31859C"/>
                </a:solidFill>
                <a:effectLst>
                  <a:outerShdw blurRad="38100" dist="19050" dir="2700000" algn="tl" rotWithShape="0">
                    <a:schemeClr val="dk1">
                      <a:alpha val="40000"/>
                    </a:schemeClr>
                  </a:outerShdw>
                </a:effectLst>
              </a:rPr>
              <a:t>Industrial Chemical</a:t>
            </a:r>
            <a:endParaRPr lang="en-US" sz="1000" b="0" cap="none" spc="0" dirty="0">
              <a:ln w="0"/>
              <a:solidFill>
                <a:srgbClr val="31859C"/>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F24780FF-7B43-C861-6AA5-65EBB25DFFB0}"/>
              </a:ext>
            </a:extLst>
          </p:cNvPr>
          <p:cNvSpPr/>
          <p:nvPr/>
        </p:nvSpPr>
        <p:spPr>
          <a:xfrm>
            <a:off x="6159514" y="4966242"/>
            <a:ext cx="471604" cy="246221"/>
          </a:xfrm>
          <a:prstGeom prst="rect">
            <a:avLst/>
          </a:prstGeom>
          <a:noFill/>
        </p:spPr>
        <p:txBody>
          <a:bodyPr wrap="none" lIns="91440" tIns="45720" rIns="91440" bIns="45720">
            <a:spAutoFit/>
          </a:bodyPr>
          <a:lstStyle/>
          <a:p>
            <a:pPr algn="ctr"/>
            <a:r>
              <a:rPr lang="en-US" sz="1000" dirty="0">
                <a:ln w="0"/>
                <a:solidFill>
                  <a:srgbClr val="31859C"/>
                </a:solidFill>
                <a:effectLst>
                  <a:outerShdw blurRad="38100" dist="19050" dir="2700000" algn="tl" rotWithShape="0">
                    <a:schemeClr val="dk1">
                      <a:alpha val="40000"/>
                    </a:schemeClr>
                  </a:outerShdw>
                </a:effectLst>
              </a:rPr>
              <a:t>Flour</a:t>
            </a:r>
            <a:endParaRPr lang="en-US" sz="1000" b="0" cap="none" spc="0" dirty="0">
              <a:ln w="0"/>
              <a:solidFill>
                <a:srgbClr val="31859C"/>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42235477-F942-E730-1CB4-7CC3A518DDA0}"/>
              </a:ext>
            </a:extLst>
          </p:cNvPr>
          <p:cNvSpPr/>
          <p:nvPr/>
        </p:nvSpPr>
        <p:spPr>
          <a:xfrm>
            <a:off x="914163" y="6410252"/>
            <a:ext cx="926857" cy="246221"/>
          </a:xfrm>
          <a:prstGeom prst="rect">
            <a:avLst/>
          </a:prstGeom>
          <a:noFill/>
        </p:spPr>
        <p:txBody>
          <a:bodyPr wrap="none" lIns="91440" tIns="45720" rIns="91440" bIns="45720">
            <a:spAutoFit/>
          </a:bodyPr>
          <a:lstStyle/>
          <a:p>
            <a:pPr algn="ctr"/>
            <a:r>
              <a:rPr lang="en-US" sz="1000" dirty="0">
                <a:ln w="0"/>
                <a:solidFill>
                  <a:srgbClr val="31859C"/>
                </a:solidFill>
                <a:effectLst>
                  <a:outerShdw blurRad="38100" dist="19050" dir="2700000" algn="tl" rotWithShape="0">
                    <a:schemeClr val="dk1">
                      <a:alpha val="40000"/>
                    </a:schemeClr>
                  </a:outerShdw>
                </a:effectLst>
              </a:rPr>
              <a:t>Coffee Beans</a:t>
            </a:r>
            <a:endParaRPr lang="en-US" sz="1000" b="0" cap="none" spc="0" dirty="0">
              <a:ln w="0"/>
              <a:solidFill>
                <a:srgbClr val="31859C"/>
              </a:solidFill>
              <a:effectLst>
                <a:outerShdw blurRad="38100" dist="19050" dir="2700000" algn="tl" rotWithShape="0">
                  <a:schemeClr val="dk1">
                    <a:alpha val="40000"/>
                  </a:scheme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124246" y="347300"/>
            <a:ext cx="132080" cy="1201420"/>
          </a:xfrm>
          <a:prstGeom prst="rect">
            <a:avLst/>
          </a:prstGeom>
        </p:spPr>
        <p:txBody>
          <a:bodyPr vert="vert" wrap="square" lIns="0" tIns="10160" rIns="0" bIns="0" rtlCol="0">
            <a:spAutoFit/>
          </a:bodyPr>
          <a:lstStyle/>
          <a:p>
            <a:pPr marL="12700">
              <a:lnSpc>
                <a:spcPct val="100000"/>
              </a:lnSpc>
              <a:spcBef>
                <a:spcPts val="80"/>
              </a:spcBef>
            </a:pPr>
            <a:r>
              <a:rPr sz="700" b="1" spc="-10" dirty="0">
                <a:solidFill>
                  <a:srgbClr val="231F20"/>
                </a:solidFill>
                <a:latin typeface="Arial"/>
                <a:cs typeface="Arial"/>
              </a:rPr>
              <a:t>GRAPH</a:t>
            </a:r>
            <a:r>
              <a:rPr sz="700" b="1" dirty="0">
                <a:solidFill>
                  <a:srgbClr val="231F20"/>
                </a:solidFill>
                <a:latin typeface="Arial"/>
                <a:cs typeface="Arial"/>
              </a:rPr>
              <a:t> 1</a:t>
            </a:r>
            <a:r>
              <a:rPr sz="700" b="1" spc="5" dirty="0">
                <a:solidFill>
                  <a:srgbClr val="231F20"/>
                </a:solidFill>
                <a:latin typeface="Arial"/>
                <a:cs typeface="Arial"/>
              </a:rPr>
              <a:t> </a:t>
            </a:r>
            <a:r>
              <a:rPr sz="700" dirty="0">
                <a:solidFill>
                  <a:srgbClr val="231F20"/>
                </a:solidFill>
                <a:latin typeface="Arial MT"/>
                <a:cs typeface="Arial MT"/>
              </a:rPr>
              <a:t>-</a:t>
            </a:r>
            <a:r>
              <a:rPr sz="700" spc="5" dirty="0">
                <a:solidFill>
                  <a:srgbClr val="231F20"/>
                </a:solidFill>
                <a:latin typeface="Arial MT"/>
                <a:cs typeface="Arial MT"/>
              </a:rPr>
              <a:t> </a:t>
            </a:r>
            <a:r>
              <a:rPr sz="700" dirty="0">
                <a:solidFill>
                  <a:srgbClr val="231F20"/>
                </a:solidFill>
                <a:latin typeface="Arial MT"/>
                <a:cs typeface="Arial MT"/>
              </a:rPr>
              <a:t>Filling </a:t>
            </a:r>
            <a:r>
              <a:rPr sz="700" spc="-10" dirty="0">
                <a:solidFill>
                  <a:srgbClr val="231F20"/>
                </a:solidFill>
                <a:latin typeface="Arial MT"/>
                <a:cs typeface="Arial MT"/>
              </a:rPr>
              <a:t>efficiencies</a:t>
            </a:r>
            <a:endParaRPr sz="700">
              <a:latin typeface="Arial MT"/>
              <a:cs typeface="Arial MT"/>
            </a:endParaRPr>
          </a:p>
        </p:txBody>
      </p:sp>
      <p:grpSp>
        <p:nvGrpSpPr>
          <p:cNvPr id="3" name="object 3"/>
          <p:cNvGrpSpPr/>
          <p:nvPr/>
        </p:nvGrpSpPr>
        <p:grpSpPr>
          <a:xfrm>
            <a:off x="557999" y="543278"/>
            <a:ext cx="6372225" cy="4023360"/>
            <a:chOff x="557999" y="543278"/>
            <a:chExt cx="6372225" cy="4023360"/>
          </a:xfrm>
        </p:grpSpPr>
        <p:sp>
          <p:nvSpPr>
            <p:cNvPr id="4" name="object 4"/>
            <p:cNvSpPr/>
            <p:nvPr/>
          </p:nvSpPr>
          <p:spPr>
            <a:xfrm>
              <a:off x="557999" y="548995"/>
              <a:ext cx="6372225" cy="4017645"/>
            </a:xfrm>
            <a:custGeom>
              <a:avLst/>
              <a:gdLst/>
              <a:ahLst/>
              <a:cxnLst/>
              <a:rect l="l" t="t" r="r" b="b"/>
              <a:pathLst>
                <a:path w="6372225" h="4017645">
                  <a:moveTo>
                    <a:pt x="6371996" y="4017594"/>
                  </a:moveTo>
                  <a:lnTo>
                    <a:pt x="6371996" y="0"/>
                  </a:lnTo>
                  <a:lnTo>
                    <a:pt x="0" y="0"/>
                  </a:lnTo>
                  <a:lnTo>
                    <a:pt x="0" y="4017594"/>
                  </a:lnTo>
                  <a:lnTo>
                    <a:pt x="6371996" y="4017594"/>
                  </a:lnTo>
                  <a:close/>
                </a:path>
              </a:pathLst>
            </a:custGeom>
            <a:solidFill>
              <a:srgbClr val="EDEFF2"/>
            </a:solidFill>
          </p:spPr>
          <p:txBody>
            <a:bodyPr wrap="square" lIns="0" tIns="0" rIns="0" bIns="0" rtlCol="0"/>
            <a:lstStyle/>
            <a:p>
              <a:endParaRPr/>
            </a:p>
          </p:txBody>
        </p:sp>
        <p:sp>
          <p:nvSpPr>
            <p:cNvPr id="5" name="object 5"/>
            <p:cNvSpPr/>
            <p:nvPr/>
          </p:nvSpPr>
          <p:spPr>
            <a:xfrm>
              <a:off x="576900" y="1909347"/>
              <a:ext cx="6336030" cy="2633345"/>
            </a:xfrm>
            <a:custGeom>
              <a:avLst/>
              <a:gdLst/>
              <a:ahLst/>
              <a:cxnLst/>
              <a:rect l="l" t="t" r="r" b="b"/>
              <a:pathLst>
                <a:path w="6336030" h="2633345">
                  <a:moveTo>
                    <a:pt x="0" y="2632938"/>
                  </a:moveTo>
                  <a:lnTo>
                    <a:pt x="49575" y="2610916"/>
                  </a:lnTo>
                  <a:lnTo>
                    <a:pt x="103624" y="2586827"/>
                  </a:lnTo>
                  <a:lnTo>
                    <a:pt x="162151" y="2560667"/>
                  </a:lnTo>
                  <a:lnTo>
                    <a:pt x="225159" y="2532436"/>
                  </a:lnTo>
                  <a:lnTo>
                    <a:pt x="292650" y="2502131"/>
                  </a:lnTo>
                  <a:lnTo>
                    <a:pt x="328077" y="2486200"/>
                  </a:lnTo>
                  <a:lnTo>
                    <a:pt x="364626" y="2469751"/>
                  </a:lnTo>
                  <a:lnTo>
                    <a:pt x="402298" y="2452781"/>
                  </a:lnTo>
                  <a:lnTo>
                    <a:pt x="441092" y="2435292"/>
                  </a:lnTo>
                  <a:lnTo>
                    <a:pt x="481009" y="2417284"/>
                  </a:lnTo>
                  <a:lnTo>
                    <a:pt x="522049" y="2398755"/>
                  </a:lnTo>
                  <a:lnTo>
                    <a:pt x="564213" y="2379706"/>
                  </a:lnTo>
                  <a:lnTo>
                    <a:pt x="607501" y="2360136"/>
                  </a:lnTo>
                  <a:lnTo>
                    <a:pt x="651913" y="2340045"/>
                  </a:lnTo>
                  <a:lnTo>
                    <a:pt x="697450" y="2319434"/>
                  </a:lnTo>
                  <a:lnTo>
                    <a:pt x="744112" y="2298301"/>
                  </a:lnTo>
                  <a:lnTo>
                    <a:pt x="791900" y="2276646"/>
                  </a:lnTo>
                  <a:lnTo>
                    <a:pt x="840813" y="2254470"/>
                  </a:lnTo>
                  <a:lnTo>
                    <a:pt x="890852" y="2231772"/>
                  </a:lnTo>
                  <a:lnTo>
                    <a:pt x="942018" y="2208551"/>
                  </a:lnTo>
                  <a:lnTo>
                    <a:pt x="994311" y="2184808"/>
                  </a:lnTo>
                  <a:lnTo>
                    <a:pt x="1047731" y="2160542"/>
                  </a:lnTo>
                  <a:lnTo>
                    <a:pt x="1102279" y="2135753"/>
                  </a:lnTo>
                  <a:lnTo>
                    <a:pt x="1157954" y="2110441"/>
                  </a:lnTo>
                  <a:lnTo>
                    <a:pt x="1214758" y="2084605"/>
                  </a:lnTo>
                  <a:lnTo>
                    <a:pt x="1272690" y="2058246"/>
                  </a:lnTo>
                  <a:lnTo>
                    <a:pt x="1331752" y="2031363"/>
                  </a:lnTo>
                  <a:lnTo>
                    <a:pt x="1391943" y="2003955"/>
                  </a:lnTo>
                  <a:lnTo>
                    <a:pt x="1453263" y="1976023"/>
                  </a:lnTo>
                  <a:lnTo>
                    <a:pt x="1515714" y="1947567"/>
                  </a:lnTo>
                  <a:lnTo>
                    <a:pt x="1579295" y="1918585"/>
                  </a:lnTo>
                  <a:lnTo>
                    <a:pt x="1644007" y="1889078"/>
                  </a:lnTo>
                  <a:lnTo>
                    <a:pt x="1709850" y="1859046"/>
                  </a:lnTo>
                  <a:lnTo>
                    <a:pt x="1776824" y="1828488"/>
                  </a:lnTo>
                  <a:lnTo>
                    <a:pt x="1844930" y="1797405"/>
                  </a:lnTo>
                  <a:lnTo>
                    <a:pt x="1914169" y="1765795"/>
                  </a:lnTo>
                  <a:lnTo>
                    <a:pt x="1955679" y="1746766"/>
                  </a:lnTo>
                  <a:lnTo>
                    <a:pt x="1998144" y="1727164"/>
                  </a:lnTo>
                  <a:lnTo>
                    <a:pt x="2041406" y="1707078"/>
                  </a:lnTo>
                  <a:lnTo>
                    <a:pt x="2085308" y="1686601"/>
                  </a:lnTo>
                  <a:lnTo>
                    <a:pt x="2129694" y="1665822"/>
                  </a:lnTo>
                  <a:lnTo>
                    <a:pt x="2174406" y="1644833"/>
                  </a:lnTo>
                  <a:lnTo>
                    <a:pt x="2219287" y="1623726"/>
                  </a:lnTo>
                  <a:lnTo>
                    <a:pt x="2264180" y="1602591"/>
                  </a:lnTo>
                  <a:lnTo>
                    <a:pt x="2308928" y="1581519"/>
                  </a:lnTo>
                  <a:lnTo>
                    <a:pt x="2353373" y="1560601"/>
                  </a:lnTo>
                  <a:lnTo>
                    <a:pt x="2404038" y="1536623"/>
                  </a:lnTo>
                  <a:lnTo>
                    <a:pt x="2453839" y="1512787"/>
                  </a:lnTo>
                  <a:lnTo>
                    <a:pt x="2502828" y="1489096"/>
                  </a:lnTo>
                  <a:lnTo>
                    <a:pt x="2551061" y="1465555"/>
                  </a:lnTo>
                  <a:lnTo>
                    <a:pt x="2598590" y="1442169"/>
                  </a:lnTo>
                  <a:lnTo>
                    <a:pt x="2645469" y="1418941"/>
                  </a:lnTo>
                  <a:lnTo>
                    <a:pt x="2691754" y="1395877"/>
                  </a:lnTo>
                  <a:lnTo>
                    <a:pt x="2737496" y="1372980"/>
                  </a:lnTo>
                  <a:lnTo>
                    <a:pt x="2782751" y="1350255"/>
                  </a:lnTo>
                  <a:lnTo>
                    <a:pt x="2827572" y="1327707"/>
                  </a:lnTo>
                  <a:lnTo>
                    <a:pt x="2872013" y="1305340"/>
                  </a:lnTo>
                  <a:lnTo>
                    <a:pt x="2916128" y="1283158"/>
                  </a:lnTo>
                  <a:lnTo>
                    <a:pt x="2959970" y="1261166"/>
                  </a:lnTo>
                  <a:lnTo>
                    <a:pt x="3003594" y="1239368"/>
                  </a:lnTo>
                  <a:lnTo>
                    <a:pt x="3047054" y="1217769"/>
                  </a:lnTo>
                  <a:lnTo>
                    <a:pt x="3090402" y="1196373"/>
                  </a:lnTo>
                  <a:lnTo>
                    <a:pt x="3133694" y="1175184"/>
                  </a:lnTo>
                  <a:lnTo>
                    <a:pt x="3176983" y="1154207"/>
                  </a:lnTo>
                  <a:lnTo>
                    <a:pt x="3220323" y="1133447"/>
                  </a:lnTo>
                  <a:lnTo>
                    <a:pt x="3263768" y="1112908"/>
                  </a:lnTo>
                  <a:lnTo>
                    <a:pt x="3307372" y="1092593"/>
                  </a:lnTo>
                  <a:lnTo>
                    <a:pt x="3351210" y="1072362"/>
                  </a:lnTo>
                  <a:lnTo>
                    <a:pt x="3396035" y="1051731"/>
                  </a:lnTo>
                  <a:lnTo>
                    <a:pt x="3441611" y="1030797"/>
                  </a:lnTo>
                  <a:lnTo>
                    <a:pt x="3487703" y="1009659"/>
                  </a:lnTo>
                  <a:lnTo>
                    <a:pt x="3534076" y="988413"/>
                  </a:lnTo>
                  <a:lnTo>
                    <a:pt x="3580495" y="967155"/>
                  </a:lnTo>
                  <a:lnTo>
                    <a:pt x="3626725" y="945983"/>
                  </a:lnTo>
                  <a:lnTo>
                    <a:pt x="3672530" y="924995"/>
                  </a:lnTo>
                  <a:lnTo>
                    <a:pt x="3717676" y="904287"/>
                  </a:lnTo>
                  <a:lnTo>
                    <a:pt x="3761927" y="883956"/>
                  </a:lnTo>
                  <a:lnTo>
                    <a:pt x="3805048" y="864100"/>
                  </a:lnTo>
                  <a:lnTo>
                    <a:pt x="3846805" y="844815"/>
                  </a:lnTo>
                  <a:lnTo>
                    <a:pt x="3886962" y="826198"/>
                  </a:lnTo>
                  <a:lnTo>
                    <a:pt x="3942375" y="800673"/>
                  </a:lnTo>
                  <a:lnTo>
                    <a:pt x="3996142" y="776338"/>
                  </a:lnTo>
                  <a:lnTo>
                    <a:pt x="4048373" y="753112"/>
                  </a:lnTo>
                  <a:lnTo>
                    <a:pt x="4099179" y="730913"/>
                  </a:lnTo>
                  <a:lnTo>
                    <a:pt x="4148670" y="709661"/>
                  </a:lnTo>
                  <a:lnTo>
                    <a:pt x="4196956" y="689275"/>
                  </a:lnTo>
                  <a:lnTo>
                    <a:pt x="4244149" y="669674"/>
                  </a:lnTo>
                  <a:lnTo>
                    <a:pt x="4290358" y="650777"/>
                  </a:lnTo>
                  <a:lnTo>
                    <a:pt x="4335694" y="632502"/>
                  </a:lnTo>
                  <a:lnTo>
                    <a:pt x="4380268" y="614769"/>
                  </a:lnTo>
                  <a:lnTo>
                    <a:pt x="4424191" y="597497"/>
                  </a:lnTo>
                  <a:lnTo>
                    <a:pt x="4467572" y="580605"/>
                  </a:lnTo>
                  <a:lnTo>
                    <a:pt x="4510522" y="564011"/>
                  </a:lnTo>
                  <a:lnTo>
                    <a:pt x="4553152" y="547636"/>
                  </a:lnTo>
                  <a:lnTo>
                    <a:pt x="4595573" y="531397"/>
                  </a:lnTo>
                  <a:lnTo>
                    <a:pt x="4637895" y="515214"/>
                  </a:lnTo>
                  <a:lnTo>
                    <a:pt x="4680227" y="499006"/>
                  </a:lnTo>
                  <a:lnTo>
                    <a:pt x="4722682" y="482692"/>
                  </a:lnTo>
                  <a:lnTo>
                    <a:pt x="4765370" y="466191"/>
                  </a:lnTo>
                  <a:lnTo>
                    <a:pt x="4819273" y="445385"/>
                  </a:lnTo>
                  <a:lnTo>
                    <a:pt x="4872703" y="424981"/>
                  </a:lnTo>
                  <a:lnTo>
                    <a:pt x="4925676" y="404980"/>
                  </a:lnTo>
                  <a:lnTo>
                    <a:pt x="4978209" y="385382"/>
                  </a:lnTo>
                  <a:lnTo>
                    <a:pt x="5030318" y="366185"/>
                  </a:lnTo>
                  <a:lnTo>
                    <a:pt x="5082019" y="347392"/>
                  </a:lnTo>
                  <a:lnTo>
                    <a:pt x="5133327" y="329000"/>
                  </a:lnTo>
                  <a:lnTo>
                    <a:pt x="5184260" y="311012"/>
                  </a:lnTo>
                  <a:lnTo>
                    <a:pt x="5234833" y="293425"/>
                  </a:lnTo>
                  <a:lnTo>
                    <a:pt x="5285063" y="276241"/>
                  </a:lnTo>
                  <a:lnTo>
                    <a:pt x="5334966" y="259460"/>
                  </a:lnTo>
                  <a:lnTo>
                    <a:pt x="5384557" y="243081"/>
                  </a:lnTo>
                  <a:lnTo>
                    <a:pt x="5433854" y="227104"/>
                  </a:lnTo>
                  <a:lnTo>
                    <a:pt x="5482872" y="211530"/>
                  </a:lnTo>
                  <a:lnTo>
                    <a:pt x="5531627" y="196358"/>
                  </a:lnTo>
                  <a:lnTo>
                    <a:pt x="5580137" y="181589"/>
                  </a:lnTo>
                  <a:lnTo>
                    <a:pt x="5628416" y="167222"/>
                  </a:lnTo>
                  <a:lnTo>
                    <a:pt x="5676481" y="153257"/>
                  </a:lnTo>
                  <a:lnTo>
                    <a:pt x="5724348" y="139695"/>
                  </a:lnTo>
                  <a:lnTo>
                    <a:pt x="5772034" y="126535"/>
                  </a:lnTo>
                  <a:lnTo>
                    <a:pt x="5819555" y="113778"/>
                  </a:lnTo>
                  <a:lnTo>
                    <a:pt x="5866926" y="101423"/>
                  </a:lnTo>
                  <a:lnTo>
                    <a:pt x="5914164" y="89470"/>
                  </a:lnTo>
                  <a:lnTo>
                    <a:pt x="5961285" y="77919"/>
                  </a:lnTo>
                  <a:lnTo>
                    <a:pt x="6008306" y="66771"/>
                  </a:lnTo>
                  <a:lnTo>
                    <a:pt x="6055242" y="56026"/>
                  </a:lnTo>
                  <a:lnTo>
                    <a:pt x="6102110" y="45682"/>
                  </a:lnTo>
                  <a:lnTo>
                    <a:pt x="6148926" y="35741"/>
                  </a:lnTo>
                  <a:lnTo>
                    <a:pt x="6195706" y="26202"/>
                  </a:lnTo>
                  <a:lnTo>
                    <a:pt x="6242466" y="17066"/>
                  </a:lnTo>
                  <a:lnTo>
                    <a:pt x="6289222" y="8331"/>
                  </a:lnTo>
                  <a:lnTo>
                    <a:pt x="6335991" y="0"/>
                  </a:lnTo>
                </a:path>
              </a:pathLst>
            </a:custGeom>
            <a:ln w="12699">
              <a:solidFill>
                <a:srgbClr val="425D85"/>
              </a:solidFill>
            </a:ln>
          </p:spPr>
          <p:txBody>
            <a:bodyPr wrap="square" lIns="0" tIns="0" rIns="0" bIns="0" rtlCol="0"/>
            <a:lstStyle/>
            <a:p>
              <a:endParaRPr/>
            </a:p>
          </p:txBody>
        </p:sp>
        <p:sp>
          <p:nvSpPr>
            <p:cNvPr id="6" name="object 6"/>
            <p:cNvSpPr/>
            <p:nvPr/>
          </p:nvSpPr>
          <p:spPr>
            <a:xfrm>
              <a:off x="569401" y="1108349"/>
              <a:ext cx="6343015" cy="3437254"/>
            </a:xfrm>
            <a:custGeom>
              <a:avLst/>
              <a:gdLst/>
              <a:ahLst/>
              <a:cxnLst/>
              <a:rect l="l" t="t" r="r" b="b"/>
              <a:pathLst>
                <a:path w="6343015" h="3437254">
                  <a:moveTo>
                    <a:pt x="0" y="3436861"/>
                  </a:moveTo>
                  <a:lnTo>
                    <a:pt x="30445" y="3413728"/>
                  </a:lnTo>
                  <a:lnTo>
                    <a:pt x="62060" y="3389739"/>
                  </a:lnTo>
                  <a:lnTo>
                    <a:pt x="94813" y="3364923"/>
                  </a:lnTo>
                  <a:lnTo>
                    <a:pt x="128672" y="3339310"/>
                  </a:lnTo>
                  <a:lnTo>
                    <a:pt x="163606" y="3312931"/>
                  </a:lnTo>
                  <a:lnTo>
                    <a:pt x="199584" y="3285817"/>
                  </a:lnTo>
                  <a:lnTo>
                    <a:pt x="236574" y="3257997"/>
                  </a:lnTo>
                  <a:lnTo>
                    <a:pt x="274545" y="3229503"/>
                  </a:lnTo>
                  <a:lnTo>
                    <a:pt x="313465" y="3200363"/>
                  </a:lnTo>
                  <a:lnTo>
                    <a:pt x="353303" y="3170609"/>
                  </a:lnTo>
                  <a:lnTo>
                    <a:pt x="394027" y="3140271"/>
                  </a:lnTo>
                  <a:lnTo>
                    <a:pt x="435607" y="3109379"/>
                  </a:lnTo>
                  <a:lnTo>
                    <a:pt x="478010" y="3077964"/>
                  </a:lnTo>
                  <a:lnTo>
                    <a:pt x="521205" y="3046056"/>
                  </a:lnTo>
                  <a:lnTo>
                    <a:pt x="565162" y="3013685"/>
                  </a:lnTo>
                  <a:lnTo>
                    <a:pt x="609848" y="2980881"/>
                  </a:lnTo>
                  <a:lnTo>
                    <a:pt x="655231" y="2947675"/>
                  </a:lnTo>
                  <a:lnTo>
                    <a:pt x="701282" y="2914098"/>
                  </a:lnTo>
                  <a:lnTo>
                    <a:pt x="747967" y="2880179"/>
                  </a:lnTo>
                  <a:lnTo>
                    <a:pt x="795256" y="2845948"/>
                  </a:lnTo>
                  <a:lnTo>
                    <a:pt x="843118" y="2811437"/>
                  </a:lnTo>
                  <a:lnTo>
                    <a:pt x="891521" y="2776675"/>
                  </a:lnTo>
                  <a:lnTo>
                    <a:pt x="940433" y="2741694"/>
                  </a:lnTo>
                  <a:lnTo>
                    <a:pt x="989823" y="2706522"/>
                  </a:lnTo>
                  <a:lnTo>
                    <a:pt x="1039660" y="2671191"/>
                  </a:lnTo>
                  <a:lnTo>
                    <a:pt x="1081825" y="2641563"/>
                  </a:lnTo>
                  <a:lnTo>
                    <a:pt x="1124421" y="2611981"/>
                  </a:lnTo>
                  <a:lnTo>
                    <a:pt x="1167390" y="2582430"/>
                  </a:lnTo>
                  <a:lnTo>
                    <a:pt x="1210674" y="2552895"/>
                  </a:lnTo>
                  <a:lnTo>
                    <a:pt x="1254216" y="2523358"/>
                  </a:lnTo>
                  <a:lnTo>
                    <a:pt x="1297956" y="2493805"/>
                  </a:lnTo>
                  <a:lnTo>
                    <a:pt x="1341839" y="2464220"/>
                  </a:lnTo>
                  <a:lnTo>
                    <a:pt x="1385804" y="2434586"/>
                  </a:lnTo>
                  <a:lnTo>
                    <a:pt x="1429796" y="2404889"/>
                  </a:lnTo>
                  <a:lnTo>
                    <a:pt x="1473755" y="2375113"/>
                  </a:lnTo>
                  <a:lnTo>
                    <a:pt x="1517624" y="2345241"/>
                  </a:lnTo>
                  <a:lnTo>
                    <a:pt x="1561345" y="2315258"/>
                  </a:lnTo>
                  <a:lnTo>
                    <a:pt x="1604860" y="2285149"/>
                  </a:lnTo>
                  <a:lnTo>
                    <a:pt x="1644897" y="2257005"/>
                  </a:lnTo>
                  <a:lnTo>
                    <a:pt x="1684759" y="2228464"/>
                  </a:lnTo>
                  <a:lnTo>
                    <a:pt x="1724474" y="2199628"/>
                  </a:lnTo>
                  <a:lnTo>
                    <a:pt x="1764072" y="2170598"/>
                  </a:lnTo>
                  <a:lnTo>
                    <a:pt x="1803584" y="2141475"/>
                  </a:lnTo>
                  <a:lnTo>
                    <a:pt x="1843037" y="2112360"/>
                  </a:lnTo>
                  <a:lnTo>
                    <a:pt x="1882462" y="2083354"/>
                  </a:lnTo>
                  <a:lnTo>
                    <a:pt x="1921887" y="2054558"/>
                  </a:lnTo>
                  <a:lnTo>
                    <a:pt x="1961343" y="2026074"/>
                  </a:lnTo>
                  <a:lnTo>
                    <a:pt x="2000859" y="1998002"/>
                  </a:lnTo>
                  <a:lnTo>
                    <a:pt x="2042945" y="1968510"/>
                  </a:lnTo>
                  <a:lnTo>
                    <a:pt x="2085007" y="1939263"/>
                  </a:lnTo>
                  <a:lnTo>
                    <a:pt x="2127032" y="1910242"/>
                  </a:lnTo>
                  <a:lnTo>
                    <a:pt x="2169008" y="1881429"/>
                  </a:lnTo>
                  <a:lnTo>
                    <a:pt x="2210921" y="1852807"/>
                  </a:lnTo>
                  <a:lnTo>
                    <a:pt x="2252757" y="1824358"/>
                  </a:lnTo>
                  <a:lnTo>
                    <a:pt x="2294504" y="1796065"/>
                  </a:lnTo>
                  <a:lnTo>
                    <a:pt x="2336148" y="1767910"/>
                  </a:lnTo>
                  <a:lnTo>
                    <a:pt x="2377676" y="1739875"/>
                  </a:lnTo>
                  <a:lnTo>
                    <a:pt x="2419075" y="1711942"/>
                  </a:lnTo>
                  <a:lnTo>
                    <a:pt x="2460331" y="1684094"/>
                  </a:lnTo>
                  <a:lnTo>
                    <a:pt x="2501432" y="1656314"/>
                  </a:lnTo>
                  <a:lnTo>
                    <a:pt x="2542363" y="1628583"/>
                  </a:lnTo>
                  <a:lnTo>
                    <a:pt x="2583113" y="1600884"/>
                  </a:lnTo>
                  <a:lnTo>
                    <a:pt x="2623667" y="1573199"/>
                  </a:lnTo>
                  <a:lnTo>
                    <a:pt x="2666695" y="1545995"/>
                  </a:lnTo>
                  <a:lnTo>
                    <a:pt x="2709827" y="1519273"/>
                  </a:lnTo>
                  <a:lnTo>
                    <a:pt x="2753034" y="1492960"/>
                  </a:lnTo>
                  <a:lnTo>
                    <a:pt x="2796287" y="1466983"/>
                  </a:lnTo>
                  <a:lnTo>
                    <a:pt x="2839556" y="1441269"/>
                  </a:lnTo>
                  <a:lnTo>
                    <a:pt x="2882812" y="1415745"/>
                  </a:lnTo>
                  <a:lnTo>
                    <a:pt x="2926026" y="1390337"/>
                  </a:lnTo>
                  <a:lnTo>
                    <a:pt x="2969167" y="1364972"/>
                  </a:lnTo>
                  <a:lnTo>
                    <a:pt x="3012207" y="1339578"/>
                  </a:lnTo>
                  <a:lnTo>
                    <a:pt x="3055116" y="1314081"/>
                  </a:lnTo>
                  <a:lnTo>
                    <a:pt x="3097866" y="1288407"/>
                  </a:lnTo>
                  <a:lnTo>
                    <a:pt x="3140426" y="1262485"/>
                  </a:lnTo>
                  <a:lnTo>
                    <a:pt x="3182767" y="1236239"/>
                  </a:lnTo>
                  <a:lnTo>
                    <a:pt x="3224860" y="1209598"/>
                  </a:lnTo>
                  <a:lnTo>
                    <a:pt x="3273213" y="1178767"/>
                  </a:lnTo>
                  <a:lnTo>
                    <a:pt x="3321090" y="1148495"/>
                  </a:lnTo>
                  <a:lnTo>
                    <a:pt x="3368518" y="1118772"/>
                  </a:lnTo>
                  <a:lnTo>
                    <a:pt x="3415526" y="1089587"/>
                  </a:lnTo>
                  <a:lnTo>
                    <a:pt x="3462141" y="1060930"/>
                  </a:lnTo>
                  <a:lnTo>
                    <a:pt x="3508390" y="1032791"/>
                  </a:lnTo>
                  <a:lnTo>
                    <a:pt x="3554302" y="1005158"/>
                  </a:lnTo>
                  <a:lnTo>
                    <a:pt x="3599903" y="978023"/>
                  </a:lnTo>
                  <a:lnTo>
                    <a:pt x="3645222" y="951374"/>
                  </a:lnTo>
                  <a:lnTo>
                    <a:pt x="3690286" y="925200"/>
                  </a:lnTo>
                  <a:lnTo>
                    <a:pt x="3735122" y="899492"/>
                  </a:lnTo>
                  <a:lnTo>
                    <a:pt x="3779760" y="874239"/>
                  </a:lnTo>
                  <a:lnTo>
                    <a:pt x="3824225" y="849431"/>
                  </a:lnTo>
                  <a:lnTo>
                    <a:pt x="3868546" y="825057"/>
                  </a:lnTo>
                  <a:lnTo>
                    <a:pt x="3912751" y="801107"/>
                  </a:lnTo>
                  <a:lnTo>
                    <a:pt x="3956866" y="777570"/>
                  </a:lnTo>
                  <a:lnTo>
                    <a:pt x="4000920" y="754436"/>
                  </a:lnTo>
                  <a:lnTo>
                    <a:pt x="4044941" y="731694"/>
                  </a:lnTo>
                  <a:lnTo>
                    <a:pt x="4088956" y="709335"/>
                  </a:lnTo>
                  <a:lnTo>
                    <a:pt x="4132992" y="687347"/>
                  </a:lnTo>
                  <a:lnTo>
                    <a:pt x="4177078" y="665721"/>
                  </a:lnTo>
                  <a:lnTo>
                    <a:pt x="4221241" y="644445"/>
                  </a:lnTo>
                  <a:lnTo>
                    <a:pt x="4265508" y="623510"/>
                  </a:lnTo>
                  <a:lnTo>
                    <a:pt x="4309908" y="602905"/>
                  </a:lnTo>
                  <a:lnTo>
                    <a:pt x="4354467" y="582619"/>
                  </a:lnTo>
                  <a:lnTo>
                    <a:pt x="4399215" y="562643"/>
                  </a:lnTo>
                  <a:lnTo>
                    <a:pt x="4444177" y="542965"/>
                  </a:lnTo>
                  <a:lnTo>
                    <a:pt x="4489383" y="523576"/>
                  </a:lnTo>
                  <a:lnTo>
                    <a:pt x="4534859" y="504464"/>
                  </a:lnTo>
                  <a:lnTo>
                    <a:pt x="4580633" y="485620"/>
                  </a:lnTo>
                  <a:lnTo>
                    <a:pt x="4626733" y="467033"/>
                  </a:lnTo>
                  <a:lnTo>
                    <a:pt x="4673186" y="448693"/>
                  </a:lnTo>
                  <a:lnTo>
                    <a:pt x="4720021" y="430589"/>
                  </a:lnTo>
                  <a:lnTo>
                    <a:pt x="4767265" y="412711"/>
                  </a:lnTo>
                  <a:lnTo>
                    <a:pt x="4814945" y="395048"/>
                  </a:lnTo>
                  <a:lnTo>
                    <a:pt x="4863089" y="377590"/>
                  </a:lnTo>
                  <a:lnTo>
                    <a:pt x="4911725" y="360327"/>
                  </a:lnTo>
                  <a:lnTo>
                    <a:pt x="4960881" y="343248"/>
                  </a:lnTo>
                  <a:lnTo>
                    <a:pt x="5010583" y="326342"/>
                  </a:lnTo>
                  <a:lnTo>
                    <a:pt x="5060861" y="309600"/>
                  </a:lnTo>
                  <a:lnTo>
                    <a:pt x="5104492" y="295366"/>
                  </a:lnTo>
                  <a:lnTo>
                    <a:pt x="5148501" y="281298"/>
                  </a:lnTo>
                  <a:lnTo>
                    <a:pt x="5192898" y="267397"/>
                  </a:lnTo>
                  <a:lnTo>
                    <a:pt x="5237691" y="253666"/>
                  </a:lnTo>
                  <a:lnTo>
                    <a:pt x="5282890" y="240109"/>
                  </a:lnTo>
                  <a:lnTo>
                    <a:pt x="5328504" y="226726"/>
                  </a:lnTo>
                  <a:lnTo>
                    <a:pt x="5374543" y="213522"/>
                  </a:lnTo>
                  <a:lnTo>
                    <a:pt x="5421016" y="200499"/>
                  </a:lnTo>
                  <a:lnTo>
                    <a:pt x="5467932" y="187660"/>
                  </a:lnTo>
                  <a:lnTo>
                    <a:pt x="5515302" y="175006"/>
                  </a:lnTo>
                  <a:lnTo>
                    <a:pt x="5563133" y="162541"/>
                  </a:lnTo>
                  <a:lnTo>
                    <a:pt x="5611437" y="150268"/>
                  </a:lnTo>
                  <a:lnTo>
                    <a:pt x="5660221" y="138188"/>
                  </a:lnTo>
                  <a:lnTo>
                    <a:pt x="5709496" y="126305"/>
                  </a:lnTo>
                  <a:lnTo>
                    <a:pt x="5759271" y="114621"/>
                  </a:lnTo>
                  <a:lnTo>
                    <a:pt x="5809555" y="103140"/>
                  </a:lnTo>
                  <a:lnTo>
                    <a:pt x="5860357" y="91862"/>
                  </a:lnTo>
                  <a:lnTo>
                    <a:pt x="5911688" y="80792"/>
                  </a:lnTo>
                  <a:lnTo>
                    <a:pt x="5963556" y="69931"/>
                  </a:lnTo>
                  <a:lnTo>
                    <a:pt x="6015971" y="59283"/>
                  </a:lnTo>
                  <a:lnTo>
                    <a:pt x="6068942" y="48849"/>
                  </a:lnTo>
                  <a:lnTo>
                    <a:pt x="6122478" y="38634"/>
                  </a:lnTo>
                  <a:lnTo>
                    <a:pt x="6176590" y="28638"/>
                  </a:lnTo>
                  <a:lnTo>
                    <a:pt x="6231286" y="18866"/>
                  </a:lnTo>
                  <a:lnTo>
                    <a:pt x="6286576" y="9319"/>
                  </a:lnTo>
                  <a:lnTo>
                    <a:pt x="6342468" y="0"/>
                  </a:lnTo>
                </a:path>
              </a:pathLst>
            </a:custGeom>
            <a:ln w="12700">
              <a:solidFill>
                <a:srgbClr val="425D85"/>
              </a:solidFill>
            </a:ln>
          </p:spPr>
          <p:txBody>
            <a:bodyPr wrap="square" lIns="0" tIns="0" rIns="0" bIns="0" rtlCol="0"/>
            <a:lstStyle/>
            <a:p>
              <a:endParaRPr/>
            </a:p>
          </p:txBody>
        </p:sp>
        <p:sp>
          <p:nvSpPr>
            <p:cNvPr id="7" name="object 7"/>
            <p:cNvSpPr/>
            <p:nvPr/>
          </p:nvSpPr>
          <p:spPr>
            <a:xfrm>
              <a:off x="581267" y="554578"/>
              <a:ext cx="4746625" cy="3973829"/>
            </a:xfrm>
            <a:custGeom>
              <a:avLst/>
              <a:gdLst/>
              <a:ahLst/>
              <a:cxnLst/>
              <a:rect l="l" t="t" r="r" b="b"/>
              <a:pathLst>
                <a:path w="4746625" h="3973829">
                  <a:moveTo>
                    <a:pt x="0" y="3973766"/>
                  </a:moveTo>
                  <a:lnTo>
                    <a:pt x="27084" y="3946723"/>
                  </a:lnTo>
                  <a:lnTo>
                    <a:pt x="56279" y="3915231"/>
                  </a:lnTo>
                  <a:lnTo>
                    <a:pt x="87192" y="3880105"/>
                  </a:lnTo>
                  <a:lnTo>
                    <a:pt x="119430" y="3842164"/>
                  </a:lnTo>
                  <a:lnTo>
                    <a:pt x="152602" y="3802223"/>
                  </a:lnTo>
                  <a:lnTo>
                    <a:pt x="186316" y="3761098"/>
                  </a:lnTo>
                  <a:lnTo>
                    <a:pt x="220178" y="3719608"/>
                  </a:lnTo>
                  <a:lnTo>
                    <a:pt x="253796" y="3678567"/>
                  </a:lnTo>
                  <a:lnTo>
                    <a:pt x="294715" y="3628546"/>
                  </a:lnTo>
                  <a:lnTo>
                    <a:pt x="337154" y="3576162"/>
                  </a:lnTo>
                  <a:lnTo>
                    <a:pt x="381202" y="3521448"/>
                  </a:lnTo>
                  <a:lnTo>
                    <a:pt x="426949" y="3464440"/>
                  </a:lnTo>
                  <a:lnTo>
                    <a:pt x="450487" y="3435087"/>
                  </a:lnTo>
                  <a:lnTo>
                    <a:pt x="474482" y="3405172"/>
                  </a:lnTo>
                  <a:lnTo>
                    <a:pt x="498946" y="3374701"/>
                  </a:lnTo>
                  <a:lnTo>
                    <a:pt x="523890" y="3343678"/>
                  </a:lnTo>
                  <a:lnTo>
                    <a:pt x="549326" y="3312107"/>
                  </a:lnTo>
                  <a:lnTo>
                    <a:pt x="575263" y="3279993"/>
                  </a:lnTo>
                  <a:lnTo>
                    <a:pt x="601713" y="3247339"/>
                  </a:lnTo>
                  <a:lnTo>
                    <a:pt x="628687" y="3214151"/>
                  </a:lnTo>
                  <a:lnTo>
                    <a:pt x="656196" y="3180431"/>
                  </a:lnTo>
                  <a:lnTo>
                    <a:pt x="684252" y="3146186"/>
                  </a:lnTo>
                  <a:lnTo>
                    <a:pt x="712865" y="3111418"/>
                  </a:lnTo>
                  <a:lnTo>
                    <a:pt x="742046" y="3076133"/>
                  </a:lnTo>
                  <a:lnTo>
                    <a:pt x="771807" y="3040334"/>
                  </a:lnTo>
                  <a:lnTo>
                    <a:pt x="802159" y="3004026"/>
                  </a:lnTo>
                  <a:lnTo>
                    <a:pt x="833112" y="2967214"/>
                  </a:lnTo>
                  <a:lnTo>
                    <a:pt x="864678" y="2929900"/>
                  </a:lnTo>
                  <a:lnTo>
                    <a:pt x="896867" y="2892091"/>
                  </a:lnTo>
                  <a:lnTo>
                    <a:pt x="929692" y="2853790"/>
                  </a:lnTo>
                  <a:lnTo>
                    <a:pt x="963162" y="2815001"/>
                  </a:lnTo>
                  <a:lnTo>
                    <a:pt x="997289" y="2775728"/>
                  </a:lnTo>
                  <a:lnTo>
                    <a:pt x="1032084" y="2735977"/>
                  </a:lnTo>
                  <a:lnTo>
                    <a:pt x="1067559" y="2695751"/>
                  </a:lnTo>
                  <a:lnTo>
                    <a:pt x="1103723" y="2655055"/>
                  </a:lnTo>
                  <a:lnTo>
                    <a:pt x="1140589" y="2613892"/>
                  </a:lnTo>
                  <a:lnTo>
                    <a:pt x="1178167" y="2572268"/>
                  </a:lnTo>
                  <a:lnTo>
                    <a:pt x="1216469" y="2530186"/>
                  </a:lnTo>
                  <a:lnTo>
                    <a:pt x="1255504" y="2487651"/>
                  </a:lnTo>
                  <a:lnTo>
                    <a:pt x="1295286" y="2444667"/>
                  </a:lnTo>
                  <a:lnTo>
                    <a:pt x="1335824" y="2401239"/>
                  </a:lnTo>
                  <a:lnTo>
                    <a:pt x="1377130" y="2357370"/>
                  </a:lnTo>
                  <a:lnTo>
                    <a:pt x="1419214" y="2313065"/>
                  </a:lnTo>
                  <a:lnTo>
                    <a:pt x="1462088" y="2268329"/>
                  </a:lnTo>
                  <a:lnTo>
                    <a:pt x="1505763" y="2223165"/>
                  </a:lnTo>
                  <a:lnTo>
                    <a:pt x="1550250" y="2177578"/>
                  </a:lnTo>
                  <a:lnTo>
                    <a:pt x="1595560" y="2131573"/>
                  </a:lnTo>
                  <a:lnTo>
                    <a:pt x="1641705" y="2085152"/>
                  </a:lnTo>
                  <a:lnTo>
                    <a:pt x="1688694" y="2038322"/>
                  </a:lnTo>
                  <a:lnTo>
                    <a:pt x="1736539" y="1991086"/>
                  </a:lnTo>
                  <a:lnTo>
                    <a:pt x="1785252" y="1943448"/>
                  </a:lnTo>
                  <a:lnTo>
                    <a:pt x="1834843" y="1895413"/>
                  </a:lnTo>
                  <a:lnTo>
                    <a:pt x="1885324" y="1846985"/>
                  </a:lnTo>
                  <a:lnTo>
                    <a:pt x="1936705" y="1798168"/>
                  </a:lnTo>
                  <a:lnTo>
                    <a:pt x="1988997" y="1748967"/>
                  </a:lnTo>
                  <a:lnTo>
                    <a:pt x="2026634" y="1711499"/>
                  </a:lnTo>
                  <a:lnTo>
                    <a:pt x="2064277" y="1674367"/>
                  </a:lnTo>
                  <a:lnTo>
                    <a:pt x="2101929" y="1637571"/>
                  </a:lnTo>
                  <a:lnTo>
                    <a:pt x="2139599" y="1601111"/>
                  </a:lnTo>
                  <a:lnTo>
                    <a:pt x="2177291" y="1564988"/>
                  </a:lnTo>
                  <a:lnTo>
                    <a:pt x="2215011" y="1529201"/>
                  </a:lnTo>
                  <a:lnTo>
                    <a:pt x="2252764" y="1493750"/>
                  </a:lnTo>
                  <a:lnTo>
                    <a:pt x="2290557" y="1458637"/>
                  </a:lnTo>
                  <a:lnTo>
                    <a:pt x="2328396" y="1423859"/>
                  </a:lnTo>
                  <a:lnTo>
                    <a:pt x="2366285" y="1389419"/>
                  </a:lnTo>
                  <a:lnTo>
                    <a:pt x="2404231" y="1355315"/>
                  </a:lnTo>
                  <a:lnTo>
                    <a:pt x="2442240" y="1321548"/>
                  </a:lnTo>
                  <a:lnTo>
                    <a:pt x="2480317" y="1288118"/>
                  </a:lnTo>
                  <a:lnTo>
                    <a:pt x="2518468" y="1255025"/>
                  </a:lnTo>
                  <a:lnTo>
                    <a:pt x="2556698" y="1222268"/>
                  </a:lnTo>
                  <a:lnTo>
                    <a:pt x="2595014" y="1189849"/>
                  </a:lnTo>
                  <a:lnTo>
                    <a:pt x="2633421" y="1157767"/>
                  </a:lnTo>
                  <a:lnTo>
                    <a:pt x="2671925" y="1126022"/>
                  </a:lnTo>
                  <a:lnTo>
                    <a:pt x="2710532" y="1094614"/>
                  </a:lnTo>
                  <a:lnTo>
                    <a:pt x="2749247" y="1063544"/>
                  </a:lnTo>
                  <a:lnTo>
                    <a:pt x="2788076" y="1032811"/>
                  </a:lnTo>
                  <a:lnTo>
                    <a:pt x="2827025" y="1002415"/>
                  </a:lnTo>
                  <a:lnTo>
                    <a:pt x="2866100" y="972357"/>
                  </a:lnTo>
                  <a:lnTo>
                    <a:pt x="2905306" y="942636"/>
                  </a:lnTo>
                  <a:lnTo>
                    <a:pt x="2944649" y="913253"/>
                  </a:lnTo>
                  <a:lnTo>
                    <a:pt x="2984135" y="884208"/>
                  </a:lnTo>
                  <a:lnTo>
                    <a:pt x="3023770" y="855501"/>
                  </a:lnTo>
                  <a:lnTo>
                    <a:pt x="3063559" y="827131"/>
                  </a:lnTo>
                  <a:lnTo>
                    <a:pt x="3103507" y="799099"/>
                  </a:lnTo>
                  <a:lnTo>
                    <a:pt x="3143622" y="771405"/>
                  </a:lnTo>
                  <a:lnTo>
                    <a:pt x="3183909" y="744049"/>
                  </a:lnTo>
                  <a:lnTo>
                    <a:pt x="3224372" y="717031"/>
                  </a:lnTo>
                  <a:lnTo>
                    <a:pt x="3265019" y="690351"/>
                  </a:lnTo>
                  <a:lnTo>
                    <a:pt x="3305854" y="664009"/>
                  </a:lnTo>
                  <a:lnTo>
                    <a:pt x="3346884" y="638006"/>
                  </a:lnTo>
                  <a:lnTo>
                    <a:pt x="3388114" y="612340"/>
                  </a:lnTo>
                  <a:lnTo>
                    <a:pt x="3429550" y="587014"/>
                  </a:lnTo>
                  <a:lnTo>
                    <a:pt x="3471198" y="562025"/>
                  </a:lnTo>
                  <a:lnTo>
                    <a:pt x="3513063" y="537375"/>
                  </a:lnTo>
                  <a:lnTo>
                    <a:pt x="3555152" y="513064"/>
                  </a:lnTo>
                  <a:lnTo>
                    <a:pt x="3597469" y="489091"/>
                  </a:lnTo>
                  <a:lnTo>
                    <a:pt x="3640021" y="465457"/>
                  </a:lnTo>
                  <a:lnTo>
                    <a:pt x="3682813" y="442161"/>
                  </a:lnTo>
                  <a:lnTo>
                    <a:pt x="3725852" y="419205"/>
                  </a:lnTo>
                  <a:lnTo>
                    <a:pt x="3769143" y="396587"/>
                  </a:lnTo>
                  <a:lnTo>
                    <a:pt x="3812691" y="374308"/>
                  </a:lnTo>
                  <a:lnTo>
                    <a:pt x="3856502" y="352368"/>
                  </a:lnTo>
                  <a:lnTo>
                    <a:pt x="3900583" y="330768"/>
                  </a:lnTo>
                  <a:lnTo>
                    <a:pt x="3944939" y="309506"/>
                  </a:lnTo>
                  <a:lnTo>
                    <a:pt x="3989575" y="288583"/>
                  </a:lnTo>
                  <a:lnTo>
                    <a:pt x="4034497" y="268000"/>
                  </a:lnTo>
                  <a:lnTo>
                    <a:pt x="4079712" y="247756"/>
                  </a:lnTo>
                  <a:lnTo>
                    <a:pt x="4125224" y="227851"/>
                  </a:lnTo>
                  <a:lnTo>
                    <a:pt x="4171040" y="208286"/>
                  </a:lnTo>
                  <a:lnTo>
                    <a:pt x="4217166" y="189060"/>
                  </a:lnTo>
                  <a:lnTo>
                    <a:pt x="4263606" y="170174"/>
                  </a:lnTo>
                  <a:lnTo>
                    <a:pt x="4310367" y="151627"/>
                  </a:lnTo>
                  <a:lnTo>
                    <a:pt x="4357455" y="133420"/>
                  </a:lnTo>
                  <a:lnTo>
                    <a:pt x="4404874" y="115553"/>
                  </a:lnTo>
                  <a:lnTo>
                    <a:pt x="4452632" y="98025"/>
                  </a:lnTo>
                  <a:lnTo>
                    <a:pt x="4500734" y="80838"/>
                  </a:lnTo>
                  <a:lnTo>
                    <a:pt x="4549185" y="63990"/>
                  </a:lnTo>
                  <a:lnTo>
                    <a:pt x="4597991" y="47482"/>
                  </a:lnTo>
                  <a:lnTo>
                    <a:pt x="4647159" y="31315"/>
                  </a:lnTo>
                  <a:lnTo>
                    <a:pt x="4696693" y="15487"/>
                  </a:lnTo>
                  <a:lnTo>
                    <a:pt x="4746599" y="0"/>
                  </a:lnTo>
                </a:path>
              </a:pathLst>
            </a:custGeom>
            <a:ln w="12699">
              <a:solidFill>
                <a:srgbClr val="425D85"/>
              </a:solidFill>
            </a:ln>
          </p:spPr>
          <p:txBody>
            <a:bodyPr wrap="square" lIns="0" tIns="0" rIns="0" bIns="0" rtlCol="0"/>
            <a:lstStyle/>
            <a:p>
              <a:endParaRPr/>
            </a:p>
          </p:txBody>
        </p:sp>
        <p:sp>
          <p:nvSpPr>
            <p:cNvPr id="8" name="object 8"/>
            <p:cNvSpPr/>
            <p:nvPr/>
          </p:nvSpPr>
          <p:spPr>
            <a:xfrm>
              <a:off x="575381" y="549628"/>
              <a:ext cx="1587500" cy="3990975"/>
            </a:xfrm>
            <a:custGeom>
              <a:avLst/>
              <a:gdLst/>
              <a:ahLst/>
              <a:cxnLst/>
              <a:rect l="l" t="t" r="r" b="b"/>
              <a:pathLst>
                <a:path w="1587500" h="3990975">
                  <a:moveTo>
                    <a:pt x="0" y="3990517"/>
                  </a:moveTo>
                  <a:lnTo>
                    <a:pt x="15233" y="3944863"/>
                  </a:lnTo>
                  <a:lnTo>
                    <a:pt x="31759" y="3889799"/>
                  </a:lnTo>
                  <a:lnTo>
                    <a:pt x="49640" y="3825770"/>
                  </a:lnTo>
                  <a:lnTo>
                    <a:pt x="68941" y="3753224"/>
                  </a:lnTo>
                  <a:lnTo>
                    <a:pt x="79143" y="3713896"/>
                  </a:lnTo>
                  <a:lnTo>
                    <a:pt x="89724" y="3672606"/>
                  </a:lnTo>
                  <a:lnTo>
                    <a:pt x="100690" y="3629410"/>
                  </a:lnTo>
                  <a:lnTo>
                    <a:pt x="112051" y="3584364"/>
                  </a:lnTo>
                  <a:lnTo>
                    <a:pt x="123813" y="3537523"/>
                  </a:lnTo>
                  <a:lnTo>
                    <a:pt x="135985" y="3488943"/>
                  </a:lnTo>
                  <a:lnTo>
                    <a:pt x="148575" y="3438680"/>
                  </a:lnTo>
                  <a:lnTo>
                    <a:pt x="161591" y="3386790"/>
                  </a:lnTo>
                  <a:lnTo>
                    <a:pt x="175039" y="3333329"/>
                  </a:lnTo>
                  <a:lnTo>
                    <a:pt x="188929" y="3278351"/>
                  </a:lnTo>
                  <a:lnTo>
                    <a:pt x="203268" y="3221915"/>
                  </a:lnTo>
                  <a:lnTo>
                    <a:pt x="218064" y="3164074"/>
                  </a:lnTo>
                  <a:lnTo>
                    <a:pt x="233325" y="3104885"/>
                  </a:lnTo>
                  <a:lnTo>
                    <a:pt x="249058" y="3044403"/>
                  </a:lnTo>
                  <a:lnTo>
                    <a:pt x="265272" y="2982685"/>
                  </a:lnTo>
                  <a:lnTo>
                    <a:pt x="281975" y="2919786"/>
                  </a:lnTo>
                  <a:lnTo>
                    <a:pt x="299174" y="2855762"/>
                  </a:lnTo>
                  <a:lnTo>
                    <a:pt x="316876" y="2790669"/>
                  </a:lnTo>
                  <a:lnTo>
                    <a:pt x="335091" y="2724563"/>
                  </a:lnTo>
                  <a:lnTo>
                    <a:pt x="353826" y="2657499"/>
                  </a:lnTo>
                  <a:lnTo>
                    <a:pt x="373089" y="2589533"/>
                  </a:lnTo>
                  <a:lnTo>
                    <a:pt x="392887" y="2520721"/>
                  </a:lnTo>
                  <a:lnTo>
                    <a:pt x="405783" y="2476472"/>
                  </a:lnTo>
                  <a:lnTo>
                    <a:pt x="418929" y="2431853"/>
                  </a:lnTo>
                  <a:lnTo>
                    <a:pt x="432326" y="2386881"/>
                  </a:lnTo>
                  <a:lnTo>
                    <a:pt x="445980" y="2341574"/>
                  </a:lnTo>
                  <a:lnTo>
                    <a:pt x="459894" y="2295951"/>
                  </a:lnTo>
                  <a:lnTo>
                    <a:pt x="474072" y="2250031"/>
                  </a:lnTo>
                  <a:lnTo>
                    <a:pt x="488519" y="2203831"/>
                  </a:lnTo>
                  <a:lnTo>
                    <a:pt x="503237" y="2157369"/>
                  </a:lnTo>
                  <a:lnTo>
                    <a:pt x="518232" y="2110664"/>
                  </a:lnTo>
                  <a:lnTo>
                    <a:pt x="533506" y="2063734"/>
                  </a:lnTo>
                  <a:lnTo>
                    <a:pt x="549064" y="2016598"/>
                  </a:lnTo>
                  <a:lnTo>
                    <a:pt x="564910" y="1969273"/>
                  </a:lnTo>
                  <a:lnTo>
                    <a:pt x="581048" y="1921778"/>
                  </a:lnTo>
                  <a:lnTo>
                    <a:pt x="597481" y="1874131"/>
                  </a:lnTo>
                  <a:lnTo>
                    <a:pt x="614214" y="1826351"/>
                  </a:lnTo>
                  <a:lnTo>
                    <a:pt x="631250" y="1778455"/>
                  </a:lnTo>
                  <a:lnTo>
                    <a:pt x="648594" y="1730462"/>
                  </a:lnTo>
                  <a:lnTo>
                    <a:pt x="666249" y="1682390"/>
                  </a:lnTo>
                  <a:lnTo>
                    <a:pt x="684220" y="1634258"/>
                  </a:lnTo>
                  <a:lnTo>
                    <a:pt x="702510" y="1586083"/>
                  </a:lnTo>
                  <a:lnTo>
                    <a:pt x="721123" y="1537884"/>
                  </a:lnTo>
                  <a:lnTo>
                    <a:pt x="740063" y="1489680"/>
                  </a:lnTo>
                  <a:lnTo>
                    <a:pt x="759334" y="1441487"/>
                  </a:lnTo>
                  <a:lnTo>
                    <a:pt x="778940" y="1393326"/>
                  </a:lnTo>
                  <a:lnTo>
                    <a:pt x="798884" y="1345213"/>
                  </a:lnTo>
                  <a:lnTo>
                    <a:pt x="819172" y="1297167"/>
                  </a:lnTo>
                  <a:lnTo>
                    <a:pt x="839807" y="1249207"/>
                  </a:lnTo>
                  <a:lnTo>
                    <a:pt x="860792" y="1201351"/>
                  </a:lnTo>
                  <a:lnTo>
                    <a:pt x="882132" y="1153616"/>
                  </a:lnTo>
                  <a:lnTo>
                    <a:pt x="903830" y="1106022"/>
                  </a:lnTo>
                  <a:lnTo>
                    <a:pt x="925891" y="1058586"/>
                  </a:lnTo>
                  <a:lnTo>
                    <a:pt x="948318" y="1011326"/>
                  </a:lnTo>
                  <a:lnTo>
                    <a:pt x="971116" y="964262"/>
                  </a:lnTo>
                  <a:lnTo>
                    <a:pt x="994288" y="917411"/>
                  </a:lnTo>
                  <a:lnTo>
                    <a:pt x="1017838" y="870791"/>
                  </a:lnTo>
                  <a:lnTo>
                    <a:pt x="1041770" y="824421"/>
                  </a:lnTo>
                  <a:lnTo>
                    <a:pt x="1066088" y="778319"/>
                  </a:lnTo>
                  <a:lnTo>
                    <a:pt x="1090875" y="732713"/>
                  </a:lnTo>
                  <a:lnTo>
                    <a:pt x="1116104" y="687962"/>
                  </a:lnTo>
                  <a:lnTo>
                    <a:pt x="1141773" y="643967"/>
                  </a:lnTo>
                  <a:lnTo>
                    <a:pt x="1167883" y="600630"/>
                  </a:lnTo>
                  <a:lnTo>
                    <a:pt x="1194431" y="557851"/>
                  </a:lnTo>
                  <a:lnTo>
                    <a:pt x="1221416" y="515533"/>
                  </a:lnTo>
                  <a:lnTo>
                    <a:pt x="1248839" y="473576"/>
                  </a:lnTo>
                  <a:lnTo>
                    <a:pt x="1276697" y="431883"/>
                  </a:lnTo>
                  <a:lnTo>
                    <a:pt x="1304990" y="390354"/>
                  </a:lnTo>
                  <a:lnTo>
                    <a:pt x="1333716" y="348891"/>
                  </a:lnTo>
                  <a:lnTo>
                    <a:pt x="1362876" y="307396"/>
                  </a:lnTo>
                  <a:lnTo>
                    <a:pt x="1392467" y="265769"/>
                  </a:lnTo>
                  <a:lnTo>
                    <a:pt x="1422488" y="223913"/>
                  </a:lnTo>
                  <a:lnTo>
                    <a:pt x="1454763" y="178588"/>
                  </a:lnTo>
                  <a:lnTo>
                    <a:pt x="1486980" y="133049"/>
                  </a:lnTo>
                  <a:lnTo>
                    <a:pt x="1519546" y="87782"/>
                  </a:lnTo>
                  <a:lnTo>
                    <a:pt x="1552866" y="43270"/>
                  </a:lnTo>
                  <a:lnTo>
                    <a:pt x="1587347" y="0"/>
                  </a:lnTo>
                </a:path>
              </a:pathLst>
            </a:custGeom>
            <a:ln w="12700">
              <a:solidFill>
                <a:srgbClr val="425D85"/>
              </a:solidFill>
            </a:ln>
          </p:spPr>
          <p:txBody>
            <a:bodyPr wrap="square" lIns="0" tIns="0" rIns="0" bIns="0" rtlCol="0"/>
            <a:lstStyle/>
            <a:p>
              <a:endParaRPr/>
            </a:p>
          </p:txBody>
        </p:sp>
        <p:sp>
          <p:nvSpPr>
            <p:cNvPr id="9" name="object 9"/>
            <p:cNvSpPr/>
            <p:nvPr/>
          </p:nvSpPr>
          <p:spPr>
            <a:xfrm>
              <a:off x="564735" y="1267694"/>
              <a:ext cx="4229735" cy="1522095"/>
            </a:xfrm>
            <a:custGeom>
              <a:avLst/>
              <a:gdLst/>
              <a:ahLst/>
              <a:cxnLst/>
              <a:rect l="l" t="t" r="r" b="b"/>
              <a:pathLst>
                <a:path w="4229735" h="1522095">
                  <a:moveTo>
                    <a:pt x="0" y="0"/>
                  </a:moveTo>
                  <a:lnTo>
                    <a:pt x="51435" y="4145"/>
                  </a:lnTo>
                  <a:lnTo>
                    <a:pt x="101682" y="8039"/>
                  </a:lnTo>
                  <a:lnTo>
                    <a:pt x="150894" y="11728"/>
                  </a:lnTo>
                  <a:lnTo>
                    <a:pt x="199227" y="15261"/>
                  </a:lnTo>
                  <a:lnTo>
                    <a:pt x="246835" y="18686"/>
                  </a:lnTo>
                  <a:lnTo>
                    <a:pt x="293871" y="22051"/>
                  </a:lnTo>
                  <a:lnTo>
                    <a:pt x="340491" y="25404"/>
                  </a:lnTo>
                  <a:lnTo>
                    <a:pt x="386848" y="28794"/>
                  </a:lnTo>
                  <a:lnTo>
                    <a:pt x="433097" y="32269"/>
                  </a:lnTo>
                  <a:lnTo>
                    <a:pt x="479393" y="35876"/>
                  </a:lnTo>
                  <a:lnTo>
                    <a:pt x="525889" y="39665"/>
                  </a:lnTo>
                  <a:lnTo>
                    <a:pt x="572740" y="43682"/>
                  </a:lnTo>
                  <a:lnTo>
                    <a:pt x="620100" y="47977"/>
                  </a:lnTo>
                  <a:lnTo>
                    <a:pt x="668124" y="52597"/>
                  </a:lnTo>
                  <a:lnTo>
                    <a:pt x="716966" y="57590"/>
                  </a:lnTo>
                  <a:lnTo>
                    <a:pt x="766780" y="63006"/>
                  </a:lnTo>
                  <a:lnTo>
                    <a:pt x="817721" y="68891"/>
                  </a:lnTo>
                  <a:lnTo>
                    <a:pt x="869943" y="75293"/>
                  </a:lnTo>
                  <a:lnTo>
                    <a:pt x="923600" y="82263"/>
                  </a:lnTo>
                  <a:lnTo>
                    <a:pt x="978847" y="89846"/>
                  </a:lnTo>
                  <a:lnTo>
                    <a:pt x="1035838" y="98092"/>
                  </a:lnTo>
                  <a:lnTo>
                    <a:pt x="1094727" y="107048"/>
                  </a:lnTo>
                  <a:lnTo>
                    <a:pt x="1145502" y="115073"/>
                  </a:lnTo>
                  <a:lnTo>
                    <a:pt x="1195037" y="123139"/>
                  </a:lnTo>
                  <a:lnTo>
                    <a:pt x="1243487" y="131273"/>
                  </a:lnTo>
                  <a:lnTo>
                    <a:pt x="1291010" y="139503"/>
                  </a:lnTo>
                  <a:lnTo>
                    <a:pt x="1337765" y="147856"/>
                  </a:lnTo>
                  <a:lnTo>
                    <a:pt x="1383908" y="156358"/>
                  </a:lnTo>
                  <a:lnTo>
                    <a:pt x="1429596" y="165037"/>
                  </a:lnTo>
                  <a:lnTo>
                    <a:pt x="1474989" y="173919"/>
                  </a:lnTo>
                  <a:lnTo>
                    <a:pt x="1520242" y="183032"/>
                  </a:lnTo>
                  <a:lnTo>
                    <a:pt x="1565514" y="192403"/>
                  </a:lnTo>
                  <a:lnTo>
                    <a:pt x="1610961" y="202058"/>
                  </a:lnTo>
                  <a:lnTo>
                    <a:pt x="1656742" y="212025"/>
                  </a:lnTo>
                  <a:lnTo>
                    <a:pt x="1703014" y="222331"/>
                  </a:lnTo>
                  <a:lnTo>
                    <a:pt x="1749934" y="233003"/>
                  </a:lnTo>
                  <a:lnTo>
                    <a:pt x="1797660" y="244068"/>
                  </a:lnTo>
                  <a:lnTo>
                    <a:pt x="1846349" y="255553"/>
                  </a:lnTo>
                  <a:lnTo>
                    <a:pt x="1896159" y="267485"/>
                  </a:lnTo>
                  <a:lnTo>
                    <a:pt x="1947248" y="279891"/>
                  </a:lnTo>
                  <a:lnTo>
                    <a:pt x="1999772" y="292798"/>
                  </a:lnTo>
                  <a:lnTo>
                    <a:pt x="2053889" y="306234"/>
                  </a:lnTo>
                  <a:lnTo>
                    <a:pt x="2109757" y="320224"/>
                  </a:lnTo>
                  <a:lnTo>
                    <a:pt x="2167534" y="334797"/>
                  </a:lnTo>
                  <a:lnTo>
                    <a:pt x="2239383" y="353550"/>
                  </a:lnTo>
                  <a:lnTo>
                    <a:pt x="2309484" y="372983"/>
                  </a:lnTo>
                  <a:lnTo>
                    <a:pt x="2377868" y="393066"/>
                  </a:lnTo>
                  <a:lnTo>
                    <a:pt x="2444568" y="413772"/>
                  </a:lnTo>
                  <a:lnTo>
                    <a:pt x="2509617" y="435070"/>
                  </a:lnTo>
                  <a:lnTo>
                    <a:pt x="2573046" y="456933"/>
                  </a:lnTo>
                  <a:lnTo>
                    <a:pt x="2634890" y="479331"/>
                  </a:lnTo>
                  <a:lnTo>
                    <a:pt x="2695179" y="502236"/>
                  </a:lnTo>
                  <a:lnTo>
                    <a:pt x="2753946" y="525619"/>
                  </a:lnTo>
                  <a:lnTo>
                    <a:pt x="2811224" y="549450"/>
                  </a:lnTo>
                  <a:lnTo>
                    <a:pt x="2867046" y="573702"/>
                  </a:lnTo>
                  <a:lnTo>
                    <a:pt x="2921443" y="598345"/>
                  </a:lnTo>
                  <a:lnTo>
                    <a:pt x="2974449" y="623351"/>
                  </a:lnTo>
                  <a:lnTo>
                    <a:pt x="3026095" y="648690"/>
                  </a:lnTo>
                  <a:lnTo>
                    <a:pt x="3076414" y="674334"/>
                  </a:lnTo>
                  <a:lnTo>
                    <a:pt x="3125439" y="700254"/>
                  </a:lnTo>
                  <a:lnTo>
                    <a:pt x="3173202" y="726422"/>
                  </a:lnTo>
                  <a:lnTo>
                    <a:pt x="3219735" y="752808"/>
                  </a:lnTo>
                  <a:lnTo>
                    <a:pt x="3265071" y="779383"/>
                  </a:lnTo>
                  <a:lnTo>
                    <a:pt x="3309243" y="806119"/>
                  </a:lnTo>
                  <a:lnTo>
                    <a:pt x="3352282" y="832987"/>
                  </a:lnTo>
                  <a:lnTo>
                    <a:pt x="3394222" y="859959"/>
                  </a:lnTo>
                  <a:lnTo>
                    <a:pt x="3435094" y="887004"/>
                  </a:lnTo>
                  <a:lnTo>
                    <a:pt x="3474932" y="914095"/>
                  </a:lnTo>
                  <a:lnTo>
                    <a:pt x="3513767" y="941203"/>
                  </a:lnTo>
                  <a:lnTo>
                    <a:pt x="3551632" y="968298"/>
                  </a:lnTo>
                  <a:lnTo>
                    <a:pt x="3588560" y="995353"/>
                  </a:lnTo>
                  <a:lnTo>
                    <a:pt x="3624583" y="1022338"/>
                  </a:lnTo>
                  <a:lnTo>
                    <a:pt x="3659733" y="1049224"/>
                  </a:lnTo>
                  <a:lnTo>
                    <a:pt x="3694043" y="1075983"/>
                  </a:lnTo>
                  <a:lnTo>
                    <a:pt x="3727546" y="1102585"/>
                  </a:lnTo>
                  <a:lnTo>
                    <a:pt x="3760273" y="1129003"/>
                  </a:lnTo>
                  <a:lnTo>
                    <a:pt x="3792258" y="1155206"/>
                  </a:lnTo>
                  <a:lnTo>
                    <a:pt x="3823532" y="1181167"/>
                  </a:lnTo>
                  <a:lnTo>
                    <a:pt x="3854128" y="1206856"/>
                  </a:lnTo>
                  <a:lnTo>
                    <a:pt x="3884079" y="1232245"/>
                  </a:lnTo>
                  <a:lnTo>
                    <a:pt x="3913418" y="1257305"/>
                  </a:lnTo>
                  <a:lnTo>
                    <a:pt x="3970385" y="1306321"/>
                  </a:lnTo>
                  <a:lnTo>
                    <a:pt x="3998079" y="1330220"/>
                  </a:lnTo>
                  <a:lnTo>
                    <a:pt x="4025290" y="1353675"/>
                  </a:lnTo>
                  <a:lnTo>
                    <a:pt x="4078392" y="1399136"/>
                  </a:lnTo>
                  <a:lnTo>
                    <a:pt x="4129952" y="1442473"/>
                  </a:lnTo>
                  <a:lnTo>
                    <a:pt x="4180228" y="1483455"/>
                  </a:lnTo>
                  <a:lnTo>
                    <a:pt x="4204966" y="1502992"/>
                  </a:lnTo>
                  <a:lnTo>
                    <a:pt x="4229481" y="1521853"/>
                  </a:lnTo>
                </a:path>
              </a:pathLst>
            </a:custGeom>
            <a:ln w="12699">
              <a:solidFill>
                <a:srgbClr val="EA1D25"/>
              </a:solidFill>
            </a:ln>
          </p:spPr>
          <p:txBody>
            <a:bodyPr wrap="square" lIns="0" tIns="0" rIns="0" bIns="0" rtlCol="0"/>
            <a:lstStyle/>
            <a:p>
              <a:endParaRPr/>
            </a:p>
          </p:txBody>
        </p:sp>
        <p:sp>
          <p:nvSpPr>
            <p:cNvPr id="10" name="object 10"/>
            <p:cNvSpPr/>
            <p:nvPr/>
          </p:nvSpPr>
          <p:spPr>
            <a:xfrm>
              <a:off x="564735" y="791545"/>
              <a:ext cx="4670425" cy="1800225"/>
            </a:xfrm>
            <a:custGeom>
              <a:avLst/>
              <a:gdLst/>
              <a:ahLst/>
              <a:cxnLst/>
              <a:rect l="l" t="t" r="r" b="b"/>
              <a:pathLst>
                <a:path w="4670425" h="1800225">
                  <a:moveTo>
                    <a:pt x="0" y="0"/>
                  </a:moveTo>
                  <a:lnTo>
                    <a:pt x="50866" y="1272"/>
                  </a:lnTo>
                  <a:lnTo>
                    <a:pt x="100627" y="3027"/>
                  </a:lnTo>
                  <a:lnTo>
                    <a:pt x="149456" y="5258"/>
                  </a:lnTo>
                  <a:lnTo>
                    <a:pt x="197525" y="7958"/>
                  </a:lnTo>
                  <a:lnTo>
                    <a:pt x="245007" y="11120"/>
                  </a:lnTo>
                  <a:lnTo>
                    <a:pt x="292075" y="14737"/>
                  </a:lnTo>
                  <a:lnTo>
                    <a:pt x="338902" y="18801"/>
                  </a:lnTo>
                  <a:lnTo>
                    <a:pt x="385661" y="23306"/>
                  </a:lnTo>
                  <a:lnTo>
                    <a:pt x="432524" y="28245"/>
                  </a:lnTo>
                  <a:lnTo>
                    <a:pt x="479664" y="33611"/>
                  </a:lnTo>
                  <a:lnTo>
                    <a:pt x="527255" y="39396"/>
                  </a:lnTo>
                  <a:lnTo>
                    <a:pt x="575468" y="45595"/>
                  </a:lnTo>
                  <a:lnTo>
                    <a:pt x="624477" y="52199"/>
                  </a:lnTo>
                  <a:lnTo>
                    <a:pt x="674455" y="59201"/>
                  </a:lnTo>
                  <a:lnTo>
                    <a:pt x="725574" y="66596"/>
                  </a:lnTo>
                  <a:lnTo>
                    <a:pt x="778007" y="74375"/>
                  </a:lnTo>
                  <a:lnTo>
                    <a:pt x="831928" y="82531"/>
                  </a:lnTo>
                  <a:lnTo>
                    <a:pt x="887508" y="91059"/>
                  </a:lnTo>
                  <a:lnTo>
                    <a:pt x="944921" y="99950"/>
                  </a:lnTo>
                  <a:lnTo>
                    <a:pt x="1004339" y="109198"/>
                  </a:lnTo>
                  <a:lnTo>
                    <a:pt x="1065936" y="118795"/>
                  </a:lnTo>
                  <a:lnTo>
                    <a:pt x="1117113" y="126671"/>
                  </a:lnTo>
                  <a:lnTo>
                    <a:pt x="1167788" y="134312"/>
                  </a:lnTo>
                  <a:lnTo>
                    <a:pt x="1218019" y="141783"/>
                  </a:lnTo>
                  <a:lnTo>
                    <a:pt x="1267866" y="149145"/>
                  </a:lnTo>
                  <a:lnTo>
                    <a:pt x="1317390" y="156462"/>
                  </a:lnTo>
                  <a:lnTo>
                    <a:pt x="1366649" y="163797"/>
                  </a:lnTo>
                  <a:lnTo>
                    <a:pt x="1415703" y="171212"/>
                  </a:lnTo>
                  <a:lnTo>
                    <a:pt x="1464613" y="178770"/>
                  </a:lnTo>
                  <a:lnTo>
                    <a:pt x="1513437" y="186534"/>
                  </a:lnTo>
                  <a:lnTo>
                    <a:pt x="1562235" y="194567"/>
                  </a:lnTo>
                  <a:lnTo>
                    <a:pt x="1611068" y="202931"/>
                  </a:lnTo>
                  <a:lnTo>
                    <a:pt x="1659994" y="211690"/>
                  </a:lnTo>
                  <a:lnTo>
                    <a:pt x="1709073" y="220906"/>
                  </a:lnTo>
                  <a:lnTo>
                    <a:pt x="1758366" y="230643"/>
                  </a:lnTo>
                  <a:lnTo>
                    <a:pt x="1807931" y="240962"/>
                  </a:lnTo>
                  <a:lnTo>
                    <a:pt x="1857828" y="251927"/>
                  </a:lnTo>
                  <a:lnTo>
                    <a:pt x="1908118" y="263601"/>
                  </a:lnTo>
                  <a:lnTo>
                    <a:pt x="1958859" y="276046"/>
                  </a:lnTo>
                  <a:lnTo>
                    <a:pt x="2010111" y="289325"/>
                  </a:lnTo>
                  <a:lnTo>
                    <a:pt x="2061935" y="303502"/>
                  </a:lnTo>
                  <a:lnTo>
                    <a:pt x="2114389" y="318638"/>
                  </a:lnTo>
                  <a:lnTo>
                    <a:pt x="2167534" y="334797"/>
                  </a:lnTo>
                  <a:lnTo>
                    <a:pt x="2221147" y="351577"/>
                  </a:lnTo>
                  <a:lnTo>
                    <a:pt x="2273910" y="368228"/>
                  </a:lnTo>
                  <a:lnTo>
                    <a:pt x="2325868" y="384794"/>
                  </a:lnTo>
                  <a:lnTo>
                    <a:pt x="2377063" y="401321"/>
                  </a:lnTo>
                  <a:lnTo>
                    <a:pt x="2427536" y="417854"/>
                  </a:lnTo>
                  <a:lnTo>
                    <a:pt x="2477332" y="434438"/>
                  </a:lnTo>
                  <a:lnTo>
                    <a:pt x="2526492" y="451118"/>
                  </a:lnTo>
                  <a:lnTo>
                    <a:pt x="2575060" y="467939"/>
                  </a:lnTo>
                  <a:lnTo>
                    <a:pt x="2623078" y="484947"/>
                  </a:lnTo>
                  <a:lnTo>
                    <a:pt x="2670588" y="502186"/>
                  </a:lnTo>
                  <a:lnTo>
                    <a:pt x="2717634" y="519701"/>
                  </a:lnTo>
                  <a:lnTo>
                    <a:pt x="2764258" y="537539"/>
                  </a:lnTo>
                  <a:lnTo>
                    <a:pt x="2810502" y="555743"/>
                  </a:lnTo>
                  <a:lnTo>
                    <a:pt x="2856410" y="574359"/>
                  </a:lnTo>
                  <a:lnTo>
                    <a:pt x="2902024" y="593433"/>
                  </a:lnTo>
                  <a:lnTo>
                    <a:pt x="2947387" y="613008"/>
                  </a:lnTo>
                  <a:lnTo>
                    <a:pt x="2992541" y="633132"/>
                  </a:lnTo>
                  <a:lnTo>
                    <a:pt x="3037530" y="653847"/>
                  </a:lnTo>
                  <a:lnTo>
                    <a:pt x="3082395" y="675200"/>
                  </a:lnTo>
                  <a:lnTo>
                    <a:pt x="3127179" y="697237"/>
                  </a:lnTo>
                  <a:lnTo>
                    <a:pt x="3171926" y="720001"/>
                  </a:lnTo>
                  <a:lnTo>
                    <a:pt x="3225859" y="748275"/>
                  </a:lnTo>
                  <a:lnTo>
                    <a:pt x="3278436" y="776589"/>
                  </a:lnTo>
                  <a:lnTo>
                    <a:pt x="3329708" y="804943"/>
                  </a:lnTo>
                  <a:lnTo>
                    <a:pt x="3379728" y="833337"/>
                  </a:lnTo>
                  <a:lnTo>
                    <a:pt x="3428548" y="861773"/>
                  </a:lnTo>
                  <a:lnTo>
                    <a:pt x="3476221" y="890253"/>
                  </a:lnTo>
                  <a:lnTo>
                    <a:pt x="3522798" y="918776"/>
                  </a:lnTo>
                  <a:lnTo>
                    <a:pt x="3568332" y="947344"/>
                  </a:lnTo>
                  <a:lnTo>
                    <a:pt x="3612876" y="975958"/>
                  </a:lnTo>
                  <a:lnTo>
                    <a:pt x="3656482" y="1004619"/>
                  </a:lnTo>
                  <a:lnTo>
                    <a:pt x="3699201" y="1033328"/>
                  </a:lnTo>
                  <a:lnTo>
                    <a:pt x="3741087" y="1062087"/>
                  </a:lnTo>
                  <a:lnTo>
                    <a:pt x="3782192" y="1090895"/>
                  </a:lnTo>
                  <a:lnTo>
                    <a:pt x="3822567" y="1119755"/>
                  </a:lnTo>
                  <a:lnTo>
                    <a:pt x="3862266" y="1148666"/>
                  </a:lnTo>
                  <a:lnTo>
                    <a:pt x="3901341" y="1177631"/>
                  </a:lnTo>
                  <a:lnTo>
                    <a:pt x="3939843" y="1206650"/>
                  </a:lnTo>
                  <a:lnTo>
                    <a:pt x="3977826" y="1235725"/>
                  </a:lnTo>
                  <a:lnTo>
                    <a:pt x="4015341" y="1264855"/>
                  </a:lnTo>
                  <a:lnTo>
                    <a:pt x="4052441" y="1294043"/>
                  </a:lnTo>
                  <a:lnTo>
                    <a:pt x="4089179" y="1323289"/>
                  </a:lnTo>
                  <a:lnTo>
                    <a:pt x="4125605" y="1352595"/>
                  </a:lnTo>
                  <a:lnTo>
                    <a:pt x="4161774" y="1381961"/>
                  </a:lnTo>
                  <a:lnTo>
                    <a:pt x="4197737" y="1411388"/>
                  </a:lnTo>
                  <a:lnTo>
                    <a:pt x="4233546" y="1440878"/>
                  </a:lnTo>
                  <a:lnTo>
                    <a:pt x="4269254" y="1470431"/>
                  </a:lnTo>
                  <a:lnTo>
                    <a:pt x="4304913" y="1500048"/>
                  </a:lnTo>
                  <a:lnTo>
                    <a:pt x="4340576" y="1529731"/>
                  </a:lnTo>
                  <a:lnTo>
                    <a:pt x="4376294" y="1559481"/>
                  </a:lnTo>
                  <a:lnTo>
                    <a:pt x="4412120" y="1589298"/>
                  </a:lnTo>
                  <a:lnTo>
                    <a:pt x="4448107" y="1619184"/>
                  </a:lnTo>
                  <a:lnTo>
                    <a:pt x="4484306" y="1649139"/>
                  </a:lnTo>
                  <a:lnTo>
                    <a:pt x="4520770" y="1679165"/>
                  </a:lnTo>
                  <a:lnTo>
                    <a:pt x="4557551" y="1709263"/>
                  </a:lnTo>
                  <a:lnTo>
                    <a:pt x="4594703" y="1739433"/>
                  </a:lnTo>
                  <a:lnTo>
                    <a:pt x="4632276" y="1769677"/>
                  </a:lnTo>
                  <a:lnTo>
                    <a:pt x="4670323" y="1799996"/>
                  </a:lnTo>
                </a:path>
              </a:pathLst>
            </a:custGeom>
            <a:ln w="12700">
              <a:solidFill>
                <a:srgbClr val="EA1D25"/>
              </a:solidFill>
            </a:ln>
          </p:spPr>
          <p:txBody>
            <a:bodyPr wrap="square" lIns="0" tIns="0" rIns="0" bIns="0" rtlCol="0"/>
            <a:lstStyle/>
            <a:p>
              <a:endParaRPr/>
            </a:p>
          </p:txBody>
        </p:sp>
        <p:sp>
          <p:nvSpPr>
            <p:cNvPr id="11" name="object 11"/>
            <p:cNvSpPr/>
            <p:nvPr/>
          </p:nvSpPr>
          <p:spPr>
            <a:xfrm>
              <a:off x="569031" y="1871545"/>
              <a:ext cx="3819525" cy="1069340"/>
            </a:xfrm>
            <a:custGeom>
              <a:avLst/>
              <a:gdLst/>
              <a:ahLst/>
              <a:cxnLst/>
              <a:rect l="l" t="t" r="r" b="b"/>
              <a:pathLst>
                <a:path w="3819525" h="1069339">
                  <a:moveTo>
                    <a:pt x="0" y="0"/>
                  </a:moveTo>
                  <a:lnTo>
                    <a:pt x="51495" y="4151"/>
                  </a:lnTo>
                  <a:lnTo>
                    <a:pt x="101917" y="8061"/>
                  </a:lnTo>
                  <a:lnTo>
                    <a:pt x="151406" y="11776"/>
                  </a:lnTo>
                  <a:lnTo>
                    <a:pt x="200107" y="15344"/>
                  </a:lnTo>
                  <a:lnTo>
                    <a:pt x="248163" y="18811"/>
                  </a:lnTo>
                  <a:lnTo>
                    <a:pt x="295715" y="22225"/>
                  </a:lnTo>
                  <a:lnTo>
                    <a:pt x="342907" y="25632"/>
                  </a:lnTo>
                  <a:lnTo>
                    <a:pt x="389883" y="29081"/>
                  </a:lnTo>
                  <a:lnTo>
                    <a:pt x="436785" y="32617"/>
                  </a:lnTo>
                  <a:lnTo>
                    <a:pt x="483756" y="36288"/>
                  </a:lnTo>
                  <a:lnTo>
                    <a:pt x="530939" y="40141"/>
                  </a:lnTo>
                  <a:lnTo>
                    <a:pt x="578477" y="44223"/>
                  </a:lnTo>
                  <a:lnTo>
                    <a:pt x="626513" y="48582"/>
                  </a:lnTo>
                  <a:lnTo>
                    <a:pt x="675190" y="53263"/>
                  </a:lnTo>
                  <a:lnTo>
                    <a:pt x="724651" y="58315"/>
                  </a:lnTo>
                  <a:lnTo>
                    <a:pt x="775038" y="63784"/>
                  </a:lnTo>
                  <a:lnTo>
                    <a:pt x="826496" y="69718"/>
                  </a:lnTo>
                  <a:lnTo>
                    <a:pt x="879167" y="76163"/>
                  </a:lnTo>
                  <a:lnTo>
                    <a:pt x="933193" y="83167"/>
                  </a:lnTo>
                  <a:lnTo>
                    <a:pt x="988718" y="90776"/>
                  </a:lnTo>
                  <a:lnTo>
                    <a:pt x="1045885" y="99038"/>
                  </a:lnTo>
                  <a:lnTo>
                    <a:pt x="1104836" y="108000"/>
                  </a:lnTo>
                  <a:lnTo>
                    <a:pt x="1155617" y="116057"/>
                  </a:lnTo>
                  <a:lnTo>
                    <a:pt x="1205167" y="124211"/>
                  </a:lnTo>
                  <a:lnTo>
                    <a:pt x="1253643" y="132481"/>
                  </a:lnTo>
                  <a:lnTo>
                    <a:pt x="1301203" y="140882"/>
                  </a:lnTo>
                  <a:lnTo>
                    <a:pt x="1348005" y="149432"/>
                  </a:lnTo>
                  <a:lnTo>
                    <a:pt x="1394205" y="158148"/>
                  </a:lnTo>
                  <a:lnTo>
                    <a:pt x="1439963" y="167046"/>
                  </a:lnTo>
                  <a:lnTo>
                    <a:pt x="1485434" y="176144"/>
                  </a:lnTo>
                  <a:lnTo>
                    <a:pt x="1530777" y="185459"/>
                  </a:lnTo>
                  <a:lnTo>
                    <a:pt x="1576150" y="195006"/>
                  </a:lnTo>
                  <a:lnTo>
                    <a:pt x="1621709" y="204804"/>
                  </a:lnTo>
                  <a:lnTo>
                    <a:pt x="1667612" y="214870"/>
                  </a:lnTo>
                  <a:lnTo>
                    <a:pt x="1714017" y="225219"/>
                  </a:lnTo>
                  <a:lnTo>
                    <a:pt x="1761081" y="235870"/>
                  </a:lnTo>
                  <a:lnTo>
                    <a:pt x="1808962" y="246839"/>
                  </a:lnTo>
                  <a:lnTo>
                    <a:pt x="1857818" y="258142"/>
                  </a:lnTo>
                  <a:lnTo>
                    <a:pt x="1907805" y="269798"/>
                  </a:lnTo>
                  <a:lnTo>
                    <a:pt x="1959082" y="281822"/>
                  </a:lnTo>
                  <a:lnTo>
                    <a:pt x="2011806" y="294232"/>
                  </a:lnTo>
                  <a:lnTo>
                    <a:pt x="2066134" y="307045"/>
                  </a:lnTo>
                  <a:lnTo>
                    <a:pt x="2122224" y="320277"/>
                  </a:lnTo>
                  <a:lnTo>
                    <a:pt x="2180234" y="333946"/>
                  </a:lnTo>
                  <a:lnTo>
                    <a:pt x="2249865" y="350707"/>
                  </a:lnTo>
                  <a:lnTo>
                    <a:pt x="2317051" y="367624"/>
                  </a:lnTo>
                  <a:lnTo>
                    <a:pt x="2381888" y="384700"/>
                  </a:lnTo>
                  <a:lnTo>
                    <a:pt x="2444470" y="401940"/>
                  </a:lnTo>
                  <a:lnTo>
                    <a:pt x="2504889" y="419349"/>
                  </a:lnTo>
                  <a:lnTo>
                    <a:pt x="2563242" y="436933"/>
                  </a:lnTo>
                  <a:lnTo>
                    <a:pt x="2619621" y="454695"/>
                  </a:lnTo>
                  <a:lnTo>
                    <a:pt x="2674121" y="472641"/>
                  </a:lnTo>
                  <a:lnTo>
                    <a:pt x="2726835" y="490776"/>
                  </a:lnTo>
                  <a:lnTo>
                    <a:pt x="2777859" y="509103"/>
                  </a:lnTo>
                  <a:lnTo>
                    <a:pt x="2827285" y="527629"/>
                  </a:lnTo>
                  <a:lnTo>
                    <a:pt x="2875209" y="546358"/>
                  </a:lnTo>
                  <a:lnTo>
                    <a:pt x="2921725" y="565294"/>
                  </a:lnTo>
                  <a:lnTo>
                    <a:pt x="2966925" y="584443"/>
                  </a:lnTo>
                  <a:lnTo>
                    <a:pt x="3010906" y="603809"/>
                  </a:lnTo>
                  <a:lnTo>
                    <a:pt x="3053759" y="623397"/>
                  </a:lnTo>
                  <a:lnTo>
                    <a:pt x="3095581" y="643212"/>
                  </a:lnTo>
                  <a:lnTo>
                    <a:pt x="3136465" y="663259"/>
                  </a:lnTo>
                  <a:lnTo>
                    <a:pt x="3176504" y="683542"/>
                  </a:lnTo>
                  <a:lnTo>
                    <a:pt x="3215794" y="704066"/>
                  </a:lnTo>
                  <a:lnTo>
                    <a:pt x="3254427" y="724837"/>
                  </a:lnTo>
                  <a:lnTo>
                    <a:pt x="3292499" y="745859"/>
                  </a:lnTo>
                  <a:lnTo>
                    <a:pt x="3330104" y="767136"/>
                  </a:lnTo>
                  <a:lnTo>
                    <a:pt x="3367335" y="788674"/>
                  </a:lnTo>
                  <a:lnTo>
                    <a:pt x="3404287" y="810477"/>
                  </a:lnTo>
                  <a:lnTo>
                    <a:pt x="3441053" y="832550"/>
                  </a:lnTo>
                  <a:lnTo>
                    <a:pt x="3477728" y="854899"/>
                  </a:lnTo>
                  <a:lnTo>
                    <a:pt x="3514406" y="877527"/>
                  </a:lnTo>
                  <a:lnTo>
                    <a:pt x="3551182" y="900439"/>
                  </a:lnTo>
                  <a:lnTo>
                    <a:pt x="3588148" y="923641"/>
                  </a:lnTo>
                  <a:lnTo>
                    <a:pt x="3625400" y="947138"/>
                  </a:lnTo>
                  <a:lnTo>
                    <a:pt x="3663031" y="970933"/>
                  </a:lnTo>
                  <a:lnTo>
                    <a:pt x="3701136" y="995032"/>
                  </a:lnTo>
                  <a:lnTo>
                    <a:pt x="3739808" y="1019439"/>
                  </a:lnTo>
                  <a:lnTo>
                    <a:pt x="3779142" y="1044161"/>
                  </a:lnTo>
                  <a:lnTo>
                    <a:pt x="3819232" y="1069200"/>
                  </a:lnTo>
                </a:path>
              </a:pathLst>
            </a:custGeom>
            <a:ln w="12700">
              <a:solidFill>
                <a:srgbClr val="EA1D25"/>
              </a:solidFill>
            </a:ln>
          </p:spPr>
          <p:txBody>
            <a:bodyPr wrap="square" lIns="0" tIns="0" rIns="0" bIns="0" rtlCol="0"/>
            <a:lstStyle/>
            <a:p>
              <a:endParaRPr/>
            </a:p>
          </p:txBody>
        </p:sp>
        <p:sp>
          <p:nvSpPr>
            <p:cNvPr id="12" name="object 12"/>
            <p:cNvSpPr/>
            <p:nvPr/>
          </p:nvSpPr>
          <p:spPr>
            <a:xfrm>
              <a:off x="569031" y="2309895"/>
              <a:ext cx="3466465" cy="724535"/>
            </a:xfrm>
            <a:custGeom>
              <a:avLst/>
              <a:gdLst/>
              <a:ahLst/>
              <a:cxnLst/>
              <a:rect l="l" t="t" r="r" b="b"/>
              <a:pathLst>
                <a:path w="3466465" h="724535">
                  <a:moveTo>
                    <a:pt x="0" y="0"/>
                  </a:moveTo>
                  <a:lnTo>
                    <a:pt x="55917" y="1643"/>
                  </a:lnTo>
                  <a:lnTo>
                    <a:pt x="109501" y="3123"/>
                  </a:lnTo>
                  <a:lnTo>
                    <a:pt x="161059" y="4506"/>
                  </a:lnTo>
                  <a:lnTo>
                    <a:pt x="210899" y="5856"/>
                  </a:lnTo>
                  <a:lnTo>
                    <a:pt x="259329" y="7239"/>
                  </a:lnTo>
                  <a:lnTo>
                    <a:pt x="306655" y="8721"/>
                  </a:lnTo>
                  <a:lnTo>
                    <a:pt x="353187" y="10367"/>
                  </a:lnTo>
                  <a:lnTo>
                    <a:pt x="399230" y="12243"/>
                  </a:lnTo>
                  <a:lnTo>
                    <a:pt x="445093" y="14413"/>
                  </a:lnTo>
                  <a:lnTo>
                    <a:pt x="491083" y="16943"/>
                  </a:lnTo>
                  <a:lnTo>
                    <a:pt x="537508" y="19899"/>
                  </a:lnTo>
                  <a:lnTo>
                    <a:pt x="584675" y="23346"/>
                  </a:lnTo>
                  <a:lnTo>
                    <a:pt x="632892" y="27350"/>
                  </a:lnTo>
                  <a:lnTo>
                    <a:pt x="682466" y="31975"/>
                  </a:lnTo>
                  <a:lnTo>
                    <a:pt x="733705" y="37288"/>
                  </a:lnTo>
                  <a:lnTo>
                    <a:pt x="786917" y="43354"/>
                  </a:lnTo>
                  <a:lnTo>
                    <a:pt x="842409" y="50238"/>
                  </a:lnTo>
                  <a:lnTo>
                    <a:pt x="900488" y="58005"/>
                  </a:lnTo>
                  <a:lnTo>
                    <a:pt x="961462" y="66722"/>
                  </a:lnTo>
                  <a:lnTo>
                    <a:pt x="1025639" y="76453"/>
                  </a:lnTo>
                  <a:lnTo>
                    <a:pt x="1078538" y="84592"/>
                  </a:lnTo>
                  <a:lnTo>
                    <a:pt x="1129608" y="92274"/>
                  </a:lnTo>
                  <a:lnTo>
                    <a:pt x="1179104" y="99578"/>
                  </a:lnTo>
                  <a:lnTo>
                    <a:pt x="1227281" y="106584"/>
                  </a:lnTo>
                  <a:lnTo>
                    <a:pt x="1274392" y="113370"/>
                  </a:lnTo>
                  <a:lnTo>
                    <a:pt x="1320693" y="120016"/>
                  </a:lnTo>
                  <a:lnTo>
                    <a:pt x="1366440" y="126599"/>
                  </a:lnTo>
                  <a:lnTo>
                    <a:pt x="1411885" y="133200"/>
                  </a:lnTo>
                  <a:lnTo>
                    <a:pt x="1457285" y="139896"/>
                  </a:lnTo>
                  <a:lnTo>
                    <a:pt x="1502893" y="146767"/>
                  </a:lnTo>
                  <a:lnTo>
                    <a:pt x="1548965" y="153892"/>
                  </a:lnTo>
                  <a:lnTo>
                    <a:pt x="1595756" y="161349"/>
                  </a:lnTo>
                  <a:lnTo>
                    <a:pt x="1643519" y="169218"/>
                  </a:lnTo>
                  <a:lnTo>
                    <a:pt x="1692511" y="177577"/>
                  </a:lnTo>
                  <a:lnTo>
                    <a:pt x="1742985" y="186506"/>
                  </a:lnTo>
                  <a:lnTo>
                    <a:pt x="1795197" y="196083"/>
                  </a:lnTo>
                  <a:lnTo>
                    <a:pt x="1849401" y="206387"/>
                  </a:lnTo>
                  <a:lnTo>
                    <a:pt x="1905851" y="217496"/>
                  </a:lnTo>
                  <a:lnTo>
                    <a:pt x="1964804" y="229491"/>
                  </a:lnTo>
                  <a:lnTo>
                    <a:pt x="2026512" y="242449"/>
                  </a:lnTo>
                  <a:lnTo>
                    <a:pt x="2091232" y="256451"/>
                  </a:lnTo>
                  <a:lnTo>
                    <a:pt x="2140774" y="267447"/>
                  </a:lnTo>
                  <a:lnTo>
                    <a:pt x="2188936" y="278406"/>
                  </a:lnTo>
                  <a:lnTo>
                    <a:pt x="2235856" y="289371"/>
                  </a:lnTo>
                  <a:lnTo>
                    <a:pt x="2281669" y="300388"/>
                  </a:lnTo>
                  <a:lnTo>
                    <a:pt x="2326513" y="311502"/>
                  </a:lnTo>
                  <a:lnTo>
                    <a:pt x="2370523" y="322759"/>
                  </a:lnTo>
                  <a:lnTo>
                    <a:pt x="2413836" y="334202"/>
                  </a:lnTo>
                  <a:lnTo>
                    <a:pt x="2456589" y="345877"/>
                  </a:lnTo>
                  <a:lnTo>
                    <a:pt x="2498917" y="357830"/>
                  </a:lnTo>
                  <a:lnTo>
                    <a:pt x="2540957" y="370105"/>
                  </a:lnTo>
                  <a:lnTo>
                    <a:pt x="2582846" y="382747"/>
                  </a:lnTo>
                  <a:lnTo>
                    <a:pt x="2624720" y="395801"/>
                  </a:lnTo>
                  <a:lnTo>
                    <a:pt x="2666716" y="409312"/>
                  </a:lnTo>
                  <a:lnTo>
                    <a:pt x="2708969" y="423326"/>
                  </a:lnTo>
                  <a:lnTo>
                    <a:pt x="2751616" y="437888"/>
                  </a:lnTo>
                  <a:lnTo>
                    <a:pt x="2794793" y="453042"/>
                  </a:lnTo>
                  <a:lnTo>
                    <a:pt x="2838638" y="468833"/>
                  </a:lnTo>
                  <a:lnTo>
                    <a:pt x="2883286" y="485307"/>
                  </a:lnTo>
                  <a:lnTo>
                    <a:pt x="2928873" y="502508"/>
                  </a:lnTo>
                  <a:lnTo>
                    <a:pt x="2975537" y="520482"/>
                  </a:lnTo>
                  <a:lnTo>
                    <a:pt x="3023413" y="539273"/>
                  </a:lnTo>
                  <a:lnTo>
                    <a:pt x="3072638" y="558928"/>
                  </a:lnTo>
                  <a:lnTo>
                    <a:pt x="3123349" y="579489"/>
                  </a:lnTo>
                  <a:lnTo>
                    <a:pt x="3175680" y="601004"/>
                  </a:lnTo>
                  <a:lnTo>
                    <a:pt x="3229771" y="623517"/>
                  </a:lnTo>
                  <a:lnTo>
                    <a:pt x="3285755" y="647072"/>
                  </a:lnTo>
                  <a:lnTo>
                    <a:pt x="3343770" y="671715"/>
                  </a:lnTo>
                  <a:lnTo>
                    <a:pt x="3403953" y="697491"/>
                  </a:lnTo>
                  <a:lnTo>
                    <a:pt x="3466439" y="724446"/>
                  </a:lnTo>
                </a:path>
              </a:pathLst>
            </a:custGeom>
            <a:ln w="12700">
              <a:solidFill>
                <a:srgbClr val="EA1D25"/>
              </a:solidFill>
            </a:ln>
          </p:spPr>
          <p:txBody>
            <a:bodyPr wrap="square" lIns="0" tIns="0" rIns="0" bIns="0" rtlCol="0"/>
            <a:lstStyle/>
            <a:p>
              <a:endParaRPr/>
            </a:p>
          </p:txBody>
        </p:sp>
      </p:grpSp>
      <p:sp>
        <p:nvSpPr>
          <p:cNvPr id="13" name="object 13"/>
          <p:cNvSpPr txBox="1"/>
          <p:nvPr/>
        </p:nvSpPr>
        <p:spPr>
          <a:xfrm>
            <a:off x="6311322" y="4596469"/>
            <a:ext cx="2133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45%</a:t>
            </a:r>
            <a:endParaRPr sz="700">
              <a:latin typeface="Arial MT"/>
              <a:cs typeface="Arial MT"/>
            </a:endParaRPr>
          </a:p>
        </p:txBody>
      </p:sp>
      <p:sp>
        <p:nvSpPr>
          <p:cNvPr id="14" name="object 14"/>
          <p:cNvSpPr txBox="1"/>
          <p:nvPr/>
        </p:nvSpPr>
        <p:spPr>
          <a:xfrm>
            <a:off x="6842321" y="4596469"/>
            <a:ext cx="2133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40%</a:t>
            </a:r>
            <a:endParaRPr sz="700">
              <a:latin typeface="Arial MT"/>
              <a:cs typeface="Arial MT"/>
            </a:endParaRPr>
          </a:p>
        </p:txBody>
      </p:sp>
      <p:sp>
        <p:nvSpPr>
          <p:cNvPr id="15" name="object 15"/>
          <p:cNvSpPr txBox="1"/>
          <p:nvPr/>
        </p:nvSpPr>
        <p:spPr>
          <a:xfrm>
            <a:off x="5780321" y="4596469"/>
            <a:ext cx="2133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50%</a:t>
            </a:r>
            <a:endParaRPr sz="700">
              <a:latin typeface="Arial MT"/>
              <a:cs typeface="Arial MT"/>
            </a:endParaRPr>
          </a:p>
        </p:txBody>
      </p:sp>
      <p:sp>
        <p:nvSpPr>
          <p:cNvPr id="16" name="object 16"/>
          <p:cNvSpPr txBox="1"/>
          <p:nvPr/>
        </p:nvSpPr>
        <p:spPr>
          <a:xfrm>
            <a:off x="5249321" y="4596469"/>
            <a:ext cx="2133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55%</a:t>
            </a:r>
            <a:endParaRPr sz="700">
              <a:latin typeface="Arial MT"/>
              <a:cs typeface="Arial MT"/>
            </a:endParaRPr>
          </a:p>
        </p:txBody>
      </p:sp>
      <p:sp>
        <p:nvSpPr>
          <p:cNvPr id="17" name="object 17"/>
          <p:cNvSpPr txBox="1"/>
          <p:nvPr/>
        </p:nvSpPr>
        <p:spPr>
          <a:xfrm>
            <a:off x="4718321" y="4596469"/>
            <a:ext cx="2133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60%</a:t>
            </a:r>
            <a:endParaRPr sz="700">
              <a:latin typeface="Arial MT"/>
              <a:cs typeface="Arial MT"/>
            </a:endParaRPr>
          </a:p>
        </p:txBody>
      </p:sp>
      <p:sp>
        <p:nvSpPr>
          <p:cNvPr id="18" name="object 18"/>
          <p:cNvSpPr txBox="1"/>
          <p:nvPr/>
        </p:nvSpPr>
        <p:spPr>
          <a:xfrm>
            <a:off x="4187321" y="4596469"/>
            <a:ext cx="2133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65%</a:t>
            </a:r>
            <a:endParaRPr sz="700">
              <a:latin typeface="Arial MT"/>
              <a:cs typeface="Arial MT"/>
            </a:endParaRPr>
          </a:p>
        </p:txBody>
      </p:sp>
      <p:sp>
        <p:nvSpPr>
          <p:cNvPr id="19" name="object 19"/>
          <p:cNvSpPr txBox="1"/>
          <p:nvPr/>
        </p:nvSpPr>
        <p:spPr>
          <a:xfrm>
            <a:off x="3125321" y="4558248"/>
            <a:ext cx="1078865" cy="315595"/>
          </a:xfrm>
          <a:prstGeom prst="rect">
            <a:avLst/>
          </a:prstGeom>
        </p:spPr>
        <p:txBody>
          <a:bodyPr vert="horz" wrap="square" lIns="0" tIns="50800" rIns="0" bIns="0" rtlCol="0">
            <a:spAutoFit/>
          </a:bodyPr>
          <a:lstStyle/>
          <a:p>
            <a:pPr marL="12700">
              <a:lnSpc>
                <a:spcPct val="100000"/>
              </a:lnSpc>
              <a:spcBef>
                <a:spcPts val="400"/>
              </a:spcBef>
              <a:tabLst>
                <a:tab pos="543560" algn="l"/>
              </a:tabLst>
            </a:pPr>
            <a:r>
              <a:rPr sz="700" spc="-25" dirty="0">
                <a:solidFill>
                  <a:srgbClr val="231F20"/>
                </a:solidFill>
                <a:latin typeface="Arial MT"/>
                <a:cs typeface="Arial MT"/>
              </a:rPr>
              <a:t>75%</a:t>
            </a:r>
            <a:r>
              <a:rPr sz="700" dirty="0">
                <a:solidFill>
                  <a:srgbClr val="231F20"/>
                </a:solidFill>
                <a:latin typeface="Arial MT"/>
                <a:cs typeface="Arial MT"/>
              </a:rPr>
              <a:t>	</a:t>
            </a:r>
            <a:r>
              <a:rPr sz="700" spc="-25" dirty="0">
                <a:solidFill>
                  <a:srgbClr val="231F20"/>
                </a:solidFill>
                <a:latin typeface="Arial MT"/>
                <a:cs typeface="Arial MT"/>
              </a:rPr>
              <a:t>70%</a:t>
            </a:r>
            <a:endParaRPr sz="700">
              <a:latin typeface="Arial MT"/>
              <a:cs typeface="Arial MT"/>
            </a:endParaRPr>
          </a:p>
          <a:p>
            <a:pPr marL="167005">
              <a:lnSpc>
                <a:spcPct val="100000"/>
              </a:lnSpc>
              <a:spcBef>
                <a:spcPts val="300"/>
              </a:spcBef>
            </a:pPr>
            <a:r>
              <a:rPr sz="700" b="1" dirty="0">
                <a:solidFill>
                  <a:srgbClr val="231F20"/>
                </a:solidFill>
                <a:latin typeface="Arial"/>
                <a:cs typeface="Arial"/>
              </a:rPr>
              <a:t>FILLING</a:t>
            </a:r>
            <a:r>
              <a:rPr sz="700" b="1" spc="-30" dirty="0">
                <a:solidFill>
                  <a:srgbClr val="231F20"/>
                </a:solidFill>
                <a:latin typeface="Arial"/>
                <a:cs typeface="Arial"/>
              </a:rPr>
              <a:t> </a:t>
            </a:r>
            <a:r>
              <a:rPr sz="700" b="1" spc="-10" dirty="0">
                <a:solidFill>
                  <a:srgbClr val="231F20"/>
                </a:solidFill>
                <a:latin typeface="Arial"/>
                <a:cs typeface="Arial"/>
              </a:rPr>
              <a:t>EFFICIENCY</a:t>
            </a:r>
            <a:endParaRPr sz="700">
              <a:latin typeface="Arial"/>
              <a:cs typeface="Arial"/>
            </a:endParaRPr>
          </a:p>
        </p:txBody>
      </p:sp>
      <p:graphicFrame>
        <p:nvGraphicFramePr>
          <p:cNvPr id="20" name="object 20"/>
          <p:cNvGraphicFramePr>
            <a:graphicFrameLocks noGrp="1"/>
          </p:cNvGraphicFramePr>
          <p:nvPr/>
        </p:nvGraphicFramePr>
        <p:xfrm>
          <a:off x="554267" y="541345"/>
          <a:ext cx="6649713" cy="4036060"/>
        </p:xfrm>
        <a:graphic>
          <a:graphicData uri="http://schemas.openxmlformats.org/drawingml/2006/table">
            <a:tbl>
              <a:tblPr firstRow="1" bandRow="1">
                <a:tableStyleId>{2D5ABB26-0587-4C30-8999-92F81FD0307C}</a:tableStyleId>
              </a:tblPr>
              <a:tblGrid>
                <a:gridCol w="520700">
                  <a:extLst>
                    <a:ext uri="{9D8B030D-6E8A-4147-A177-3AD203B41FA5}">
                      <a16:colId xmlns:a16="http://schemas.microsoft.com/office/drawing/2014/main" val="20000"/>
                    </a:ext>
                  </a:extLst>
                </a:gridCol>
                <a:gridCol w="530225">
                  <a:extLst>
                    <a:ext uri="{9D8B030D-6E8A-4147-A177-3AD203B41FA5}">
                      <a16:colId xmlns:a16="http://schemas.microsoft.com/office/drawing/2014/main" val="20001"/>
                    </a:ext>
                  </a:extLst>
                </a:gridCol>
                <a:gridCol w="372109">
                  <a:extLst>
                    <a:ext uri="{9D8B030D-6E8A-4147-A177-3AD203B41FA5}">
                      <a16:colId xmlns:a16="http://schemas.microsoft.com/office/drawing/2014/main" val="20002"/>
                    </a:ext>
                  </a:extLst>
                </a:gridCol>
                <a:gridCol w="158115">
                  <a:extLst>
                    <a:ext uri="{9D8B030D-6E8A-4147-A177-3AD203B41FA5}">
                      <a16:colId xmlns:a16="http://schemas.microsoft.com/office/drawing/2014/main" val="20003"/>
                    </a:ext>
                  </a:extLst>
                </a:gridCol>
                <a:gridCol w="51435">
                  <a:extLst>
                    <a:ext uri="{9D8B030D-6E8A-4147-A177-3AD203B41FA5}">
                      <a16:colId xmlns:a16="http://schemas.microsoft.com/office/drawing/2014/main" val="20004"/>
                    </a:ext>
                  </a:extLst>
                </a:gridCol>
                <a:gridCol w="220344">
                  <a:extLst>
                    <a:ext uri="{9D8B030D-6E8A-4147-A177-3AD203B41FA5}">
                      <a16:colId xmlns:a16="http://schemas.microsoft.com/office/drawing/2014/main" val="20005"/>
                    </a:ext>
                  </a:extLst>
                </a:gridCol>
                <a:gridCol w="40639">
                  <a:extLst>
                    <a:ext uri="{9D8B030D-6E8A-4147-A177-3AD203B41FA5}">
                      <a16:colId xmlns:a16="http://schemas.microsoft.com/office/drawing/2014/main" val="20006"/>
                    </a:ext>
                  </a:extLst>
                </a:gridCol>
                <a:gridCol w="218439">
                  <a:extLst>
                    <a:ext uri="{9D8B030D-6E8A-4147-A177-3AD203B41FA5}">
                      <a16:colId xmlns:a16="http://schemas.microsoft.com/office/drawing/2014/main" val="20007"/>
                    </a:ext>
                  </a:extLst>
                </a:gridCol>
                <a:gridCol w="69214">
                  <a:extLst>
                    <a:ext uri="{9D8B030D-6E8A-4147-A177-3AD203B41FA5}">
                      <a16:colId xmlns:a16="http://schemas.microsoft.com/office/drawing/2014/main" val="20008"/>
                    </a:ext>
                  </a:extLst>
                </a:gridCol>
                <a:gridCol w="461009">
                  <a:extLst>
                    <a:ext uri="{9D8B030D-6E8A-4147-A177-3AD203B41FA5}">
                      <a16:colId xmlns:a16="http://schemas.microsoft.com/office/drawing/2014/main" val="20009"/>
                    </a:ext>
                  </a:extLst>
                </a:gridCol>
                <a:gridCol w="594360">
                  <a:extLst>
                    <a:ext uri="{9D8B030D-6E8A-4147-A177-3AD203B41FA5}">
                      <a16:colId xmlns:a16="http://schemas.microsoft.com/office/drawing/2014/main" val="20010"/>
                    </a:ext>
                  </a:extLst>
                </a:gridCol>
                <a:gridCol w="567055">
                  <a:extLst>
                    <a:ext uri="{9D8B030D-6E8A-4147-A177-3AD203B41FA5}">
                      <a16:colId xmlns:a16="http://schemas.microsoft.com/office/drawing/2014/main" val="20011"/>
                    </a:ext>
                  </a:extLst>
                </a:gridCol>
                <a:gridCol w="603885">
                  <a:extLst>
                    <a:ext uri="{9D8B030D-6E8A-4147-A177-3AD203B41FA5}">
                      <a16:colId xmlns:a16="http://schemas.microsoft.com/office/drawing/2014/main" val="20012"/>
                    </a:ext>
                  </a:extLst>
                </a:gridCol>
                <a:gridCol w="530225">
                  <a:extLst>
                    <a:ext uri="{9D8B030D-6E8A-4147-A177-3AD203B41FA5}">
                      <a16:colId xmlns:a16="http://schemas.microsoft.com/office/drawing/2014/main" val="20013"/>
                    </a:ext>
                  </a:extLst>
                </a:gridCol>
                <a:gridCol w="594360">
                  <a:extLst>
                    <a:ext uri="{9D8B030D-6E8A-4147-A177-3AD203B41FA5}">
                      <a16:colId xmlns:a16="http://schemas.microsoft.com/office/drawing/2014/main" val="20014"/>
                    </a:ext>
                  </a:extLst>
                </a:gridCol>
                <a:gridCol w="594360">
                  <a:extLst>
                    <a:ext uri="{9D8B030D-6E8A-4147-A177-3AD203B41FA5}">
                      <a16:colId xmlns:a16="http://schemas.microsoft.com/office/drawing/2014/main" val="20015"/>
                    </a:ext>
                  </a:extLst>
                </a:gridCol>
                <a:gridCol w="523239">
                  <a:extLst>
                    <a:ext uri="{9D8B030D-6E8A-4147-A177-3AD203B41FA5}">
                      <a16:colId xmlns:a16="http://schemas.microsoft.com/office/drawing/2014/main" val="20016"/>
                    </a:ext>
                  </a:extLst>
                </a:gridCol>
              </a:tblGrid>
              <a:tr h="389890">
                <a:tc>
                  <a:txBody>
                    <a:bodyPr/>
                    <a:lstStyle/>
                    <a:p>
                      <a:pPr>
                        <a:lnSpc>
                          <a:spcPct val="100000"/>
                        </a:lnSpc>
                      </a:pPr>
                      <a:endParaRPr sz="700">
                        <a:latin typeface="Times New Roman"/>
                        <a:cs typeface="Times New Roman"/>
                      </a:endParaRPr>
                    </a:p>
                  </a:txBody>
                  <a:tcPr marL="0" marR="0" marT="0" marB="0">
                    <a:lnL w="19050">
                      <a:solidFill>
                        <a:srgbClr val="6D6E71"/>
                      </a:solidFill>
                      <a:prstDash val="solid"/>
                    </a:lnL>
                    <a:lnR w="6350">
                      <a:solidFill>
                        <a:srgbClr val="C0C6CF"/>
                      </a:solidFill>
                      <a:prstDash val="solid"/>
                    </a:lnR>
                    <a:lnT w="19050">
                      <a:solidFill>
                        <a:srgbClr val="6D6E71"/>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19050">
                      <a:solidFill>
                        <a:srgbClr val="6D6E71"/>
                      </a:solidFill>
                      <a:prstDash val="solid"/>
                    </a:lnT>
                    <a:lnB w="6350">
                      <a:solidFill>
                        <a:srgbClr val="C0C6CF"/>
                      </a:solidFill>
                      <a:prstDash val="solid"/>
                    </a:lnB>
                  </a:tcPr>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19050">
                      <a:solidFill>
                        <a:srgbClr val="6D6E71"/>
                      </a:solidFill>
                      <a:prstDash val="solid"/>
                    </a:lnT>
                    <a:lnB w="6350">
                      <a:solidFill>
                        <a:srgbClr val="C0C6CF"/>
                      </a:solidFill>
                      <a:prstDash val="solid"/>
                    </a:lnB>
                  </a:tcPr>
                </a:tc>
                <a:tc hMerge="1">
                  <a:txBody>
                    <a:bodyPr/>
                    <a:lstStyle/>
                    <a:p>
                      <a:endParaRPr/>
                    </a:p>
                  </a:txBody>
                  <a:tcPr marL="0" marR="0" marT="0" marB="0"/>
                </a:tc>
                <a:tc gridSpan="4">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19050">
                      <a:solidFill>
                        <a:srgbClr val="6D6E71"/>
                      </a:solidFill>
                      <a:prstDash val="solid"/>
                    </a:lnT>
                    <a:lnB w="6350">
                      <a:solidFill>
                        <a:srgbClr val="C0C6C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19050">
                      <a:solidFill>
                        <a:srgbClr val="6D6E71"/>
                      </a:solidFill>
                      <a:prstDash val="solid"/>
                    </a:lnT>
                    <a:lnB w="6350">
                      <a:solidFill>
                        <a:srgbClr val="C0C6CF"/>
                      </a:solidFill>
                      <a:prstDash val="solid"/>
                    </a:lnB>
                  </a:tcPr>
                </a:tc>
                <a:tc hMerge="1">
                  <a:txBody>
                    <a:bodyPr/>
                    <a:lstStyle/>
                    <a:p>
                      <a:endParaRPr/>
                    </a:p>
                  </a:txBody>
                  <a:tcPr marL="0" marR="0" marT="0" marB="0"/>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19050">
                      <a:solidFill>
                        <a:srgbClr val="6D6E71"/>
                      </a:solidFill>
                      <a:prstDash val="solid"/>
                    </a:lnT>
                    <a:lnB w="6350">
                      <a:solidFill>
                        <a:srgbClr val="C0C6CF"/>
                      </a:solidFill>
                      <a:prstDash val="solid"/>
                    </a:lnB>
                  </a:tcPr>
                </a:tc>
                <a:tc>
                  <a:txBody>
                    <a:bodyPr/>
                    <a:lstStyle/>
                    <a:p>
                      <a:pPr marR="30480">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19050">
                      <a:solidFill>
                        <a:srgbClr val="6D6E71"/>
                      </a:solidFill>
                      <a:prstDash val="solid"/>
                    </a:lnT>
                    <a:lnB w="6350">
                      <a:solidFill>
                        <a:srgbClr val="C0C6CF"/>
                      </a:solidFill>
                      <a:prstDash val="solid"/>
                    </a:lnB>
                  </a:tcPr>
                </a:tc>
                <a:tc>
                  <a:txBody>
                    <a:bodyPr/>
                    <a:lstStyle/>
                    <a:p>
                      <a:pPr marR="67310">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19050">
                      <a:solidFill>
                        <a:srgbClr val="6D6E71"/>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19050">
                      <a:solidFill>
                        <a:srgbClr val="6D6E71"/>
                      </a:solidFill>
                      <a:prstDash val="solid"/>
                    </a:lnT>
                    <a:lnB w="6350">
                      <a:solidFill>
                        <a:srgbClr val="C0C6CF"/>
                      </a:solidFill>
                      <a:prstDash val="solid"/>
                    </a:lnB>
                  </a:tcPr>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19050">
                      <a:solidFill>
                        <a:srgbClr val="6D6E71"/>
                      </a:solidFill>
                      <a:prstDash val="solid"/>
                    </a:lnT>
                    <a:lnB w="6350">
                      <a:solidFill>
                        <a:srgbClr val="C0C6CF"/>
                      </a:solidFill>
                      <a:prstDash val="solid"/>
                    </a:lnB>
                    <a:solidFill>
                      <a:srgbClr val="EDEFF2"/>
                    </a:solidFill>
                  </a:tcPr>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19050">
                      <a:solidFill>
                        <a:srgbClr val="6D6E71"/>
                      </a:solidFill>
                      <a:prstDash val="solid"/>
                    </a:lnT>
                    <a:lnB w="6350">
                      <a:solidFill>
                        <a:srgbClr val="C0C6CF"/>
                      </a:solidFill>
                      <a:prstDash val="solid"/>
                    </a:lnB>
                    <a:solidFill>
                      <a:srgbClr val="EDEFF2"/>
                    </a:solidFill>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19050">
                      <a:solidFill>
                        <a:srgbClr val="6D6E71"/>
                      </a:solidFill>
                      <a:prstDash val="solid"/>
                    </a:lnR>
                    <a:lnT w="19050">
                      <a:solidFill>
                        <a:srgbClr val="6D6E71"/>
                      </a:solidFill>
                      <a:prstDash val="solid"/>
                    </a:lnT>
                    <a:lnB w="6350">
                      <a:solidFill>
                        <a:srgbClr val="C0C6CF"/>
                      </a:solidFill>
                      <a:prstDash val="solid"/>
                    </a:lnB>
                    <a:solidFill>
                      <a:srgbClr val="EDEFF2"/>
                    </a:solidFill>
                  </a:tcPr>
                </a:tc>
                <a:extLst>
                  <a:ext uri="{0D108BD9-81ED-4DB2-BD59-A6C34878D82A}">
                    <a16:rowId xmlns:a16="http://schemas.microsoft.com/office/drawing/2014/main" val="10000"/>
                  </a:ext>
                </a:extLst>
              </a:tr>
              <a:tr h="399415">
                <a:tc>
                  <a:txBody>
                    <a:bodyPr/>
                    <a:lstStyle/>
                    <a:p>
                      <a:pPr>
                        <a:lnSpc>
                          <a:spcPct val="100000"/>
                        </a:lnSpc>
                      </a:pPr>
                      <a:endParaRPr sz="700">
                        <a:latin typeface="Times New Roman"/>
                        <a:cs typeface="Times New Roman"/>
                      </a:endParaRPr>
                    </a:p>
                  </a:txBody>
                  <a:tcPr marL="0" marR="0" marT="0" marB="0">
                    <a:lnL w="19050">
                      <a:solidFill>
                        <a:srgbClr val="6D6E71"/>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gridSpan="4">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30480">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67310">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algn="r">
                        <a:lnSpc>
                          <a:spcPct val="100000"/>
                        </a:lnSpc>
                        <a:spcBef>
                          <a:spcPts val="215"/>
                        </a:spcBef>
                      </a:pPr>
                      <a:r>
                        <a:rPr sz="700" dirty="0">
                          <a:solidFill>
                            <a:srgbClr val="231F20"/>
                          </a:solidFill>
                          <a:latin typeface="Arial MT"/>
                          <a:cs typeface="Arial MT"/>
                        </a:rPr>
                        <a:t>3</a:t>
                      </a:r>
                      <a:r>
                        <a:rPr sz="700" spc="15" dirty="0">
                          <a:solidFill>
                            <a:srgbClr val="231F20"/>
                          </a:solidFill>
                          <a:latin typeface="Arial MT"/>
                          <a:cs typeface="Arial MT"/>
                        </a:rPr>
                        <a:t> </a:t>
                      </a:r>
                      <a:r>
                        <a:rPr sz="700" dirty="0">
                          <a:solidFill>
                            <a:srgbClr val="231F20"/>
                          </a:solidFill>
                          <a:latin typeface="Arial MT"/>
                          <a:cs typeface="Arial MT"/>
                        </a:rPr>
                        <a:t>-</a:t>
                      </a:r>
                      <a:r>
                        <a:rPr sz="700" spc="15" dirty="0">
                          <a:solidFill>
                            <a:srgbClr val="231F20"/>
                          </a:solidFill>
                          <a:latin typeface="Arial MT"/>
                          <a:cs typeface="Arial MT"/>
                        </a:rPr>
                        <a:t> </a:t>
                      </a:r>
                      <a:r>
                        <a:rPr sz="700" spc="-25" dirty="0">
                          <a:solidFill>
                            <a:srgbClr val="231F20"/>
                          </a:solidFill>
                          <a:latin typeface="Arial MT"/>
                          <a:cs typeface="Arial MT"/>
                        </a:rPr>
                        <a:t>Slu</a:t>
                      </a:r>
                      <a:endParaRPr sz="700">
                        <a:latin typeface="Arial MT"/>
                        <a:cs typeface="Arial MT"/>
                      </a:endParaRPr>
                    </a:p>
                  </a:txBody>
                  <a:tcPr marL="0" marR="0" marT="27305"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L="56515">
                        <a:lnSpc>
                          <a:spcPct val="100000"/>
                        </a:lnSpc>
                        <a:spcBef>
                          <a:spcPts val="215"/>
                        </a:spcBef>
                      </a:pPr>
                      <a:r>
                        <a:rPr sz="700" spc="-10" dirty="0">
                          <a:solidFill>
                            <a:srgbClr val="231F20"/>
                          </a:solidFill>
                          <a:latin typeface="Arial MT"/>
                          <a:cs typeface="Arial MT"/>
                        </a:rPr>
                        <a:t>ggish</a:t>
                      </a:r>
                      <a:endParaRPr sz="700">
                        <a:latin typeface="Arial MT"/>
                        <a:cs typeface="Arial MT"/>
                      </a:endParaRPr>
                    </a:p>
                  </a:txBody>
                  <a:tcPr marL="0" marR="0" marT="27305" marB="0">
                    <a:lnL w="6350">
                      <a:solidFill>
                        <a:srgbClr val="C0C6CF"/>
                      </a:solidFill>
                      <a:prstDash val="solid"/>
                    </a:lnL>
                    <a:lnR w="19050">
                      <a:solidFill>
                        <a:srgbClr val="6D6E71"/>
                      </a:solidFill>
                      <a:prstDash val="solid"/>
                    </a:lnR>
                    <a:lnT w="6350">
                      <a:solidFill>
                        <a:srgbClr val="C0C6CF"/>
                      </a:solidFill>
                      <a:prstDash val="solid"/>
                    </a:lnT>
                    <a:lnB w="6350">
                      <a:solidFill>
                        <a:srgbClr val="C0C6CF"/>
                      </a:solidFill>
                      <a:prstDash val="solid"/>
                    </a:lnB>
                  </a:tcPr>
                </a:tc>
                <a:extLst>
                  <a:ext uri="{0D108BD9-81ED-4DB2-BD59-A6C34878D82A}">
                    <a16:rowId xmlns:a16="http://schemas.microsoft.com/office/drawing/2014/main" val="10001"/>
                  </a:ext>
                </a:extLst>
              </a:tr>
              <a:tr h="399415">
                <a:tc>
                  <a:txBody>
                    <a:bodyPr/>
                    <a:lstStyle/>
                    <a:p>
                      <a:pPr>
                        <a:lnSpc>
                          <a:spcPct val="100000"/>
                        </a:lnSpc>
                      </a:pPr>
                      <a:endParaRPr sz="700">
                        <a:latin typeface="Times New Roman"/>
                        <a:cs typeface="Times New Roman"/>
                      </a:endParaRPr>
                    </a:p>
                  </a:txBody>
                  <a:tcPr marL="0" marR="0" marT="0" marB="0">
                    <a:lnL w="19050">
                      <a:solidFill>
                        <a:srgbClr val="6D6E71"/>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gridSpan="4">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30480">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67310">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19050">
                      <a:solidFill>
                        <a:srgbClr val="6D6E71"/>
                      </a:solidFill>
                      <a:prstDash val="solid"/>
                    </a:lnR>
                    <a:lnT w="6350">
                      <a:solidFill>
                        <a:srgbClr val="C0C6CF"/>
                      </a:solidFill>
                      <a:prstDash val="solid"/>
                    </a:lnT>
                    <a:lnB w="6350">
                      <a:solidFill>
                        <a:srgbClr val="C0C6CF"/>
                      </a:solidFill>
                      <a:prstDash val="solid"/>
                    </a:lnB>
                  </a:tcPr>
                </a:tc>
                <a:extLst>
                  <a:ext uri="{0D108BD9-81ED-4DB2-BD59-A6C34878D82A}">
                    <a16:rowId xmlns:a16="http://schemas.microsoft.com/office/drawing/2014/main" val="10002"/>
                  </a:ext>
                </a:extLst>
              </a:tr>
              <a:tr h="399415">
                <a:tc>
                  <a:txBody>
                    <a:bodyPr/>
                    <a:lstStyle/>
                    <a:p>
                      <a:pPr>
                        <a:lnSpc>
                          <a:spcPct val="100000"/>
                        </a:lnSpc>
                      </a:pPr>
                      <a:endParaRPr sz="700">
                        <a:latin typeface="Times New Roman"/>
                        <a:cs typeface="Times New Roman"/>
                      </a:endParaRPr>
                    </a:p>
                  </a:txBody>
                  <a:tcPr marL="0" marR="0" marT="0" marB="0">
                    <a:lnL w="19050">
                      <a:solidFill>
                        <a:srgbClr val="6D6E71"/>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gridSpan="4">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30480">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67310">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20955" algn="r">
                        <a:lnSpc>
                          <a:spcPct val="100000"/>
                        </a:lnSpc>
                        <a:spcBef>
                          <a:spcPts val="210"/>
                        </a:spcBef>
                      </a:pPr>
                      <a:r>
                        <a:rPr sz="700" dirty="0">
                          <a:solidFill>
                            <a:srgbClr val="231F20"/>
                          </a:solidFill>
                          <a:latin typeface="Arial MT"/>
                          <a:cs typeface="Arial MT"/>
                        </a:rPr>
                        <a:t>4</a:t>
                      </a:r>
                      <a:r>
                        <a:rPr sz="700" spc="15" dirty="0">
                          <a:solidFill>
                            <a:srgbClr val="231F20"/>
                          </a:solidFill>
                          <a:latin typeface="Arial MT"/>
                          <a:cs typeface="Arial MT"/>
                        </a:rPr>
                        <a:t> </a:t>
                      </a:r>
                      <a:r>
                        <a:rPr sz="700" dirty="0">
                          <a:solidFill>
                            <a:srgbClr val="231F20"/>
                          </a:solidFill>
                          <a:latin typeface="Arial MT"/>
                          <a:cs typeface="Arial MT"/>
                        </a:rPr>
                        <a:t>-</a:t>
                      </a:r>
                      <a:r>
                        <a:rPr sz="700" spc="15" dirty="0">
                          <a:solidFill>
                            <a:srgbClr val="231F20"/>
                          </a:solidFill>
                          <a:latin typeface="Arial MT"/>
                          <a:cs typeface="Arial MT"/>
                        </a:rPr>
                        <a:t> </a:t>
                      </a:r>
                      <a:r>
                        <a:rPr sz="700" spc="-25" dirty="0">
                          <a:solidFill>
                            <a:srgbClr val="231F20"/>
                          </a:solidFill>
                          <a:latin typeface="Arial MT"/>
                          <a:cs typeface="Arial MT"/>
                        </a:rPr>
                        <a:t>Ve</a:t>
                      </a:r>
                      <a:endParaRPr sz="700">
                        <a:latin typeface="Arial MT"/>
                        <a:cs typeface="Arial MT"/>
                      </a:endParaRPr>
                    </a:p>
                  </a:txBody>
                  <a:tcPr marL="0" marR="0" marT="2667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L="31750">
                        <a:lnSpc>
                          <a:spcPct val="100000"/>
                        </a:lnSpc>
                        <a:spcBef>
                          <a:spcPts val="210"/>
                        </a:spcBef>
                      </a:pPr>
                      <a:r>
                        <a:rPr sz="700" dirty="0">
                          <a:solidFill>
                            <a:srgbClr val="231F20"/>
                          </a:solidFill>
                          <a:latin typeface="Arial MT"/>
                          <a:cs typeface="Arial MT"/>
                        </a:rPr>
                        <a:t>ry</a:t>
                      </a:r>
                      <a:r>
                        <a:rPr sz="700" spc="-10" dirty="0">
                          <a:solidFill>
                            <a:srgbClr val="231F20"/>
                          </a:solidFill>
                          <a:latin typeface="Arial MT"/>
                          <a:cs typeface="Arial MT"/>
                        </a:rPr>
                        <a:t> sluggish</a:t>
                      </a:r>
                      <a:endParaRPr sz="700">
                        <a:latin typeface="Arial MT"/>
                        <a:cs typeface="Arial MT"/>
                      </a:endParaRPr>
                    </a:p>
                  </a:txBody>
                  <a:tcPr marL="0" marR="0" marT="26670" marB="0">
                    <a:lnL w="6350">
                      <a:solidFill>
                        <a:srgbClr val="C0C6CF"/>
                      </a:solidFill>
                      <a:prstDash val="solid"/>
                    </a:lnL>
                    <a:lnR w="19050">
                      <a:solidFill>
                        <a:srgbClr val="6D6E71"/>
                      </a:solidFill>
                      <a:prstDash val="solid"/>
                    </a:lnR>
                    <a:lnT w="6350">
                      <a:solidFill>
                        <a:srgbClr val="C0C6CF"/>
                      </a:solidFill>
                      <a:prstDash val="solid"/>
                    </a:lnT>
                    <a:lnB w="6350">
                      <a:solidFill>
                        <a:srgbClr val="C0C6CF"/>
                      </a:solidFill>
                      <a:prstDash val="solid"/>
                    </a:lnB>
                  </a:tcPr>
                </a:tc>
                <a:extLst>
                  <a:ext uri="{0D108BD9-81ED-4DB2-BD59-A6C34878D82A}">
                    <a16:rowId xmlns:a16="http://schemas.microsoft.com/office/drawing/2014/main" val="10003"/>
                  </a:ext>
                </a:extLst>
              </a:tr>
              <a:tr h="399415">
                <a:tc>
                  <a:txBody>
                    <a:bodyPr/>
                    <a:lstStyle/>
                    <a:p>
                      <a:pPr>
                        <a:lnSpc>
                          <a:spcPct val="100000"/>
                        </a:lnSpc>
                      </a:pPr>
                      <a:endParaRPr sz="700">
                        <a:latin typeface="Times New Roman"/>
                        <a:cs typeface="Times New Roman"/>
                      </a:endParaRPr>
                    </a:p>
                  </a:txBody>
                  <a:tcPr marL="0" marR="0" marT="0" marB="0">
                    <a:lnL w="19050">
                      <a:solidFill>
                        <a:srgbClr val="6D6E71"/>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gridSpan="4">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30480">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67310">
                        <a:lnSpc>
                          <a:spcPct val="100000"/>
                        </a:lnSpc>
                      </a:pPr>
                      <a:endParaRPr sz="700" dirty="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19050">
                      <a:solidFill>
                        <a:srgbClr val="6D6E71"/>
                      </a:solidFill>
                      <a:prstDash val="solid"/>
                    </a:lnR>
                    <a:lnT w="6350">
                      <a:solidFill>
                        <a:srgbClr val="C0C6CF"/>
                      </a:solidFill>
                      <a:prstDash val="solid"/>
                    </a:lnT>
                    <a:lnB w="6350">
                      <a:solidFill>
                        <a:srgbClr val="C0C6CF"/>
                      </a:solidFill>
                      <a:prstDash val="solid"/>
                    </a:lnB>
                  </a:tcPr>
                </a:tc>
                <a:extLst>
                  <a:ext uri="{0D108BD9-81ED-4DB2-BD59-A6C34878D82A}">
                    <a16:rowId xmlns:a16="http://schemas.microsoft.com/office/drawing/2014/main" val="10004"/>
                  </a:ext>
                </a:extLst>
              </a:tr>
              <a:tr h="123825">
                <a:tc>
                  <a:txBody>
                    <a:bodyPr/>
                    <a:lstStyle/>
                    <a:p>
                      <a:pPr>
                        <a:lnSpc>
                          <a:spcPct val="100000"/>
                        </a:lnSpc>
                      </a:pPr>
                      <a:endParaRPr sz="600">
                        <a:latin typeface="Times New Roman"/>
                        <a:cs typeface="Times New Roman"/>
                      </a:endParaRPr>
                    </a:p>
                  </a:txBody>
                  <a:tcPr marL="0" marR="0" marT="0" marB="0">
                    <a:lnL w="19050">
                      <a:solidFill>
                        <a:srgbClr val="6D6E71"/>
                      </a:solidFill>
                      <a:prstDash val="solid"/>
                    </a:lnL>
                    <a:lnR w="6350">
                      <a:solidFill>
                        <a:srgbClr val="C0C6CF"/>
                      </a:solidFill>
                      <a:prstDash val="solid"/>
                    </a:lnR>
                    <a:lnT w="6350">
                      <a:solidFill>
                        <a:srgbClr val="C0C6CF"/>
                      </a:solidFill>
                      <a:prstDash val="solid"/>
                    </a:lnT>
                    <a:lnB w="99984">
                      <a:solidFill>
                        <a:srgbClr val="EA1D25"/>
                      </a:solidFill>
                      <a:prstDash val="solid"/>
                    </a:lnB>
                  </a:tcPr>
                </a:tc>
                <a:tc>
                  <a:txBody>
                    <a:bodyPr/>
                    <a:lstStyle/>
                    <a:p>
                      <a:pPr>
                        <a:lnSpc>
                          <a:spcPct val="100000"/>
                        </a:lnSpc>
                      </a:pPr>
                      <a:endParaRPr sz="6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99984">
                      <a:solidFill>
                        <a:srgbClr val="EA1D25"/>
                      </a:solidFill>
                      <a:prstDash val="solid"/>
                    </a:lnB>
                  </a:tcPr>
                </a:tc>
                <a:tc rowSpan="2"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122236">
                      <a:solidFill>
                        <a:srgbClr val="EA1D25"/>
                      </a:solidFill>
                      <a:prstDash val="solid"/>
                    </a:lnB>
                  </a:tcPr>
                </a:tc>
                <a:tc rowSpan="2" hMerge="1">
                  <a:txBody>
                    <a:bodyPr/>
                    <a:lstStyle/>
                    <a:p>
                      <a:endParaRPr/>
                    </a:p>
                  </a:txBody>
                  <a:tcPr marL="0" marR="0" marT="0" marB="0"/>
                </a:tc>
                <a:tc rowSpan="2"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T w="6350">
                      <a:solidFill>
                        <a:srgbClr val="C0C6CF"/>
                      </a:solidFill>
                      <a:prstDash val="solid"/>
                    </a:lnT>
                    <a:lnB w="122236">
                      <a:solidFill>
                        <a:srgbClr val="EA1D25"/>
                      </a:solidFill>
                      <a:prstDash val="solid"/>
                    </a:lnB>
                  </a:tcPr>
                </a:tc>
                <a:tc rowSpan="2" hMerge="1">
                  <a:txBody>
                    <a:bodyPr/>
                    <a:lstStyle/>
                    <a:p>
                      <a:endParaRPr/>
                    </a:p>
                  </a:txBody>
                  <a:tcPr marL="0" marR="0" marT="0" marB="0"/>
                </a:tc>
                <a:tc rowSpan="3" gridSpan="2">
                  <a:txBody>
                    <a:bodyPr/>
                    <a:lstStyle/>
                    <a:p>
                      <a:pPr>
                        <a:lnSpc>
                          <a:spcPct val="100000"/>
                        </a:lnSpc>
                      </a:pPr>
                      <a:endParaRPr sz="700">
                        <a:latin typeface="Times New Roman"/>
                        <a:cs typeface="Times New Roman"/>
                      </a:endParaRPr>
                    </a:p>
                  </a:txBody>
                  <a:tcPr marL="0" marR="0" marT="0" marB="0">
                    <a:lnR w="6350">
                      <a:solidFill>
                        <a:srgbClr val="C0C6CF"/>
                      </a:solidFill>
                      <a:prstDash val="solid"/>
                    </a:lnR>
                    <a:lnT w="6350">
                      <a:solidFill>
                        <a:srgbClr val="C0C6CF"/>
                      </a:solidFill>
                      <a:prstDash val="solid"/>
                    </a:lnT>
                  </a:tcPr>
                </a:tc>
                <a:tc rowSpan="3" hMerge="1">
                  <a:txBody>
                    <a:bodyPr/>
                    <a:lstStyle/>
                    <a:p>
                      <a:endParaRPr/>
                    </a:p>
                  </a:txBody>
                  <a:tcPr marL="0" marR="0" marT="0" marB="0"/>
                </a:tc>
                <a:tc rowSpan="3"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tcPr>
                </a:tc>
                <a:tc rowSpan="3" hMerge="1">
                  <a:txBody>
                    <a:bodyPr/>
                    <a:lstStyle/>
                    <a:p>
                      <a:endParaRPr/>
                    </a:p>
                  </a:txBody>
                  <a:tcPr marL="0" marR="0" marT="0" marB="0"/>
                </a:tc>
                <a:tc rowSpan="3">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tcPr>
                </a:tc>
                <a:tc rowSpan="3">
                  <a:txBody>
                    <a:bodyPr/>
                    <a:lstStyle/>
                    <a:p>
                      <a:pPr marR="30480">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rowSpan="3">
                  <a:txBody>
                    <a:bodyPr/>
                    <a:lstStyle/>
                    <a:p>
                      <a:pPr marR="67310">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rowSpan="3">
                  <a:txBody>
                    <a:bodyPr/>
                    <a:lstStyle/>
                    <a:p>
                      <a:pPr>
                        <a:lnSpc>
                          <a:spcPct val="100000"/>
                        </a:lnSpc>
                      </a:pPr>
                      <a:endParaRPr sz="800">
                        <a:latin typeface="Times New Roman"/>
                        <a:cs typeface="Times New Roman"/>
                      </a:endParaRPr>
                    </a:p>
                    <a:p>
                      <a:pPr>
                        <a:lnSpc>
                          <a:spcPct val="100000"/>
                        </a:lnSpc>
                        <a:spcBef>
                          <a:spcPts val="35"/>
                        </a:spcBef>
                      </a:pPr>
                      <a:endParaRPr sz="750">
                        <a:latin typeface="Times New Roman"/>
                        <a:cs typeface="Times New Roman"/>
                      </a:endParaRPr>
                    </a:p>
                    <a:p>
                      <a:pPr marL="111760">
                        <a:lnSpc>
                          <a:spcPct val="100000"/>
                        </a:lnSpc>
                      </a:pPr>
                      <a:r>
                        <a:rPr sz="700" dirty="0">
                          <a:solidFill>
                            <a:srgbClr val="231F20"/>
                          </a:solidFill>
                          <a:latin typeface="Arial MT"/>
                          <a:cs typeface="Arial MT"/>
                        </a:rPr>
                        <a:t>300</a:t>
                      </a:r>
                      <a:r>
                        <a:rPr sz="700" spc="-15" dirty="0">
                          <a:solidFill>
                            <a:srgbClr val="231F20"/>
                          </a:solidFill>
                          <a:latin typeface="Arial MT"/>
                          <a:cs typeface="Arial MT"/>
                        </a:rPr>
                        <a:t> </a:t>
                      </a:r>
                      <a:r>
                        <a:rPr sz="700" spc="-25" dirty="0">
                          <a:solidFill>
                            <a:srgbClr val="231F20"/>
                          </a:solidFill>
                          <a:latin typeface="Arial MT"/>
                          <a:cs typeface="Arial MT"/>
                        </a:rPr>
                        <a:t>dia</a:t>
                      </a:r>
                      <a:endParaRPr sz="700">
                        <a:latin typeface="Arial MT"/>
                        <a:cs typeface="Arial MT"/>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rowSpan="3">
                  <a:txBody>
                    <a:bodyPr/>
                    <a:lstStyle/>
                    <a:p>
                      <a:pPr marL="22225">
                        <a:lnSpc>
                          <a:spcPct val="100000"/>
                        </a:lnSpc>
                        <a:spcBef>
                          <a:spcPts val="260"/>
                        </a:spcBef>
                      </a:pPr>
                      <a:r>
                        <a:rPr sz="700" dirty="0">
                          <a:solidFill>
                            <a:srgbClr val="231F20"/>
                          </a:solidFill>
                          <a:latin typeface="Arial MT"/>
                          <a:cs typeface="Arial MT"/>
                        </a:rPr>
                        <a:t>200</a:t>
                      </a:r>
                      <a:r>
                        <a:rPr sz="700" spc="-15" dirty="0">
                          <a:solidFill>
                            <a:srgbClr val="231F20"/>
                          </a:solidFill>
                          <a:latin typeface="Arial MT"/>
                          <a:cs typeface="Arial MT"/>
                        </a:rPr>
                        <a:t> </a:t>
                      </a:r>
                      <a:r>
                        <a:rPr sz="700" dirty="0">
                          <a:solidFill>
                            <a:srgbClr val="231F20"/>
                          </a:solidFill>
                          <a:latin typeface="Arial MT"/>
                          <a:cs typeface="Arial MT"/>
                        </a:rPr>
                        <a:t>dia</a:t>
                      </a:r>
                      <a:r>
                        <a:rPr sz="700" spc="-10" dirty="0">
                          <a:solidFill>
                            <a:srgbClr val="231F20"/>
                          </a:solidFill>
                          <a:latin typeface="Arial MT"/>
                          <a:cs typeface="Arial MT"/>
                        </a:rPr>
                        <a:t> </a:t>
                      </a:r>
                      <a:r>
                        <a:rPr sz="700" dirty="0">
                          <a:solidFill>
                            <a:srgbClr val="231F20"/>
                          </a:solidFill>
                          <a:latin typeface="Arial MT"/>
                          <a:cs typeface="Arial MT"/>
                        </a:rPr>
                        <a:t>&amp;</a:t>
                      </a:r>
                      <a:r>
                        <a:rPr sz="700" spc="-10" dirty="0">
                          <a:solidFill>
                            <a:srgbClr val="231F20"/>
                          </a:solidFill>
                          <a:latin typeface="Arial MT"/>
                          <a:cs typeface="Arial MT"/>
                        </a:rPr>
                        <a:t> </a:t>
                      </a:r>
                      <a:r>
                        <a:rPr sz="700" spc="-20" dirty="0">
                          <a:solidFill>
                            <a:srgbClr val="231F20"/>
                          </a:solidFill>
                          <a:latin typeface="Arial MT"/>
                          <a:cs typeface="Arial MT"/>
                        </a:rPr>
                        <a:t>belo</a:t>
                      </a:r>
                      <a:endParaRPr sz="700">
                        <a:latin typeface="Arial MT"/>
                        <a:cs typeface="Arial MT"/>
                      </a:endParaRPr>
                    </a:p>
                  </a:txBody>
                  <a:tcPr marL="0" marR="0" marT="3302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rowSpan="3">
                  <a:txBody>
                    <a:bodyPr/>
                    <a:lstStyle/>
                    <a:p>
                      <a:pPr marL="61594" marR="57785">
                        <a:lnSpc>
                          <a:spcPct val="100000"/>
                        </a:lnSpc>
                        <a:spcBef>
                          <a:spcPts val="260"/>
                        </a:spcBef>
                      </a:pPr>
                      <a:r>
                        <a:rPr sz="700" dirty="0">
                          <a:solidFill>
                            <a:srgbClr val="231F20"/>
                          </a:solidFill>
                          <a:latin typeface="Arial MT"/>
                          <a:cs typeface="Arial MT"/>
                        </a:rPr>
                        <a:t>w</a:t>
                      </a:r>
                      <a:endParaRPr sz="700">
                        <a:latin typeface="Arial MT"/>
                        <a:cs typeface="Arial MT"/>
                      </a:endParaRPr>
                    </a:p>
                  </a:txBody>
                  <a:tcPr marL="0" marR="0" marT="3302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rowSpan="3">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19050">
                      <a:solidFill>
                        <a:srgbClr val="6D6E71"/>
                      </a:solidFill>
                      <a:prstDash val="solid"/>
                    </a:lnR>
                    <a:lnT w="6350">
                      <a:solidFill>
                        <a:srgbClr val="C0C6CF"/>
                      </a:solidFill>
                      <a:prstDash val="solid"/>
                    </a:lnT>
                    <a:lnB w="6350">
                      <a:solidFill>
                        <a:srgbClr val="C0C6CF"/>
                      </a:solidFill>
                      <a:prstDash val="solid"/>
                    </a:lnB>
                  </a:tcPr>
                </a:tc>
                <a:extLst>
                  <a:ext uri="{0D108BD9-81ED-4DB2-BD59-A6C34878D82A}">
                    <a16:rowId xmlns:a16="http://schemas.microsoft.com/office/drawing/2014/main" val="10005"/>
                  </a:ext>
                </a:extLst>
              </a:tr>
              <a:tr h="104775">
                <a:tc rowSpan="2">
                  <a:txBody>
                    <a:bodyPr/>
                    <a:lstStyle/>
                    <a:p>
                      <a:pPr>
                        <a:lnSpc>
                          <a:spcPct val="100000"/>
                        </a:lnSpc>
                      </a:pPr>
                      <a:endParaRPr sz="700">
                        <a:latin typeface="Times New Roman"/>
                        <a:cs typeface="Times New Roman"/>
                      </a:endParaRPr>
                    </a:p>
                  </a:txBody>
                  <a:tcPr marL="0" marR="0" marT="0" marB="0">
                    <a:lnL w="19050">
                      <a:solidFill>
                        <a:srgbClr val="6D6E71"/>
                      </a:solidFill>
                      <a:prstDash val="solid"/>
                    </a:lnL>
                    <a:lnR w="6350">
                      <a:solidFill>
                        <a:srgbClr val="C0C6CF"/>
                      </a:solidFill>
                      <a:prstDash val="solid"/>
                    </a:lnR>
                    <a:lnT w="99984">
                      <a:solidFill>
                        <a:srgbClr val="EA1D25"/>
                      </a:solidFill>
                      <a:prstDash val="solid"/>
                    </a:lnT>
                  </a:tcPr>
                </a:tc>
                <a:tc row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99984">
                      <a:solidFill>
                        <a:srgbClr val="EA1D25"/>
                      </a:solidFill>
                      <a:prstDash val="solid"/>
                    </a:lnT>
                  </a:tcPr>
                </a:tc>
                <a:tc gridSpan="2"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122236">
                      <a:solidFill>
                        <a:srgbClr val="EA1D25"/>
                      </a:solidFill>
                      <a:prstDash val="solid"/>
                    </a:lnB>
                  </a:tcPr>
                </a:tc>
                <a:tc hMerge="1" vMerge="1">
                  <a:txBody>
                    <a:bodyPr/>
                    <a:lstStyle/>
                    <a:p>
                      <a:endParaRPr/>
                    </a:p>
                  </a:txBody>
                  <a:tcPr marL="0" marR="0" marT="0" marB="0"/>
                </a:tc>
                <a:tc gridSpan="2" vMerge="1">
                  <a:txBody>
                    <a:bodyPr/>
                    <a:lstStyle/>
                    <a:p>
                      <a:endParaRPr/>
                    </a:p>
                  </a:txBody>
                  <a:tcPr marL="0" marR="0" marT="0" marB="0">
                    <a:lnL w="6350">
                      <a:solidFill>
                        <a:srgbClr val="C0C6CF"/>
                      </a:solidFill>
                      <a:prstDash val="solid"/>
                    </a:lnL>
                    <a:lnT w="6350">
                      <a:solidFill>
                        <a:srgbClr val="C0C6CF"/>
                      </a:solidFill>
                      <a:prstDash val="solid"/>
                    </a:lnT>
                    <a:lnB w="122236">
                      <a:solidFill>
                        <a:srgbClr val="EA1D25"/>
                      </a:solidFill>
                      <a:prstDash val="solid"/>
                    </a:lnB>
                  </a:tcPr>
                </a:tc>
                <a:tc hMerge="1" vMerge="1">
                  <a:txBody>
                    <a:bodyPr/>
                    <a:lstStyle/>
                    <a:p>
                      <a:endParaRPr/>
                    </a:p>
                  </a:txBody>
                  <a:tcPr marL="0" marR="0" marT="0" marB="0"/>
                </a:tc>
                <a:tc gridSpan="2" vMerge="1">
                  <a:txBody>
                    <a:bodyPr/>
                    <a:lstStyle/>
                    <a:p>
                      <a:endParaRPr/>
                    </a:p>
                  </a:txBody>
                  <a:tcPr marL="0" marR="0" marT="0" marB="0">
                    <a:lnR w="6350">
                      <a:solidFill>
                        <a:srgbClr val="C0C6CF"/>
                      </a:solidFill>
                      <a:prstDash val="solid"/>
                    </a:lnR>
                    <a:lnT w="6350">
                      <a:solidFill>
                        <a:srgbClr val="C0C6CF"/>
                      </a:solidFill>
                      <a:prstDash val="solid"/>
                    </a:lnT>
                  </a:tcPr>
                </a:tc>
                <a:tc hMerge="1" vMerge="1">
                  <a:txBody>
                    <a:bodyPr/>
                    <a:lstStyle/>
                    <a:p>
                      <a:endParaRPr/>
                    </a:p>
                  </a:txBody>
                  <a:tcPr marL="0" marR="0" marT="0" marB="0"/>
                </a:tc>
                <a:tc gridSpan="2"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tcPr>
                </a:tc>
                <a:tc hMerge="1" vMerge="1">
                  <a:txBody>
                    <a:bodyPr/>
                    <a:lstStyle/>
                    <a:p>
                      <a:endParaRPr/>
                    </a:p>
                  </a:txBody>
                  <a:tcPr marL="0" marR="0" marT="0" marB="0"/>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3302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3302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19050">
                      <a:solidFill>
                        <a:srgbClr val="6D6E71"/>
                      </a:solidFill>
                      <a:prstDash val="solid"/>
                    </a:lnR>
                    <a:lnT w="6350">
                      <a:solidFill>
                        <a:srgbClr val="C0C6CF"/>
                      </a:solidFill>
                      <a:prstDash val="solid"/>
                    </a:lnT>
                    <a:lnB w="6350">
                      <a:solidFill>
                        <a:srgbClr val="C0C6CF"/>
                      </a:solidFill>
                      <a:prstDash val="solid"/>
                    </a:lnB>
                  </a:tcPr>
                </a:tc>
                <a:extLst>
                  <a:ext uri="{0D108BD9-81ED-4DB2-BD59-A6C34878D82A}">
                    <a16:rowId xmlns:a16="http://schemas.microsoft.com/office/drawing/2014/main" val="10006"/>
                  </a:ext>
                </a:extLst>
              </a:tr>
              <a:tr h="170180">
                <a:tc vMerge="1">
                  <a:txBody>
                    <a:bodyPr/>
                    <a:lstStyle/>
                    <a:p>
                      <a:endParaRPr/>
                    </a:p>
                  </a:txBody>
                  <a:tcPr marL="0" marR="0" marT="0" marB="0">
                    <a:lnL w="19050">
                      <a:solidFill>
                        <a:srgbClr val="6D6E71"/>
                      </a:solidFill>
                      <a:prstDash val="solid"/>
                    </a:lnL>
                    <a:lnR w="6350">
                      <a:solidFill>
                        <a:srgbClr val="C0C6CF"/>
                      </a:solidFill>
                      <a:prstDash val="solid"/>
                    </a:lnR>
                    <a:lnT w="99984">
                      <a:solidFill>
                        <a:srgbClr val="EA1D25"/>
                      </a:solidFill>
                      <a:prstDash val="solid"/>
                    </a:lnT>
                  </a:tcPr>
                </a:tc>
                <a:tc vMerge="1">
                  <a:txBody>
                    <a:bodyPr/>
                    <a:lstStyle/>
                    <a:p>
                      <a:endParaRPr/>
                    </a:p>
                  </a:txBody>
                  <a:tcPr marL="0" marR="0" marT="0" marB="0">
                    <a:lnL w="6350">
                      <a:solidFill>
                        <a:srgbClr val="C0C6CF"/>
                      </a:solidFill>
                      <a:prstDash val="solid"/>
                    </a:lnL>
                    <a:lnR w="6350">
                      <a:solidFill>
                        <a:srgbClr val="C0C6CF"/>
                      </a:solidFill>
                      <a:prstDash val="solid"/>
                    </a:lnR>
                    <a:lnT w="99984">
                      <a:solidFill>
                        <a:srgbClr val="EA1D25"/>
                      </a:solidFill>
                      <a:prstDash val="solid"/>
                    </a:lnT>
                  </a:tcPr>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122236">
                      <a:solidFill>
                        <a:srgbClr val="EA1D25"/>
                      </a:solidFill>
                      <a:prstDash val="solid"/>
                    </a:lnT>
                  </a:tcPr>
                </a:tc>
                <a:tc hMerge="1">
                  <a:txBody>
                    <a:bodyPr/>
                    <a:lstStyle/>
                    <a:p>
                      <a:endParaRPr/>
                    </a:p>
                  </a:txBody>
                  <a:tcPr marL="0" marR="0" marT="0" marB="0"/>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T w="122236">
                      <a:solidFill>
                        <a:srgbClr val="EA1D25"/>
                      </a:solidFill>
                      <a:prstDash val="solid"/>
                    </a:lnT>
                  </a:tcPr>
                </a:tc>
                <a:tc hMerge="1">
                  <a:txBody>
                    <a:bodyPr/>
                    <a:lstStyle/>
                    <a:p>
                      <a:endParaRPr/>
                    </a:p>
                  </a:txBody>
                  <a:tcPr marL="0" marR="0" marT="0" marB="0"/>
                </a:tc>
                <a:tc gridSpan="2" vMerge="1">
                  <a:txBody>
                    <a:bodyPr/>
                    <a:lstStyle/>
                    <a:p>
                      <a:endParaRPr/>
                    </a:p>
                  </a:txBody>
                  <a:tcPr marL="0" marR="0" marT="0" marB="0">
                    <a:lnR w="6350">
                      <a:solidFill>
                        <a:srgbClr val="C0C6CF"/>
                      </a:solidFill>
                      <a:prstDash val="solid"/>
                    </a:lnR>
                    <a:lnT w="6350">
                      <a:solidFill>
                        <a:srgbClr val="C0C6CF"/>
                      </a:solidFill>
                      <a:prstDash val="solid"/>
                    </a:lnT>
                  </a:tcPr>
                </a:tc>
                <a:tc hMerge="1" vMerge="1">
                  <a:txBody>
                    <a:bodyPr/>
                    <a:lstStyle/>
                    <a:p>
                      <a:endParaRPr/>
                    </a:p>
                  </a:txBody>
                  <a:tcPr marL="0" marR="0" marT="0" marB="0"/>
                </a:tc>
                <a:tc gridSpan="2"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tcPr>
                </a:tc>
                <a:tc hMerge="1" vMerge="1">
                  <a:txBody>
                    <a:bodyPr/>
                    <a:lstStyle/>
                    <a:p>
                      <a:endParaRPr/>
                    </a:p>
                  </a:txBody>
                  <a:tcPr marL="0" marR="0" marT="0" marB="0"/>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3302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3302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19050">
                      <a:solidFill>
                        <a:srgbClr val="6D6E71"/>
                      </a:solidFill>
                      <a:prstDash val="solid"/>
                    </a:lnR>
                    <a:lnT w="6350">
                      <a:solidFill>
                        <a:srgbClr val="C0C6CF"/>
                      </a:solidFill>
                      <a:prstDash val="solid"/>
                    </a:lnT>
                    <a:lnB w="6350">
                      <a:solidFill>
                        <a:srgbClr val="C0C6CF"/>
                      </a:solidFill>
                      <a:prstDash val="solid"/>
                    </a:lnB>
                  </a:tcPr>
                </a:tc>
                <a:extLst>
                  <a:ext uri="{0D108BD9-81ED-4DB2-BD59-A6C34878D82A}">
                    <a16:rowId xmlns:a16="http://schemas.microsoft.com/office/drawing/2014/main" val="10007"/>
                  </a:ext>
                </a:extLst>
              </a:tr>
              <a:tr h="0">
                <a:tc rowSpan="2">
                  <a:txBody>
                    <a:bodyPr/>
                    <a:lstStyle/>
                    <a:p>
                      <a:pPr>
                        <a:lnSpc>
                          <a:spcPct val="100000"/>
                        </a:lnSpc>
                      </a:pPr>
                      <a:endParaRPr sz="700">
                        <a:latin typeface="Times New Roman"/>
                        <a:cs typeface="Times New Roman"/>
                      </a:endParaRPr>
                    </a:p>
                  </a:txBody>
                  <a:tcPr marL="0" marR="0" marT="0" marB="0">
                    <a:lnL w="19050">
                      <a:solidFill>
                        <a:srgbClr val="6D6E71"/>
                      </a:solidFill>
                      <a:prstDash val="solid"/>
                    </a:lnL>
                    <a:lnR w="6350">
                      <a:solidFill>
                        <a:srgbClr val="C0C6CF"/>
                      </a:solidFill>
                      <a:prstDash val="solid"/>
                    </a:lnR>
                  </a:tcPr>
                </a:tc>
                <a:tc row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tcPr>
                </a:tc>
                <a:tc row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tcPr>
                </a:tc>
                <a:tc>
                  <a:txBody>
                    <a:bodyPr/>
                    <a:lstStyle/>
                    <a:p>
                      <a:pPr>
                        <a:lnSpc>
                          <a:spcPct val="100000"/>
                        </a:lnSpc>
                      </a:pPr>
                      <a:endParaRPr sz="200">
                        <a:latin typeface="Times New Roman"/>
                        <a:cs typeface="Times New Roman"/>
                      </a:endParaRPr>
                    </a:p>
                  </a:txBody>
                  <a:tcPr marL="0" marR="0" marT="0" marB="0">
                    <a:lnR w="6350">
                      <a:solidFill>
                        <a:srgbClr val="C0C6CF"/>
                      </a:solidFill>
                      <a:prstDash val="solid"/>
                    </a:lnR>
                    <a:lnB w="38100">
                      <a:solidFill>
                        <a:srgbClr val="EA1D25"/>
                      </a:solidFill>
                      <a:prstDash val="solid"/>
                    </a:lnB>
                  </a:tcPr>
                </a:tc>
                <a:tc>
                  <a:txBody>
                    <a:bodyPr/>
                    <a:lstStyle/>
                    <a:p>
                      <a:pPr>
                        <a:lnSpc>
                          <a:spcPct val="100000"/>
                        </a:lnSpc>
                      </a:pPr>
                      <a:endParaRPr sz="200">
                        <a:latin typeface="Times New Roman"/>
                        <a:cs typeface="Times New Roman"/>
                      </a:endParaRPr>
                    </a:p>
                  </a:txBody>
                  <a:tcPr marL="0" marR="0" marT="0" marB="0">
                    <a:lnL w="6350">
                      <a:solidFill>
                        <a:srgbClr val="C0C6CF"/>
                      </a:solidFill>
                      <a:prstDash val="solid"/>
                    </a:lnL>
                    <a:lnB w="38100">
                      <a:solidFill>
                        <a:srgbClr val="EA1D25"/>
                      </a:solidFill>
                      <a:prstDash val="solid"/>
                    </a:lnB>
                    <a:solidFill>
                      <a:srgbClr val="EDEFF2"/>
                    </a:solidFill>
                  </a:tcPr>
                </a:tc>
                <a:tc rowSpan="2" gridSpan="3">
                  <a:txBody>
                    <a:bodyPr/>
                    <a:lstStyle/>
                    <a:p>
                      <a:pPr>
                        <a:lnSpc>
                          <a:spcPct val="100000"/>
                        </a:lnSpc>
                      </a:pPr>
                      <a:endParaRPr sz="700">
                        <a:latin typeface="Times New Roman"/>
                        <a:cs typeface="Times New Roman"/>
                      </a:endParaRPr>
                    </a:p>
                  </a:txBody>
                  <a:tcPr marL="0" marR="0" marT="0" marB="0">
                    <a:lnR w="6350">
                      <a:solidFill>
                        <a:srgbClr val="C0C6CF"/>
                      </a:solidFill>
                      <a:prstDash val="solid"/>
                    </a:lnR>
                  </a:tcPr>
                </a:tc>
                <a:tc rowSpan="2" hMerge="1">
                  <a:txBody>
                    <a:bodyPr/>
                    <a:lstStyle/>
                    <a:p>
                      <a:endParaRPr/>
                    </a:p>
                  </a:txBody>
                  <a:tcPr marL="0" marR="0" marT="0" marB="0"/>
                </a:tc>
                <a:tc rowSpan="2" hMerge="1">
                  <a:txBody>
                    <a:bodyPr/>
                    <a:lstStyle/>
                    <a:p>
                      <a:endParaRPr/>
                    </a:p>
                  </a:txBody>
                  <a:tcPr marL="0" marR="0" marT="0" marB="0"/>
                </a:tc>
                <a:tc row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tcPr>
                </a:tc>
                <a:tc rowSpan="4">
                  <a:txBody>
                    <a:bodyPr/>
                    <a:lstStyle/>
                    <a:p>
                      <a:pPr>
                        <a:lnSpc>
                          <a:spcPct val="100000"/>
                        </a:lnSpc>
                      </a:pPr>
                      <a:endParaRPr sz="700">
                        <a:latin typeface="Times New Roman"/>
                        <a:cs typeface="Times New Roman"/>
                      </a:endParaRPr>
                    </a:p>
                  </a:txBody>
                  <a:tcPr marL="0" marR="0" marT="0" marB="0">
                    <a:lnR w="6350">
                      <a:solidFill>
                        <a:srgbClr val="C0C6CF"/>
                      </a:solidFill>
                      <a:prstDash val="solid"/>
                    </a:lnR>
                    <a:lnB w="6350">
                      <a:solidFill>
                        <a:srgbClr val="C0C6CF"/>
                      </a:solidFill>
                      <a:prstDash val="solid"/>
                    </a:lnB>
                  </a:tcPr>
                </a:tc>
                <a:tc rowSpan="4">
                  <a:txBody>
                    <a:bodyPr/>
                    <a:lstStyle/>
                    <a:p>
                      <a:pPr marR="57785">
                        <a:lnSpc>
                          <a:spcPct val="100000"/>
                        </a:lnSpc>
                      </a:pPr>
                      <a:endParaRPr sz="800">
                        <a:latin typeface="Times New Roman"/>
                        <a:cs typeface="Times New Roman"/>
                      </a:endParaRPr>
                    </a:p>
                    <a:p>
                      <a:pPr marR="57785">
                        <a:lnSpc>
                          <a:spcPct val="100000"/>
                        </a:lnSpc>
                      </a:pPr>
                      <a:endParaRPr sz="800">
                        <a:latin typeface="Times New Roman"/>
                        <a:cs typeface="Times New Roman"/>
                      </a:endParaRPr>
                    </a:p>
                    <a:p>
                      <a:pPr marR="57785">
                        <a:lnSpc>
                          <a:spcPct val="100000"/>
                        </a:lnSpc>
                        <a:spcBef>
                          <a:spcPts val="50"/>
                        </a:spcBef>
                      </a:pPr>
                      <a:endParaRPr sz="650">
                        <a:latin typeface="Times New Roman"/>
                        <a:cs typeface="Times New Roman"/>
                      </a:endParaRPr>
                    </a:p>
                    <a:p>
                      <a:pPr marL="292100">
                        <a:lnSpc>
                          <a:spcPts val="405"/>
                        </a:lnSpc>
                        <a:spcBef>
                          <a:spcPts val="5"/>
                        </a:spcBef>
                      </a:pPr>
                      <a:r>
                        <a:rPr sz="700" dirty="0">
                          <a:solidFill>
                            <a:srgbClr val="231F20"/>
                          </a:solidFill>
                          <a:latin typeface="Arial MT"/>
                          <a:cs typeface="Arial MT"/>
                        </a:rPr>
                        <a:t>600</a:t>
                      </a:r>
                      <a:r>
                        <a:rPr sz="700" spc="-15" dirty="0">
                          <a:solidFill>
                            <a:srgbClr val="231F20"/>
                          </a:solidFill>
                          <a:latin typeface="Arial MT"/>
                          <a:cs typeface="Arial MT"/>
                        </a:rPr>
                        <a:t> </a:t>
                      </a:r>
                      <a:r>
                        <a:rPr sz="700" spc="-25" dirty="0">
                          <a:solidFill>
                            <a:srgbClr val="231F20"/>
                          </a:solidFill>
                          <a:latin typeface="Arial MT"/>
                          <a:cs typeface="Arial MT"/>
                        </a:rPr>
                        <a:t>dia</a:t>
                      </a:r>
                      <a:endParaRPr sz="700">
                        <a:latin typeface="Arial MT"/>
                        <a:cs typeface="Arial MT"/>
                      </a:endParaRPr>
                    </a:p>
                  </a:txBody>
                  <a:tcPr marL="0" marR="0" marT="0" marB="0">
                    <a:lnL w="6350">
                      <a:solidFill>
                        <a:srgbClr val="C0C6CF"/>
                      </a:solidFill>
                      <a:prstDash val="solid"/>
                    </a:lnL>
                    <a:lnR w="6350">
                      <a:solidFill>
                        <a:srgbClr val="C0C6CF"/>
                      </a:solidFill>
                      <a:prstDash val="solid"/>
                    </a:lnR>
                    <a:lnB w="6350">
                      <a:solidFill>
                        <a:srgbClr val="C0C6CF"/>
                      </a:solidFill>
                      <a:prstDash val="solid"/>
                    </a:lnB>
                  </a:tcPr>
                </a:tc>
                <a:tc rowSpan="4">
                  <a:txBody>
                    <a:bodyPr/>
                    <a:lstStyle/>
                    <a:p>
                      <a:pPr marL="413384">
                        <a:lnSpc>
                          <a:spcPct val="100000"/>
                        </a:lnSpc>
                        <a:spcBef>
                          <a:spcPts val="600"/>
                        </a:spcBef>
                      </a:pPr>
                      <a:r>
                        <a:rPr sz="700" spc="-25" dirty="0">
                          <a:solidFill>
                            <a:srgbClr val="231F20"/>
                          </a:solidFill>
                          <a:latin typeface="Arial MT"/>
                          <a:cs typeface="Arial MT"/>
                        </a:rPr>
                        <a:t>450</a:t>
                      </a:r>
                      <a:endParaRPr sz="700">
                        <a:latin typeface="Arial MT"/>
                        <a:cs typeface="Arial MT"/>
                      </a:endParaRPr>
                    </a:p>
                    <a:p>
                      <a:pPr marL="111125" marR="30480">
                        <a:lnSpc>
                          <a:spcPct val="100000"/>
                        </a:lnSpc>
                        <a:spcBef>
                          <a:spcPts val="380"/>
                        </a:spcBef>
                      </a:pPr>
                      <a:r>
                        <a:rPr sz="700" dirty="0">
                          <a:solidFill>
                            <a:srgbClr val="231F20"/>
                          </a:solidFill>
                          <a:latin typeface="Arial MT"/>
                          <a:cs typeface="Arial MT"/>
                        </a:rPr>
                        <a:t>500</a:t>
                      </a:r>
                      <a:r>
                        <a:rPr sz="700" spc="-15" dirty="0">
                          <a:solidFill>
                            <a:srgbClr val="231F20"/>
                          </a:solidFill>
                          <a:latin typeface="Arial MT"/>
                          <a:cs typeface="Arial MT"/>
                        </a:rPr>
                        <a:t> </a:t>
                      </a:r>
                      <a:r>
                        <a:rPr sz="700" spc="-25" dirty="0">
                          <a:solidFill>
                            <a:srgbClr val="231F20"/>
                          </a:solidFill>
                          <a:latin typeface="Arial MT"/>
                          <a:cs typeface="Arial MT"/>
                        </a:rPr>
                        <a:t>dia</a:t>
                      </a:r>
                      <a:endParaRPr sz="700">
                        <a:latin typeface="Arial MT"/>
                        <a:cs typeface="Arial MT"/>
                      </a:endParaRPr>
                    </a:p>
                  </a:txBody>
                  <a:tcPr marL="0" marR="0" marT="7620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rowSpan="4">
                  <a:txBody>
                    <a:bodyPr/>
                    <a:lstStyle/>
                    <a:p>
                      <a:pPr marL="236220" marR="67310">
                        <a:lnSpc>
                          <a:spcPts val="650"/>
                        </a:lnSpc>
                      </a:pPr>
                      <a:r>
                        <a:rPr sz="700" dirty="0">
                          <a:solidFill>
                            <a:srgbClr val="231F20"/>
                          </a:solidFill>
                          <a:latin typeface="Arial MT"/>
                          <a:cs typeface="Arial MT"/>
                        </a:rPr>
                        <a:t>400</a:t>
                      </a:r>
                      <a:r>
                        <a:rPr sz="700" spc="-15" dirty="0">
                          <a:solidFill>
                            <a:srgbClr val="231F20"/>
                          </a:solidFill>
                          <a:latin typeface="Arial MT"/>
                          <a:cs typeface="Arial MT"/>
                        </a:rPr>
                        <a:t> </a:t>
                      </a:r>
                      <a:r>
                        <a:rPr sz="700" spc="-25" dirty="0">
                          <a:solidFill>
                            <a:srgbClr val="231F20"/>
                          </a:solidFill>
                          <a:latin typeface="Arial MT"/>
                          <a:cs typeface="Arial MT"/>
                        </a:rPr>
                        <a:t>dia</a:t>
                      </a:r>
                      <a:endParaRPr sz="700">
                        <a:latin typeface="Arial MT"/>
                        <a:cs typeface="Arial MT"/>
                      </a:endParaRPr>
                    </a:p>
                    <a:p>
                      <a:pPr marL="56515" marR="67310">
                        <a:lnSpc>
                          <a:spcPts val="790"/>
                        </a:lnSpc>
                      </a:pPr>
                      <a:r>
                        <a:rPr sz="700" spc="-25" dirty="0">
                          <a:solidFill>
                            <a:srgbClr val="231F20"/>
                          </a:solidFill>
                          <a:latin typeface="Arial MT"/>
                          <a:cs typeface="Arial MT"/>
                        </a:rPr>
                        <a:t>dia</a:t>
                      </a:r>
                      <a:endParaRPr sz="700">
                        <a:latin typeface="Arial MT"/>
                        <a:cs typeface="Arial MT"/>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rowSpan="4">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rowSpan="4">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rowSpan="4">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rowSpan="4">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19050">
                      <a:solidFill>
                        <a:srgbClr val="6D6E71"/>
                      </a:solidFill>
                      <a:prstDash val="solid"/>
                    </a:lnR>
                    <a:lnT w="6350">
                      <a:solidFill>
                        <a:srgbClr val="C0C6CF"/>
                      </a:solidFill>
                      <a:prstDash val="solid"/>
                    </a:lnT>
                    <a:lnB w="6350">
                      <a:solidFill>
                        <a:srgbClr val="C0C6CF"/>
                      </a:solidFill>
                      <a:prstDash val="solid"/>
                    </a:lnB>
                  </a:tcPr>
                </a:tc>
                <a:extLst>
                  <a:ext uri="{0D108BD9-81ED-4DB2-BD59-A6C34878D82A}">
                    <a16:rowId xmlns:a16="http://schemas.microsoft.com/office/drawing/2014/main" val="10008"/>
                  </a:ext>
                </a:extLst>
              </a:tr>
              <a:tr h="130810">
                <a:tc vMerge="1">
                  <a:txBody>
                    <a:bodyPr/>
                    <a:lstStyle/>
                    <a:p>
                      <a:endParaRPr/>
                    </a:p>
                  </a:txBody>
                  <a:tcPr marL="0" marR="0" marT="0" marB="0">
                    <a:lnL w="19050">
                      <a:solidFill>
                        <a:srgbClr val="6D6E71"/>
                      </a:solidFill>
                      <a:prstDash val="solid"/>
                    </a:lnL>
                    <a:lnR w="6350">
                      <a:solidFill>
                        <a:srgbClr val="C0C6CF"/>
                      </a:solidFill>
                      <a:prstDash val="solid"/>
                    </a:lnR>
                  </a:tcPr>
                </a:tc>
                <a:tc vMerge="1">
                  <a:txBody>
                    <a:bodyPr/>
                    <a:lstStyle/>
                    <a:p>
                      <a:endParaRPr/>
                    </a:p>
                  </a:txBody>
                  <a:tcPr marL="0" marR="0" marT="0" marB="0">
                    <a:lnL w="6350">
                      <a:solidFill>
                        <a:srgbClr val="C0C6CF"/>
                      </a:solidFill>
                      <a:prstDash val="solid"/>
                    </a:lnL>
                    <a:lnR w="6350">
                      <a:solidFill>
                        <a:srgbClr val="C0C6CF"/>
                      </a:solidFill>
                      <a:prstDash val="solid"/>
                    </a:lnR>
                  </a:tcPr>
                </a:tc>
                <a:tc vMerge="1">
                  <a:txBody>
                    <a:bodyPr/>
                    <a:lstStyle/>
                    <a:p>
                      <a:endParaRPr/>
                    </a:p>
                  </a:txBody>
                  <a:tcPr marL="0" marR="0" marT="0" marB="0">
                    <a:lnL w="6350">
                      <a:solidFill>
                        <a:srgbClr val="C0C6CF"/>
                      </a:solidFill>
                      <a:prstDash val="solid"/>
                    </a:lnL>
                  </a:tcPr>
                </a:tc>
                <a:tc>
                  <a:txBody>
                    <a:bodyPr/>
                    <a:lstStyle/>
                    <a:p>
                      <a:pPr>
                        <a:lnSpc>
                          <a:spcPct val="100000"/>
                        </a:lnSpc>
                      </a:pPr>
                      <a:endParaRPr sz="700">
                        <a:latin typeface="Times New Roman"/>
                        <a:cs typeface="Times New Roman"/>
                      </a:endParaRPr>
                    </a:p>
                  </a:txBody>
                  <a:tcPr marL="0" marR="0" marT="0" marB="0">
                    <a:lnR w="6350">
                      <a:solidFill>
                        <a:srgbClr val="C0C6CF"/>
                      </a:solidFill>
                      <a:prstDash val="solid"/>
                    </a:lnR>
                    <a:lnT w="38100">
                      <a:solidFill>
                        <a:srgbClr val="EA1D25"/>
                      </a:solidFill>
                      <a:prstDash val="solid"/>
                    </a:lnT>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T w="38100">
                      <a:solidFill>
                        <a:srgbClr val="EA1D25"/>
                      </a:solidFill>
                      <a:prstDash val="solid"/>
                    </a:lnT>
                    <a:solidFill>
                      <a:srgbClr val="EDEFF2"/>
                    </a:solidFill>
                  </a:tcPr>
                </a:tc>
                <a:tc gridSpan="3" vMerge="1">
                  <a:txBody>
                    <a:bodyPr/>
                    <a:lstStyle/>
                    <a:p>
                      <a:endParaRPr/>
                    </a:p>
                  </a:txBody>
                  <a:tcPr marL="0" marR="0" marT="0" marB="0">
                    <a:lnR w="6350">
                      <a:solidFill>
                        <a:srgbClr val="C0C6CF"/>
                      </a:solidFill>
                      <a:prstDash val="solid"/>
                    </a:lnR>
                  </a:tcPr>
                </a:tc>
                <a:tc hMerge="1" vMerge="1">
                  <a:txBody>
                    <a:bodyPr/>
                    <a:lstStyle/>
                    <a:p>
                      <a:endParaRPr/>
                    </a:p>
                  </a:txBody>
                  <a:tcPr marL="0" marR="0" marT="0" marB="0"/>
                </a:tc>
                <a:tc hMerge="1" vMerge="1">
                  <a:txBody>
                    <a:bodyPr/>
                    <a:lstStyle/>
                    <a:p>
                      <a:endParaRPr/>
                    </a:p>
                  </a:txBody>
                  <a:tcPr marL="0" marR="0" marT="0" marB="0"/>
                </a:tc>
                <a:tc vMerge="1">
                  <a:txBody>
                    <a:bodyPr/>
                    <a:lstStyle/>
                    <a:p>
                      <a:endParaRPr/>
                    </a:p>
                  </a:txBody>
                  <a:tcPr marL="0" marR="0" marT="0" marB="0">
                    <a:lnL w="6350">
                      <a:solidFill>
                        <a:srgbClr val="C0C6CF"/>
                      </a:solidFill>
                      <a:prstDash val="solid"/>
                    </a:lnL>
                  </a:tcPr>
                </a:tc>
                <a:tc vMerge="1">
                  <a:txBody>
                    <a:bodyPr/>
                    <a:lstStyle/>
                    <a:p>
                      <a:endParaRPr/>
                    </a:p>
                  </a:txBody>
                  <a:tcPr marL="0" marR="0" marT="0" marB="0">
                    <a:lnR w="6350">
                      <a:solidFill>
                        <a:srgbClr val="C0C6CF"/>
                      </a:solidFill>
                      <a:prstDash val="solid"/>
                    </a:lnR>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B w="6350">
                      <a:solidFill>
                        <a:srgbClr val="C0C6CF"/>
                      </a:solidFill>
                      <a:prstDash val="solid"/>
                    </a:lnB>
                  </a:tcPr>
                </a:tc>
                <a:tc vMerge="1">
                  <a:txBody>
                    <a:bodyPr/>
                    <a:lstStyle/>
                    <a:p>
                      <a:endParaRPr/>
                    </a:p>
                  </a:txBody>
                  <a:tcPr marL="0" marR="0" marT="7620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19050">
                      <a:solidFill>
                        <a:srgbClr val="6D6E71"/>
                      </a:solidFill>
                      <a:prstDash val="solid"/>
                    </a:lnR>
                    <a:lnT w="6350">
                      <a:solidFill>
                        <a:srgbClr val="C0C6CF"/>
                      </a:solidFill>
                      <a:prstDash val="solid"/>
                    </a:lnT>
                    <a:lnB w="6350">
                      <a:solidFill>
                        <a:srgbClr val="C0C6CF"/>
                      </a:solidFill>
                      <a:prstDash val="solid"/>
                    </a:lnB>
                  </a:tcPr>
                </a:tc>
                <a:extLst>
                  <a:ext uri="{0D108BD9-81ED-4DB2-BD59-A6C34878D82A}">
                    <a16:rowId xmlns:a16="http://schemas.microsoft.com/office/drawing/2014/main" val="10009"/>
                  </a:ext>
                </a:extLst>
              </a:tr>
              <a:tr h="114300">
                <a:tc rowSpan="2">
                  <a:txBody>
                    <a:bodyPr/>
                    <a:lstStyle/>
                    <a:p>
                      <a:pPr>
                        <a:lnSpc>
                          <a:spcPct val="100000"/>
                        </a:lnSpc>
                      </a:pPr>
                      <a:endParaRPr sz="700">
                        <a:latin typeface="Times New Roman"/>
                        <a:cs typeface="Times New Roman"/>
                      </a:endParaRPr>
                    </a:p>
                  </a:txBody>
                  <a:tcPr marL="0" marR="0" marT="0" marB="0">
                    <a:lnL w="19050">
                      <a:solidFill>
                        <a:srgbClr val="6D6E71"/>
                      </a:solidFill>
                      <a:prstDash val="solid"/>
                    </a:lnL>
                    <a:lnR w="6350">
                      <a:solidFill>
                        <a:srgbClr val="C0C6CF"/>
                      </a:solidFill>
                      <a:prstDash val="solid"/>
                    </a:lnR>
                    <a:lnB w="6350">
                      <a:solidFill>
                        <a:srgbClr val="C0C6CF"/>
                      </a:solidFill>
                      <a:prstDash val="solid"/>
                    </a:lnB>
                  </a:tcPr>
                </a:tc>
                <a:tc row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B w="6350">
                      <a:solidFill>
                        <a:srgbClr val="C0C6CF"/>
                      </a:solidFill>
                      <a:prstDash val="solid"/>
                    </a:lnB>
                  </a:tcPr>
                </a:tc>
                <a:tc rowSpan="2"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B w="6350">
                      <a:solidFill>
                        <a:srgbClr val="C0C6CF"/>
                      </a:solidFill>
                      <a:prstDash val="solid"/>
                    </a:lnB>
                  </a:tcPr>
                </a:tc>
                <a:tc rowSpan="2" hMerge="1">
                  <a:txBody>
                    <a:bodyPr/>
                    <a:lstStyle/>
                    <a:p>
                      <a:endParaRPr/>
                    </a:p>
                  </a:txBody>
                  <a:tcPr marL="0" marR="0" marT="0" marB="0"/>
                </a:tc>
                <a:tc rowSpan="2" gridSpan="3">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B w="6350">
                      <a:solidFill>
                        <a:srgbClr val="C0C6CF"/>
                      </a:solidFill>
                      <a:prstDash val="solid"/>
                    </a:lnB>
                  </a:tcPr>
                </a:tc>
                <a:tc rowSpan="2" hMerge="1">
                  <a:txBody>
                    <a:bodyPr/>
                    <a:lstStyle/>
                    <a:p>
                      <a:endParaRPr/>
                    </a:p>
                  </a:txBody>
                  <a:tcPr marL="0" marR="0" marT="0" marB="0"/>
                </a:tc>
                <a:tc rowSpan="2" hMerge="1">
                  <a:txBody>
                    <a:bodyPr/>
                    <a:lstStyle/>
                    <a:p>
                      <a:endParaRPr/>
                    </a:p>
                  </a:txBody>
                  <a:tcPr marL="0" marR="0" marT="0" marB="0"/>
                </a:tc>
                <a:tc>
                  <a:txBody>
                    <a:bodyPr/>
                    <a:lstStyle/>
                    <a:p>
                      <a:pPr>
                        <a:lnSpc>
                          <a:spcPct val="100000"/>
                        </a:lnSpc>
                      </a:pPr>
                      <a:endParaRPr sz="600">
                        <a:latin typeface="Times New Roman"/>
                        <a:cs typeface="Times New Roman"/>
                      </a:endParaRPr>
                    </a:p>
                  </a:txBody>
                  <a:tcPr marL="0" marR="0" marT="0" marB="0">
                    <a:lnR w="6350">
                      <a:solidFill>
                        <a:srgbClr val="C0C6CF"/>
                      </a:solidFill>
                      <a:prstDash val="solid"/>
                    </a:lnR>
                    <a:lnB w="76200">
                      <a:solidFill>
                        <a:srgbClr val="EA1D25"/>
                      </a:solidFill>
                      <a:prstDash val="solid"/>
                    </a:lnB>
                  </a:tcPr>
                </a:tc>
                <a:tc>
                  <a:txBody>
                    <a:bodyPr/>
                    <a:lstStyle/>
                    <a:p>
                      <a:pPr>
                        <a:lnSpc>
                          <a:spcPct val="100000"/>
                        </a:lnSpc>
                      </a:pPr>
                      <a:endParaRPr sz="600">
                        <a:latin typeface="Times New Roman"/>
                        <a:cs typeface="Times New Roman"/>
                      </a:endParaRPr>
                    </a:p>
                  </a:txBody>
                  <a:tcPr marL="0" marR="0" marT="0" marB="0">
                    <a:lnL w="6350">
                      <a:solidFill>
                        <a:srgbClr val="C0C6CF"/>
                      </a:solidFill>
                      <a:prstDash val="solid"/>
                    </a:lnL>
                    <a:lnB w="76200">
                      <a:solidFill>
                        <a:srgbClr val="EA1D25"/>
                      </a:solidFill>
                      <a:prstDash val="solid"/>
                    </a:lnB>
                  </a:tcPr>
                </a:tc>
                <a:tc vMerge="1">
                  <a:txBody>
                    <a:bodyPr/>
                    <a:lstStyle/>
                    <a:p>
                      <a:endParaRPr/>
                    </a:p>
                  </a:txBody>
                  <a:tcPr marL="0" marR="0" marT="0" marB="0">
                    <a:lnR w="6350">
                      <a:solidFill>
                        <a:srgbClr val="C0C6CF"/>
                      </a:solidFill>
                      <a:prstDash val="solid"/>
                    </a:lnR>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B w="6350">
                      <a:solidFill>
                        <a:srgbClr val="C0C6CF"/>
                      </a:solidFill>
                      <a:prstDash val="solid"/>
                    </a:lnB>
                  </a:tcPr>
                </a:tc>
                <a:tc vMerge="1">
                  <a:txBody>
                    <a:bodyPr/>
                    <a:lstStyle/>
                    <a:p>
                      <a:endParaRPr/>
                    </a:p>
                  </a:txBody>
                  <a:tcPr marL="0" marR="0" marT="7620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19050">
                      <a:solidFill>
                        <a:srgbClr val="6D6E71"/>
                      </a:solidFill>
                      <a:prstDash val="solid"/>
                    </a:lnR>
                    <a:lnT w="6350">
                      <a:solidFill>
                        <a:srgbClr val="C0C6CF"/>
                      </a:solidFill>
                      <a:prstDash val="solid"/>
                    </a:lnT>
                    <a:lnB w="6350">
                      <a:solidFill>
                        <a:srgbClr val="C0C6CF"/>
                      </a:solidFill>
                      <a:prstDash val="solid"/>
                    </a:lnB>
                  </a:tcPr>
                </a:tc>
                <a:extLst>
                  <a:ext uri="{0D108BD9-81ED-4DB2-BD59-A6C34878D82A}">
                    <a16:rowId xmlns:a16="http://schemas.microsoft.com/office/drawing/2014/main" val="10010"/>
                  </a:ext>
                </a:extLst>
              </a:tr>
              <a:tr h="95250">
                <a:tc vMerge="1">
                  <a:txBody>
                    <a:bodyPr/>
                    <a:lstStyle/>
                    <a:p>
                      <a:endParaRPr/>
                    </a:p>
                  </a:txBody>
                  <a:tcPr marL="0" marR="0" marT="0" marB="0">
                    <a:lnL w="19050">
                      <a:solidFill>
                        <a:srgbClr val="6D6E71"/>
                      </a:solidFill>
                      <a:prstDash val="solid"/>
                    </a:lnL>
                    <a:lnR w="6350">
                      <a:solidFill>
                        <a:srgbClr val="C0C6CF"/>
                      </a:solidFill>
                      <a:prstDash val="solid"/>
                    </a:lnR>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B w="6350">
                      <a:solidFill>
                        <a:srgbClr val="C0C6CF"/>
                      </a:solidFill>
                      <a:prstDash val="solid"/>
                    </a:lnB>
                  </a:tcPr>
                </a:tc>
                <a:tc gridSpan="2" vMerge="1">
                  <a:txBody>
                    <a:bodyPr/>
                    <a:lstStyle/>
                    <a:p>
                      <a:endParaRPr/>
                    </a:p>
                  </a:txBody>
                  <a:tcPr marL="0" marR="0" marT="0" marB="0">
                    <a:lnL w="6350">
                      <a:solidFill>
                        <a:srgbClr val="C0C6CF"/>
                      </a:solidFill>
                      <a:prstDash val="solid"/>
                    </a:lnL>
                    <a:lnR w="6350">
                      <a:solidFill>
                        <a:srgbClr val="C0C6CF"/>
                      </a:solidFill>
                      <a:prstDash val="solid"/>
                    </a:lnR>
                    <a:lnB w="6350">
                      <a:solidFill>
                        <a:srgbClr val="C0C6CF"/>
                      </a:solidFill>
                      <a:prstDash val="solid"/>
                    </a:lnB>
                  </a:tcPr>
                </a:tc>
                <a:tc hMerge="1" vMerge="1">
                  <a:txBody>
                    <a:bodyPr/>
                    <a:lstStyle/>
                    <a:p>
                      <a:endParaRPr/>
                    </a:p>
                  </a:txBody>
                  <a:tcPr marL="0" marR="0" marT="0" marB="0"/>
                </a:tc>
                <a:tc gridSpan="3" vMerge="1">
                  <a:txBody>
                    <a:bodyPr/>
                    <a:lstStyle/>
                    <a:p>
                      <a:endParaRPr/>
                    </a:p>
                  </a:txBody>
                  <a:tcPr marL="0" marR="0" marT="0" marB="0">
                    <a:lnL w="6350">
                      <a:solidFill>
                        <a:srgbClr val="C0C6CF"/>
                      </a:solidFill>
                      <a:prstDash val="solid"/>
                    </a:lnL>
                    <a:lnB w="6350">
                      <a:solidFill>
                        <a:srgbClr val="C0C6CF"/>
                      </a:solidFill>
                      <a:prstDash val="solid"/>
                    </a:lnB>
                  </a:tcPr>
                </a:tc>
                <a:tc hMerge="1" vMerge="1">
                  <a:txBody>
                    <a:bodyPr/>
                    <a:lstStyle/>
                    <a:p>
                      <a:endParaRPr/>
                    </a:p>
                  </a:txBody>
                  <a:tcPr marL="0" marR="0" marT="0" marB="0"/>
                </a:tc>
                <a:tc hMerge="1" vMerge="1">
                  <a:txBody>
                    <a:bodyPr/>
                    <a:lstStyle/>
                    <a:p>
                      <a:endParaRPr/>
                    </a:p>
                  </a:txBody>
                  <a:tcPr marL="0" marR="0" marT="0" marB="0"/>
                </a:tc>
                <a:tc>
                  <a:txBody>
                    <a:bodyPr/>
                    <a:lstStyle/>
                    <a:p>
                      <a:pPr>
                        <a:lnSpc>
                          <a:spcPct val="100000"/>
                        </a:lnSpc>
                      </a:pPr>
                      <a:endParaRPr sz="400">
                        <a:latin typeface="Times New Roman"/>
                        <a:cs typeface="Times New Roman"/>
                      </a:endParaRPr>
                    </a:p>
                  </a:txBody>
                  <a:tcPr marL="0" marR="0" marT="0" marB="0">
                    <a:lnR w="6350">
                      <a:solidFill>
                        <a:srgbClr val="C0C6CF"/>
                      </a:solidFill>
                      <a:prstDash val="solid"/>
                    </a:lnR>
                    <a:lnT w="76200">
                      <a:solidFill>
                        <a:srgbClr val="EA1D25"/>
                      </a:solidFill>
                      <a:prstDash val="solid"/>
                    </a:lnT>
                    <a:lnB w="6350">
                      <a:solidFill>
                        <a:srgbClr val="C0C6CF"/>
                      </a:solidFill>
                      <a:prstDash val="solid"/>
                    </a:lnB>
                  </a:tcPr>
                </a:tc>
                <a:tc>
                  <a:txBody>
                    <a:bodyPr/>
                    <a:lstStyle/>
                    <a:p>
                      <a:pPr>
                        <a:lnSpc>
                          <a:spcPct val="100000"/>
                        </a:lnSpc>
                      </a:pPr>
                      <a:endParaRPr sz="400">
                        <a:latin typeface="Times New Roman"/>
                        <a:cs typeface="Times New Roman"/>
                      </a:endParaRPr>
                    </a:p>
                  </a:txBody>
                  <a:tcPr marL="0" marR="0" marT="0" marB="0">
                    <a:lnL w="6350">
                      <a:solidFill>
                        <a:srgbClr val="C0C6CF"/>
                      </a:solidFill>
                      <a:prstDash val="solid"/>
                    </a:lnL>
                    <a:lnT w="76200">
                      <a:solidFill>
                        <a:srgbClr val="EA1D25"/>
                      </a:solidFill>
                      <a:prstDash val="solid"/>
                    </a:lnT>
                    <a:lnB w="6350">
                      <a:solidFill>
                        <a:srgbClr val="C0C6CF"/>
                      </a:solidFill>
                      <a:prstDash val="solid"/>
                    </a:lnB>
                  </a:tcPr>
                </a:tc>
                <a:tc vMerge="1">
                  <a:txBody>
                    <a:bodyPr/>
                    <a:lstStyle/>
                    <a:p>
                      <a:endParaRPr/>
                    </a:p>
                  </a:txBody>
                  <a:tcPr marL="0" marR="0" marT="0" marB="0">
                    <a:lnR w="6350">
                      <a:solidFill>
                        <a:srgbClr val="C0C6CF"/>
                      </a:solidFill>
                      <a:prstDash val="solid"/>
                    </a:lnR>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B w="6350">
                      <a:solidFill>
                        <a:srgbClr val="C0C6CF"/>
                      </a:solidFill>
                      <a:prstDash val="solid"/>
                    </a:lnB>
                  </a:tcPr>
                </a:tc>
                <a:tc vMerge="1">
                  <a:txBody>
                    <a:bodyPr/>
                    <a:lstStyle/>
                    <a:p>
                      <a:endParaRPr/>
                    </a:p>
                  </a:txBody>
                  <a:tcPr marL="0" marR="0" marT="7620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vMerge="1">
                  <a:txBody>
                    <a:bodyPr/>
                    <a:lstStyle/>
                    <a:p>
                      <a:endParaRPr/>
                    </a:p>
                  </a:txBody>
                  <a:tcPr marL="0" marR="0" marT="0" marB="0">
                    <a:lnL w="6350">
                      <a:solidFill>
                        <a:srgbClr val="C0C6CF"/>
                      </a:solidFill>
                      <a:prstDash val="solid"/>
                    </a:lnL>
                    <a:lnR w="19050">
                      <a:solidFill>
                        <a:srgbClr val="6D6E71"/>
                      </a:solidFill>
                      <a:prstDash val="solid"/>
                    </a:lnR>
                    <a:lnT w="6350">
                      <a:solidFill>
                        <a:srgbClr val="C0C6CF"/>
                      </a:solidFill>
                      <a:prstDash val="solid"/>
                    </a:lnT>
                    <a:lnB w="6350">
                      <a:solidFill>
                        <a:srgbClr val="C0C6CF"/>
                      </a:solidFill>
                      <a:prstDash val="solid"/>
                    </a:lnB>
                  </a:tcPr>
                </a:tc>
                <a:extLst>
                  <a:ext uri="{0D108BD9-81ED-4DB2-BD59-A6C34878D82A}">
                    <a16:rowId xmlns:a16="http://schemas.microsoft.com/office/drawing/2014/main" val="10011"/>
                  </a:ext>
                </a:extLst>
              </a:tr>
              <a:tr h="399415">
                <a:tc>
                  <a:txBody>
                    <a:bodyPr/>
                    <a:lstStyle/>
                    <a:p>
                      <a:pPr>
                        <a:lnSpc>
                          <a:spcPct val="100000"/>
                        </a:lnSpc>
                      </a:pPr>
                      <a:endParaRPr sz="700">
                        <a:latin typeface="Times New Roman"/>
                        <a:cs typeface="Times New Roman"/>
                      </a:endParaRPr>
                    </a:p>
                  </a:txBody>
                  <a:tcPr marL="0" marR="0" marT="0" marB="0">
                    <a:lnL w="19050">
                      <a:solidFill>
                        <a:srgbClr val="6D6E71"/>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gridSpan="4">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a:txBody>
                    <a:bodyPr/>
                    <a:lstStyle/>
                    <a:p>
                      <a:pPr marL="112395" marR="57785">
                        <a:lnSpc>
                          <a:spcPct val="100000"/>
                        </a:lnSpc>
                        <a:spcBef>
                          <a:spcPts val="229"/>
                        </a:spcBef>
                      </a:pPr>
                      <a:r>
                        <a:rPr sz="700" dirty="0">
                          <a:solidFill>
                            <a:srgbClr val="231F20"/>
                          </a:solidFill>
                          <a:latin typeface="Arial MT"/>
                          <a:cs typeface="Arial MT"/>
                        </a:rPr>
                        <a:t>750</a:t>
                      </a:r>
                      <a:r>
                        <a:rPr sz="700" spc="-15" dirty="0">
                          <a:solidFill>
                            <a:srgbClr val="231F20"/>
                          </a:solidFill>
                          <a:latin typeface="Arial MT"/>
                          <a:cs typeface="Arial MT"/>
                        </a:rPr>
                        <a:t> </a:t>
                      </a:r>
                      <a:r>
                        <a:rPr sz="700" spc="-25" dirty="0">
                          <a:solidFill>
                            <a:srgbClr val="231F20"/>
                          </a:solidFill>
                          <a:latin typeface="Arial MT"/>
                          <a:cs typeface="Arial MT"/>
                        </a:rPr>
                        <a:t>dia</a:t>
                      </a:r>
                      <a:endParaRPr sz="700">
                        <a:latin typeface="Arial MT"/>
                        <a:cs typeface="Arial MT"/>
                      </a:endParaRPr>
                    </a:p>
                  </a:txBody>
                  <a:tcPr marL="0" marR="0" marT="29209"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30480">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L="252729" indent="-42545">
                        <a:lnSpc>
                          <a:spcPct val="100000"/>
                        </a:lnSpc>
                        <a:spcBef>
                          <a:spcPts val="495"/>
                        </a:spcBef>
                      </a:pPr>
                      <a:r>
                        <a:rPr sz="700" b="1" spc="-10" dirty="0">
                          <a:solidFill>
                            <a:srgbClr val="231F20"/>
                          </a:solidFill>
                          <a:latin typeface="Arial"/>
                          <a:cs typeface="Arial"/>
                        </a:rPr>
                        <a:t>CURVES</a:t>
                      </a:r>
                      <a:r>
                        <a:rPr sz="700" b="1" spc="500" dirty="0">
                          <a:solidFill>
                            <a:srgbClr val="231F20"/>
                          </a:solidFill>
                          <a:latin typeface="Arial"/>
                          <a:cs typeface="Arial"/>
                        </a:rPr>
                        <a:t> </a:t>
                      </a:r>
                      <a:r>
                        <a:rPr sz="700" b="1" dirty="0">
                          <a:solidFill>
                            <a:srgbClr val="231F20"/>
                          </a:solidFill>
                          <a:latin typeface="Arial"/>
                          <a:cs typeface="Arial"/>
                        </a:rPr>
                        <a:t>MAX</a:t>
                      </a:r>
                      <a:r>
                        <a:rPr sz="700" b="1" spc="15" dirty="0">
                          <a:solidFill>
                            <a:srgbClr val="231F20"/>
                          </a:solidFill>
                          <a:latin typeface="Arial"/>
                          <a:cs typeface="Arial"/>
                        </a:rPr>
                        <a:t> </a:t>
                      </a:r>
                      <a:r>
                        <a:rPr sz="700" b="1" spc="-25" dirty="0">
                          <a:solidFill>
                            <a:srgbClr val="231F20"/>
                          </a:solidFill>
                          <a:latin typeface="Arial"/>
                          <a:cs typeface="Arial"/>
                        </a:rPr>
                        <a:t>RP</a:t>
                      </a:r>
                      <a:endParaRPr sz="700">
                        <a:latin typeface="Arial"/>
                        <a:cs typeface="Arial"/>
                      </a:endParaRPr>
                    </a:p>
                  </a:txBody>
                  <a:tcPr marL="0" marR="0" marT="62865"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L="71755" marR="327660" indent="635">
                        <a:lnSpc>
                          <a:spcPct val="100000"/>
                        </a:lnSpc>
                        <a:spcBef>
                          <a:spcPts val="495"/>
                        </a:spcBef>
                      </a:pPr>
                      <a:r>
                        <a:rPr sz="700" b="1" spc="-25" dirty="0">
                          <a:solidFill>
                            <a:srgbClr val="231F20"/>
                          </a:solidFill>
                          <a:latin typeface="Arial"/>
                          <a:cs typeface="Arial"/>
                        </a:rPr>
                        <a:t>OF</a:t>
                      </a:r>
                      <a:r>
                        <a:rPr sz="700" b="1" spc="500" dirty="0">
                          <a:solidFill>
                            <a:srgbClr val="231F20"/>
                          </a:solidFill>
                          <a:latin typeface="Arial"/>
                          <a:cs typeface="Arial"/>
                        </a:rPr>
                        <a:t> </a:t>
                      </a:r>
                      <a:r>
                        <a:rPr sz="700" b="1" spc="-50" dirty="0">
                          <a:solidFill>
                            <a:srgbClr val="231F20"/>
                          </a:solidFill>
                          <a:latin typeface="Arial"/>
                          <a:cs typeface="Arial"/>
                        </a:rPr>
                        <a:t>M</a:t>
                      </a:r>
                      <a:endParaRPr sz="700">
                        <a:latin typeface="Arial"/>
                        <a:cs typeface="Arial"/>
                      </a:endParaRPr>
                    </a:p>
                  </a:txBody>
                  <a:tcPr marL="0" marR="0" marT="62865"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19050">
                      <a:solidFill>
                        <a:srgbClr val="6D6E71"/>
                      </a:solidFill>
                      <a:prstDash val="solid"/>
                    </a:lnR>
                    <a:lnT w="6350">
                      <a:solidFill>
                        <a:srgbClr val="C0C6CF"/>
                      </a:solidFill>
                      <a:prstDash val="solid"/>
                    </a:lnT>
                    <a:lnB w="6350">
                      <a:solidFill>
                        <a:srgbClr val="C0C6CF"/>
                      </a:solidFill>
                      <a:prstDash val="solid"/>
                    </a:lnB>
                  </a:tcPr>
                </a:tc>
                <a:extLst>
                  <a:ext uri="{0D108BD9-81ED-4DB2-BD59-A6C34878D82A}">
                    <a16:rowId xmlns:a16="http://schemas.microsoft.com/office/drawing/2014/main" val="10012"/>
                  </a:ext>
                </a:extLst>
              </a:tr>
              <a:tr h="399415">
                <a:tc>
                  <a:txBody>
                    <a:bodyPr/>
                    <a:lstStyle/>
                    <a:p>
                      <a:pPr>
                        <a:lnSpc>
                          <a:spcPct val="100000"/>
                        </a:lnSpc>
                      </a:pPr>
                      <a:endParaRPr sz="700">
                        <a:latin typeface="Times New Roman"/>
                        <a:cs typeface="Times New Roman"/>
                      </a:endParaRPr>
                    </a:p>
                  </a:txBody>
                  <a:tcPr marL="0" marR="0" marT="0" marB="0">
                    <a:lnL w="19050">
                      <a:solidFill>
                        <a:srgbClr val="6D6E71"/>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gridSpan="4">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hMerge="1">
                  <a:txBody>
                    <a:bodyPr/>
                    <a:lstStyle/>
                    <a:p>
                      <a:endParaRPr/>
                    </a:p>
                  </a:txBody>
                  <a:tcPr marL="0" marR="0" marT="0" marB="0"/>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30480">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67310">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6350">
                      <a:solidFill>
                        <a:srgbClr val="C0C6CF"/>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19050">
                      <a:solidFill>
                        <a:srgbClr val="6D6E71"/>
                      </a:solidFill>
                      <a:prstDash val="solid"/>
                    </a:lnR>
                    <a:lnT w="6350">
                      <a:solidFill>
                        <a:srgbClr val="C0C6CF"/>
                      </a:solidFill>
                      <a:prstDash val="solid"/>
                    </a:lnT>
                    <a:lnB w="6350">
                      <a:solidFill>
                        <a:srgbClr val="C0C6CF"/>
                      </a:solidFill>
                      <a:prstDash val="solid"/>
                    </a:lnB>
                  </a:tcPr>
                </a:tc>
                <a:extLst>
                  <a:ext uri="{0D108BD9-81ED-4DB2-BD59-A6C34878D82A}">
                    <a16:rowId xmlns:a16="http://schemas.microsoft.com/office/drawing/2014/main" val="10013"/>
                  </a:ext>
                </a:extLst>
              </a:tr>
              <a:tr h="408940">
                <a:tc>
                  <a:txBody>
                    <a:bodyPr/>
                    <a:lstStyle/>
                    <a:p>
                      <a:pPr>
                        <a:lnSpc>
                          <a:spcPct val="100000"/>
                        </a:lnSpc>
                      </a:pPr>
                      <a:endParaRPr sz="700">
                        <a:latin typeface="Times New Roman"/>
                        <a:cs typeface="Times New Roman"/>
                      </a:endParaRPr>
                    </a:p>
                  </a:txBody>
                  <a:tcPr marL="0" marR="0" marT="0" marB="0">
                    <a:lnL w="19050">
                      <a:solidFill>
                        <a:srgbClr val="6D6E71"/>
                      </a:solidFill>
                      <a:prstDash val="solid"/>
                    </a:lnL>
                    <a:lnR w="6350">
                      <a:solidFill>
                        <a:srgbClr val="C0C6CF"/>
                      </a:solidFill>
                      <a:prstDash val="solid"/>
                    </a:lnR>
                    <a:lnT w="6350">
                      <a:solidFill>
                        <a:srgbClr val="C0C6CF"/>
                      </a:solidFill>
                      <a:prstDash val="solid"/>
                    </a:lnT>
                    <a:lnB w="19050">
                      <a:solidFill>
                        <a:srgbClr val="6D6E7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19050">
                      <a:solidFill>
                        <a:srgbClr val="6D6E71"/>
                      </a:solidFill>
                      <a:prstDash val="solid"/>
                    </a:lnB>
                  </a:tcPr>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19050">
                      <a:solidFill>
                        <a:srgbClr val="6D6E71"/>
                      </a:solidFill>
                      <a:prstDash val="solid"/>
                    </a:lnB>
                  </a:tcPr>
                </a:tc>
                <a:tc hMerge="1">
                  <a:txBody>
                    <a:bodyPr/>
                    <a:lstStyle/>
                    <a:p>
                      <a:endParaRPr/>
                    </a:p>
                  </a:txBody>
                  <a:tcPr marL="0" marR="0" marT="0" marB="0"/>
                </a:tc>
                <a:tc gridSpan="4">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19050">
                      <a:solidFill>
                        <a:srgbClr val="6D6E71"/>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19050">
                      <a:solidFill>
                        <a:srgbClr val="6D6E71"/>
                      </a:solidFill>
                      <a:prstDash val="solid"/>
                    </a:lnB>
                  </a:tcPr>
                </a:tc>
                <a:tc hMerge="1">
                  <a:txBody>
                    <a:bodyPr/>
                    <a:lstStyle/>
                    <a:p>
                      <a:endParaRPr/>
                    </a:p>
                  </a:txBody>
                  <a:tcPr marL="0" marR="0" marT="0" marB="0"/>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19050">
                      <a:solidFill>
                        <a:srgbClr val="6D6E71"/>
                      </a:solidFill>
                      <a:prstDash val="solid"/>
                    </a:lnB>
                  </a:tcPr>
                </a:tc>
                <a:tc>
                  <a:txBody>
                    <a:bodyPr/>
                    <a:lstStyle/>
                    <a:p>
                      <a:pPr marR="30480">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19050">
                      <a:solidFill>
                        <a:srgbClr val="6D6E71"/>
                      </a:solidFill>
                      <a:prstDash val="solid"/>
                    </a:lnB>
                  </a:tcPr>
                </a:tc>
                <a:tc>
                  <a:txBody>
                    <a:bodyPr/>
                    <a:lstStyle/>
                    <a:p>
                      <a:pPr marR="67310">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19050">
                      <a:solidFill>
                        <a:srgbClr val="6D6E71"/>
                      </a:solidFill>
                      <a:prstDash val="solid"/>
                    </a:lnB>
                  </a:tcPr>
                </a:tc>
                <a:tc>
                  <a:txBody>
                    <a:bodyPr/>
                    <a:lstStyle/>
                    <a:p>
                      <a:pPr>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19050">
                      <a:solidFill>
                        <a:srgbClr val="6D6E71"/>
                      </a:solidFill>
                      <a:prstDash val="solid"/>
                    </a:lnB>
                  </a:tcPr>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19050">
                      <a:solidFill>
                        <a:srgbClr val="6D6E71"/>
                      </a:solidFill>
                      <a:prstDash val="solid"/>
                    </a:lnB>
                  </a:tcPr>
                </a:tc>
                <a:tc>
                  <a:txBody>
                    <a:bodyPr/>
                    <a:lstStyle/>
                    <a:p>
                      <a:pPr marR="57785">
                        <a:lnSpc>
                          <a:spcPct val="100000"/>
                        </a:lnSpc>
                      </a:pPr>
                      <a:endParaRPr sz="700">
                        <a:latin typeface="Times New Roman"/>
                        <a:cs typeface="Times New Roman"/>
                      </a:endParaRPr>
                    </a:p>
                  </a:txBody>
                  <a:tcPr marL="0" marR="0" marT="0" marB="0">
                    <a:lnL w="6350">
                      <a:solidFill>
                        <a:srgbClr val="C0C6CF"/>
                      </a:solidFill>
                      <a:prstDash val="solid"/>
                    </a:lnL>
                    <a:lnR w="6350">
                      <a:solidFill>
                        <a:srgbClr val="C0C6CF"/>
                      </a:solidFill>
                      <a:prstDash val="solid"/>
                    </a:lnR>
                    <a:lnT w="6350">
                      <a:solidFill>
                        <a:srgbClr val="C0C6CF"/>
                      </a:solidFill>
                      <a:prstDash val="solid"/>
                    </a:lnT>
                    <a:lnB w="19050">
                      <a:solidFill>
                        <a:srgbClr val="6D6E71"/>
                      </a:solidFill>
                      <a:prstDash val="solid"/>
                    </a:lnB>
                  </a:tcPr>
                </a:tc>
                <a:tc>
                  <a:txBody>
                    <a:bodyPr/>
                    <a:lstStyle/>
                    <a:p>
                      <a:pPr>
                        <a:lnSpc>
                          <a:spcPct val="100000"/>
                        </a:lnSpc>
                      </a:pPr>
                      <a:endParaRPr sz="700" dirty="0">
                        <a:latin typeface="Times New Roman"/>
                        <a:cs typeface="Times New Roman"/>
                      </a:endParaRPr>
                    </a:p>
                  </a:txBody>
                  <a:tcPr marL="0" marR="0" marT="0" marB="0">
                    <a:lnL w="6350">
                      <a:solidFill>
                        <a:srgbClr val="C0C6CF"/>
                      </a:solidFill>
                      <a:prstDash val="solid"/>
                    </a:lnL>
                    <a:lnR w="19050">
                      <a:solidFill>
                        <a:srgbClr val="6D6E71"/>
                      </a:solidFill>
                      <a:prstDash val="solid"/>
                    </a:lnR>
                    <a:lnT w="6350">
                      <a:solidFill>
                        <a:srgbClr val="C0C6CF"/>
                      </a:solidFill>
                      <a:prstDash val="solid"/>
                    </a:lnT>
                    <a:lnB w="19050">
                      <a:solidFill>
                        <a:srgbClr val="6D6E71"/>
                      </a:solidFill>
                      <a:prstDash val="solid"/>
                    </a:lnB>
                  </a:tcPr>
                </a:tc>
                <a:extLst>
                  <a:ext uri="{0D108BD9-81ED-4DB2-BD59-A6C34878D82A}">
                    <a16:rowId xmlns:a16="http://schemas.microsoft.com/office/drawing/2014/main" val="10014"/>
                  </a:ext>
                </a:extLst>
              </a:tr>
            </a:tbl>
          </a:graphicData>
        </a:graphic>
      </p:graphicFrame>
      <p:sp>
        <p:nvSpPr>
          <p:cNvPr id="21" name="object 21"/>
          <p:cNvSpPr txBox="1"/>
          <p:nvPr/>
        </p:nvSpPr>
        <p:spPr>
          <a:xfrm>
            <a:off x="2594321" y="4596469"/>
            <a:ext cx="2133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80%</a:t>
            </a:r>
            <a:endParaRPr sz="700">
              <a:latin typeface="Arial MT"/>
              <a:cs typeface="Arial MT"/>
            </a:endParaRPr>
          </a:p>
        </p:txBody>
      </p:sp>
      <p:sp>
        <p:nvSpPr>
          <p:cNvPr id="22" name="object 22"/>
          <p:cNvSpPr txBox="1"/>
          <p:nvPr/>
        </p:nvSpPr>
        <p:spPr>
          <a:xfrm>
            <a:off x="2063321" y="4596469"/>
            <a:ext cx="2133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85%</a:t>
            </a:r>
            <a:endParaRPr sz="700">
              <a:latin typeface="Arial MT"/>
              <a:cs typeface="Arial MT"/>
            </a:endParaRPr>
          </a:p>
        </p:txBody>
      </p:sp>
      <p:sp>
        <p:nvSpPr>
          <p:cNvPr id="23" name="object 23"/>
          <p:cNvSpPr txBox="1"/>
          <p:nvPr/>
        </p:nvSpPr>
        <p:spPr>
          <a:xfrm>
            <a:off x="1532322" y="4596469"/>
            <a:ext cx="2133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90%</a:t>
            </a:r>
            <a:endParaRPr sz="700">
              <a:latin typeface="Arial MT"/>
              <a:cs typeface="Arial MT"/>
            </a:endParaRPr>
          </a:p>
        </p:txBody>
      </p:sp>
      <p:sp>
        <p:nvSpPr>
          <p:cNvPr id="24" name="object 24"/>
          <p:cNvSpPr txBox="1"/>
          <p:nvPr/>
        </p:nvSpPr>
        <p:spPr>
          <a:xfrm>
            <a:off x="1001321" y="4596469"/>
            <a:ext cx="2133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95%</a:t>
            </a:r>
            <a:endParaRPr sz="700">
              <a:latin typeface="Arial MT"/>
              <a:cs typeface="Arial MT"/>
            </a:endParaRPr>
          </a:p>
        </p:txBody>
      </p:sp>
      <p:sp>
        <p:nvSpPr>
          <p:cNvPr id="25" name="object 25"/>
          <p:cNvSpPr txBox="1"/>
          <p:nvPr/>
        </p:nvSpPr>
        <p:spPr>
          <a:xfrm>
            <a:off x="445607" y="4596469"/>
            <a:ext cx="262890" cy="132080"/>
          </a:xfrm>
          <a:prstGeom prst="rect">
            <a:avLst/>
          </a:prstGeom>
        </p:spPr>
        <p:txBody>
          <a:bodyPr vert="horz" wrap="square" lIns="0" tIns="12700" rIns="0" bIns="0" rtlCol="0">
            <a:spAutoFit/>
          </a:bodyPr>
          <a:lstStyle/>
          <a:p>
            <a:pPr marL="12700">
              <a:lnSpc>
                <a:spcPct val="100000"/>
              </a:lnSpc>
              <a:spcBef>
                <a:spcPts val="100"/>
              </a:spcBef>
            </a:pPr>
            <a:r>
              <a:rPr sz="700" spc="-20" dirty="0">
                <a:solidFill>
                  <a:srgbClr val="231F20"/>
                </a:solidFill>
                <a:latin typeface="Arial MT"/>
                <a:cs typeface="Arial MT"/>
              </a:rPr>
              <a:t>100%</a:t>
            </a:r>
            <a:endParaRPr sz="700">
              <a:latin typeface="Arial MT"/>
              <a:cs typeface="Arial MT"/>
            </a:endParaRPr>
          </a:p>
        </p:txBody>
      </p:sp>
      <p:sp>
        <p:nvSpPr>
          <p:cNvPr id="26" name="object 26"/>
          <p:cNvSpPr txBox="1"/>
          <p:nvPr/>
        </p:nvSpPr>
        <p:spPr>
          <a:xfrm>
            <a:off x="2172915" y="383478"/>
            <a:ext cx="821055"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231F20"/>
                </a:solidFill>
                <a:latin typeface="Arial MT"/>
                <a:cs typeface="Arial MT"/>
              </a:rPr>
              <a:t>1</a:t>
            </a:r>
            <a:r>
              <a:rPr sz="700" spc="-5" dirty="0">
                <a:solidFill>
                  <a:srgbClr val="231F20"/>
                </a:solidFill>
                <a:latin typeface="Arial MT"/>
                <a:cs typeface="Arial MT"/>
              </a:rPr>
              <a:t> </a:t>
            </a:r>
            <a:r>
              <a:rPr sz="700" dirty="0">
                <a:solidFill>
                  <a:srgbClr val="231F20"/>
                </a:solidFill>
                <a:latin typeface="Arial MT"/>
                <a:cs typeface="Arial MT"/>
              </a:rPr>
              <a:t>- </a:t>
            </a:r>
            <a:r>
              <a:rPr sz="700" spc="-10" dirty="0">
                <a:solidFill>
                  <a:srgbClr val="231F20"/>
                </a:solidFill>
                <a:latin typeface="Arial MT"/>
                <a:cs typeface="Arial MT"/>
              </a:rPr>
              <a:t>Very</a:t>
            </a:r>
            <a:r>
              <a:rPr sz="700" spc="-5" dirty="0">
                <a:solidFill>
                  <a:srgbClr val="231F20"/>
                </a:solidFill>
                <a:latin typeface="Arial MT"/>
                <a:cs typeface="Arial MT"/>
              </a:rPr>
              <a:t> </a:t>
            </a:r>
            <a:r>
              <a:rPr sz="700" dirty="0">
                <a:solidFill>
                  <a:srgbClr val="231F20"/>
                </a:solidFill>
                <a:latin typeface="Arial MT"/>
                <a:cs typeface="Arial MT"/>
              </a:rPr>
              <a:t>free </a:t>
            </a:r>
            <a:r>
              <a:rPr sz="700" spc="-10" dirty="0">
                <a:solidFill>
                  <a:srgbClr val="231F20"/>
                </a:solidFill>
                <a:latin typeface="Arial MT"/>
                <a:cs typeface="Arial MT"/>
              </a:rPr>
              <a:t>flowing</a:t>
            </a:r>
            <a:endParaRPr sz="700">
              <a:latin typeface="Arial MT"/>
              <a:cs typeface="Arial MT"/>
            </a:endParaRPr>
          </a:p>
        </p:txBody>
      </p:sp>
      <p:sp>
        <p:nvSpPr>
          <p:cNvPr id="27" name="object 27"/>
          <p:cNvSpPr txBox="1"/>
          <p:nvPr/>
        </p:nvSpPr>
        <p:spPr>
          <a:xfrm>
            <a:off x="5365568" y="383478"/>
            <a:ext cx="644525"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231F20"/>
                </a:solidFill>
                <a:latin typeface="Arial MT"/>
                <a:cs typeface="Arial MT"/>
              </a:rPr>
              <a:t>2</a:t>
            </a:r>
            <a:r>
              <a:rPr sz="700" spc="5" dirty="0">
                <a:solidFill>
                  <a:srgbClr val="231F20"/>
                </a:solidFill>
                <a:latin typeface="Arial MT"/>
                <a:cs typeface="Arial MT"/>
              </a:rPr>
              <a:t> </a:t>
            </a:r>
            <a:r>
              <a:rPr sz="700" dirty="0">
                <a:solidFill>
                  <a:srgbClr val="231F20"/>
                </a:solidFill>
                <a:latin typeface="Arial MT"/>
                <a:cs typeface="Arial MT"/>
              </a:rPr>
              <a:t>-</a:t>
            </a:r>
            <a:r>
              <a:rPr sz="700" spc="5" dirty="0">
                <a:solidFill>
                  <a:srgbClr val="231F20"/>
                </a:solidFill>
                <a:latin typeface="Arial MT"/>
                <a:cs typeface="Arial MT"/>
              </a:rPr>
              <a:t> </a:t>
            </a:r>
            <a:r>
              <a:rPr sz="700" spc="-10" dirty="0">
                <a:solidFill>
                  <a:srgbClr val="231F20"/>
                </a:solidFill>
                <a:latin typeface="Arial MT"/>
                <a:cs typeface="Arial MT"/>
              </a:rPr>
              <a:t>Free</a:t>
            </a:r>
            <a:r>
              <a:rPr sz="700" spc="5" dirty="0">
                <a:solidFill>
                  <a:srgbClr val="231F20"/>
                </a:solidFill>
                <a:latin typeface="Arial MT"/>
                <a:cs typeface="Arial MT"/>
              </a:rPr>
              <a:t> </a:t>
            </a:r>
            <a:r>
              <a:rPr sz="700" spc="-10" dirty="0">
                <a:solidFill>
                  <a:srgbClr val="231F20"/>
                </a:solidFill>
                <a:latin typeface="Arial MT"/>
                <a:cs typeface="Arial MT"/>
              </a:rPr>
              <a:t>flowing</a:t>
            </a:r>
            <a:endParaRPr sz="700">
              <a:latin typeface="Arial MT"/>
              <a:cs typeface="Arial MT"/>
            </a:endParaRPr>
          </a:p>
        </p:txBody>
      </p:sp>
      <p:sp>
        <p:nvSpPr>
          <p:cNvPr id="28" name="object 28"/>
          <p:cNvSpPr txBox="1"/>
          <p:nvPr/>
        </p:nvSpPr>
        <p:spPr>
          <a:xfrm>
            <a:off x="385110" y="475368"/>
            <a:ext cx="1244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50</a:t>
            </a:r>
            <a:endParaRPr sz="700">
              <a:latin typeface="Arial MT"/>
              <a:cs typeface="Arial MT"/>
            </a:endParaRPr>
          </a:p>
        </p:txBody>
      </p:sp>
      <p:sp>
        <p:nvSpPr>
          <p:cNvPr id="29" name="object 29"/>
          <p:cNvSpPr txBox="1"/>
          <p:nvPr/>
        </p:nvSpPr>
        <p:spPr>
          <a:xfrm>
            <a:off x="385110" y="874969"/>
            <a:ext cx="1244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45</a:t>
            </a:r>
            <a:endParaRPr sz="700">
              <a:latin typeface="Arial MT"/>
              <a:cs typeface="Arial MT"/>
            </a:endParaRPr>
          </a:p>
        </p:txBody>
      </p:sp>
      <p:sp>
        <p:nvSpPr>
          <p:cNvPr id="30" name="object 30"/>
          <p:cNvSpPr txBox="1"/>
          <p:nvPr/>
        </p:nvSpPr>
        <p:spPr>
          <a:xfrm>
            <a:off x="385110" y="1274568"/>
            <a:ext cx="1244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40</a:t>
            </a:r>
            <a:endParaRPr sz="700">
              <a:latin typeface="Arial MT"/>
              <a:cs typeface="Arial MT"/>
            </a:endParaRPr>
          </a:p>
        </p:txBody>
      </p:sp>
      <p:sp>
        <p:nvSpPr>
          <p:cNvPr id="31" name="object 31"/>
          <p:cNvSpPr txBox="1"/>
          <p:nvPr/>
        </p:nvSpPr>
        <p:spPr>
          <a:xfrm>
            <a:off x="385110" y="1674168"/>
            <a:ext cx="1244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35</a:t>
            </a:r>
            <a:endParaRPr sz="700">
              <a:latin typeface="Arial MT"/>
              <a:cs typeface="Arial MT"/>
            </a:endParaRPr>
          </a:p>
        </p:txBody>
      </p:sp>
      <p:sp>
        <p:nvSpPr>
          <p:cNvPr id="32" name="object 32"/>
          <p:cNvSpPr txBox="1"/>
          <p:nvPr/>
        </p:nvSpPr>
        <p:spPr>
          <a:xfrm>
            <a:off x="385110" y="2073768"/>
            <a:ext cx="1244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30</a:t>
            </a:r>
            <a:endParaRPr sz="700">
              <a:latin typeface="Arial MT"/>
              <a:cs typeface="Arial MT"/>
            </a:endParaRPr>
          </a:p>
        </p:txBody>
      </p:sp>
      <p:sp>
        <p:nvSpPr>
          <p:cNvPr id="33" name="object 33"/>
          <p:cNvSpPr txBox="1"/>
          <p:nvPr/>
        </p:nvSpPr>
        <p:spPr>
          <a:xfrm>
            <a:off x="385110" y="2473368"/>
            <a:ext cx="1244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25</a:t>
            </a:r>
            <a:endParaRPr sz="700">
              <a:latin typeface="Arial MT"/>
              <a:cs typeface="Arial MT"/>
            </a:endParaRPr>
          </a:p>
        </p:txBody>
      </p:sp>
      <p:sp>
        <p:nvSpPr>
          <p:cNvPr id="34" name="object 34"/>
          <p:cNvSpPr txBox="1"/>
          <p:nvPr/>
        </p:nvSpPr>
        <p:spPr>
          <a:xfrm>
            <a:off x="385110" y="2872968"/>
            <a:ext cx="1244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20</a:t>
            </a:r>
            <a:endParaRPr sz="700">
              <a:latin typeface="Arial MT"/>
              <a:cs typeface="Arial MT"/>
            </a:endParaRPr>
          </a:p>
        </p:txBody>
      </p:sp>
      <p:sp>
        <p:nvSpPr>
          <p:cNvPr id="35" name="object 35"/>
          <p:cNvSpPr txBox="1"/>
          <p:nvPr/>
        </p:nvSpPr>
        <p:spPr>
          <a:xfrm>
            <a:off x="385110" y="3272569"/>
            <a:ext cx="1244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15</a:t>
            </a:r>
            <a:endParaRPr sz="700">
              <a:latin typeface="Arial MT"/>
              <a:cs typeface="Arial MT"/>
            </a:endParaRPr>
          </a:p>
        </p:txBody>
      </p:sp>
      <p:sp>
        <p:nvSpPr>
          <p:cNvPr id="36" name="object 36"/>
          <p:cNvSpPr txBox="1"/>
          <p:nvPr/>
        </p:nvSpPr>
        <p:spPr>
          <a:xfrm>
            <a:off x="385110" y="3672169"/>
            <a:ext cx="124460" cy="132080"/>
          </a:xfrm>
          <a:prstGeom prst="rect">
            <a:avLst/>
          </a:prstGeom>
        </p:spPr>
        <p:txBody>
          <a:bodyPr vert="horz" wrap="square" lIns="0" tIns="12700" rIns="0" bIns="0" rtlCol="0">
            <a:spAutoFit/>
          </a:bodyPr>
          <a:lstStyle/>
          <a:p>
            <a:pPr marL="12700">
              <a:lnSpc>
                <a:spcPct val="100000"/>
              </a:lnSpc>
              <a:spcBef>
                <a:spcPts val="100"/>
              </a:spcBef>
            </a:pPr>
            <a:r>
              <a:rPr sz="700" spc="-25" dirty="0">
                <a:solidFill>
                  <a:srgbClr val="231F20"/>
                </a:solidFill>
                <a:latin typeface="Arial MT"/>
                <a:cs typeface="Arial MT"/>
              </a:rPr>
              <a:t>10</a:t>
            </a:r>
            <a:endParaRPr sz="700">
              <a:latin typeface="Arial MT"/>
              <a:cs typeface="Arial MT"/>
            </a:endParaRPr>
          </a:p>
        </p:txBody>
      </p:sp>
      <p:sp>
        <p:nvSpPr>
          <p:cNvPr id="37" name="object 37"/>
          <p:cNvSpPr txBox="1"/>
          <p:nvPr/>
        </p:nvSpPr>
        <p:spPr>
          <a:xfrm>
            <a:off x="434539" y="4071768"/>
            <a:ext cx="74930" cy="132080"/>
          </a:xfrm>
          <a:prstGeom prst="rect">
            <a:avLst/>
          </a:prstGeom>
        </p:spPr>
        <p:txBody>
          <a:bodyPr vert="horz" wrap="square" lIns="0" tIns="12700" rIns="0" bIns="0" rtlCol="0">
            <a:spAutoFit/>
          </a:bodyPr>
          <a:lstStyle/>
          <a:p>
            <a:pPr marL="12700">
              <a:lnSpc>
                <a:spcPct val="100000"/>
              </a:lnSpc>
              <a:spcBef>
                <a:spcPts val="100"/>
              </a:spcBef>
            </a:pPr>
            <a:r>
              <a:rPr sz="700" spc="-5" dirty="0">
                <a:solidFill>
                  <a:srgbClr val="231F20"/>
                </a:solidFill>
                <a:latin typeface="Arial MT"/>
                <a:cs typeface="Arial MT"/>
              </a:rPr>
              <a:t>5</a:t>
            </a:r>
            <a:endParaRPr sz="700">
              <a:latin typeface="Arial MT"/>
              <a:cs typeface="Arial MT"/>
            </a:endParaRPr>
          </a:p>
        </p:txBody>
      </p:sp>
      <p:sp>
        <p:nvSpPr>
          <p:cNvPr id="38" name="object 38"/>
          <p:cNvSpPr txBox="1"/>
          <p:nvPr/>
        </p:nvSpPr>
        <p:spPr>
          <a:xfrm>
            <a:off x="434539" y="4471368"/>
            <a:ext cx="74930" cy="132080"/>
          </a:xfrm>
          <a:prstGeom prst="rect">
            <a:avLst/>
          </a:prstGeom>
        </p:spPr>
        <p:txBody>
          <a:bodyPr vert="horz" wrap="square" lIns="0" tIns="12700" rIns="0" bIns="0" rtlCol="0">
            <a:spAutoFit/>
          </a:bodyPr>
          <a:lstStyle/>
          <a:p>
            <a:pPr marL="12700">
              <a:lnSpc>
                <a:spcPct val="100000"/>
              </a:lnSpc>
              <a:spcBef>
                <a:spcPts val="100"/>
              </a:spcBef>
            </a:pPr>
            <a:r>
              <a:rPr sz="700" spc="-5" dirty="0">
                <a:solidFill>
                  <a:srgbClr val="231F20"/>
                </a:solidFill>
                <a:latin typeface="Arial MT"/>
                <a:cs typeface="Arial MT"/>
              </a:rPr>
              <a:t>0</a:t>
            </a:r>
            <a:endParaRPr sz="700">
              <a:latin typeface="Arial MT"/>
              <a:cs typeface="Arial MT"/>
            </a:endParaRPr>
          </a:p>
        </p:txBody>
      </p:sp>
      <p:sp>
        <p:nvSpPr>
          <p:cNvPr id="39" name="object 39"/>
          <p:cNvSpPr txBox="1"/>
          <p:nvPr/>
        </p:nvSpPr>
        <p:spPr>
          <a:xfrm>
            <a:off x="236664" y="2129041"/>
            <a:ext cx="132080" cy="863600"/>
          </a:xfrm>
          <a:prstGeom prst="rect">
            <a:avLst/>
          </a:prstGeom>
        </p:spPr>
        <p:txBody>
          <a:bodyPr vert="vert270" wrap="square" lIns="0" tIns="10160" rIns="0" bIns="0" rtlCol="0">
            <a:spAutoFit/>
          </a:bodyPr>
          <a:lstStyle/>
          <a:p>
            <a:pPr marL="12700">
              <a:lnSpc>
                <a:spcPct val="100000"/>
              </a:lnSpc>
              <a:spcBef>
                <a:spcPts val="80"/>
              </a:spcBef>
            </a:pPr>
            <a:r>
              <a:rPr sz="700" b="1" dirty="0">
                <a:solidFill>
                  <a:srgbClr val="231F20"/>
                </a:solidFill>
                <a:latin typeface="Arial"/>
                <a:cs typeface="Arial"/>
              </a:rPr>
              <a:t>ROTOR</a:t>
            </a:r>
            <a:r>
              <a:rPr sz="700" b="1" spc="-25" dirty="0">
                <a:solidFill>
                  <a:srgbClr val="231F20"/>
                </a:solidFill>
                <a:latin typeface="Arial"/>
                <a:cs typeface="Arial"/>
              </a:rPr>
              <a:t> </a:t>
            </a:r>
            <a:r>
              <a:rPr sz="700" b="1" dirty="0">
                <a:solidFill>
                  <a:srgbClr val="231F20"/>
                </a:solidFill>
                <a:latin typeface="Arial"/>
                <a:cs typeface="Arial"/>
              </a:rPr>
              <a:t>SPEED</a:t>
            </a:r>
            <a:r>
              <a:rPr sz="700" b="1" spc="-25" dirty="0">
                <a:solidFill>
                  <a:srgbClr val="231F20"/>
                </a:solidFill>
                <a:latin typeface="Arial"/>
                <a:cs typeface="Arial"/>
              </a:rPr>
              <a:t> rpm</a:t>
            </a:r>
            <a:endParaRPr sz="700">
              <a:latin typeface="Arial"/>
              <a:cs typeface="Arial"/>
            </a:endParaRPr>
          </a:p>
        </p:txBody>
      </p:sp>
      <p:sp>
        <p:nvSpPr>
          <p:cNvPr id="40" name="object 40"/>
          <p:cNvSpPr txBox="1"/>
          <p:nvPr/>
        </p:nvSpPr>
        <p:spPr>
          <a:xfrm>
            <a:off x="130300" y="61342"/>
            <a:ext cx="173355" cy="147320"/>
          </a:xfrm>
          <a:prstGeom prst="rect">
            <a:avLst/>
          </a:prstGeom>
        </p:spPr>
        <p:txBody>
          <a:bodyPr vert="vert" wrap="square" lIns="0" tIns="4445" rIns="0" bIns="0" rtlCol="0">
            <a:spAutoFit/>
          </a:bodyPr>
          <a:lstStyle/>
          <a:p>
            <a:pPr marL="12700">
              <a:lnSpc>
                <a:spcPct val="100000"/>
              </a:lnSpc>
              <a:spcBef>
                <a:spcPts val="35"/>
              </a:spcBef>
            </a:pPr>
            <a:r>
              <a:rPr sz="1000" b="1" spc="-90" dirty="0">
                <a:solidFill>
                  <a:srgbClr val="231F20"/>
                </a:solidFill>
                <a:latin typeface="Trebuchet MS"/>
                <a:cs typeface="Trebuchet MS"/>
              </a:rPr>
              <a:t>10</a:t>
            </a:r>
            <a:endParaRPr sz="1000">
              <a:latin typeface="Trebuchet MS"/>
              <a:cs typeface="Trebuchet MS"/>
            </a:endParaRPr>
          </a:p>
        </p:txBody>
      </p:sp>
      <p:pic>
        <p:nvPicPr>
          <p:cNvPr id="41" name="Picture 40" descr="A blue and white logo&#10;&#10;Description automatically generated">
            <a:extLst>
              <a:ext uri="{FF2B5EF4-FFF2-40B4-BE49-F238E27FC236}">
                <a16:creationId xmlns:a16="http://schemas.microsoft.com/office/drawing/2014/main" id="{47A3872E-FCAE-9936-7B70-A9C35DDB0E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2939" y="-61840"/>
            <a:ext cx="612967" cy="591934"/>
          </a:xfrm>
          <a:prstGeom prst="rect">
            <a:avLst/>
          </a:prstGeom>
          <a:effectLst>
            <a:softEdge rad="1270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88083" y="107192"/>
            <a:ext cx="2364105" cy="289823"/>
          </a:xfrm>
          <a:prstGeom prst="rect">
            <a:avLst/>
          </a:prstGeom>
        </p:spPr>
        <p:txBody>
          <a:bodyPr vert="horz" wrap="square" lIns="0" tIns="12700" rIns="0" bIns="0" rtlCol="0">
            <a:spAutoFit/>
          </a:bodyPr>
          <a:lstStyle/>
          <a:p>
            <a:pPr marL="12700">
              <a:lnSpc>
                <a:spcPct val="100000"/>
              </a:lnSpc>
              <a:spcBef>
                <a:spcPts val="100"/>
              </a:spcBef>
            </a:pPr>
            <a:r>
              <a:rPr sz="900" b="1" spc="-85" dirty="0">
                <a:solidFill>
                  <a:srgbClr val="231F20"/>
                </a:solidFill>
                <a:latin typeface="Trebuchet MS"/>
                <a:cs typeface="Trebuchet MS"/>
              </a:rPr>
              <a:t>4.</a:t>
            </a:r>
            <a:r>
              <a:rPr sz="900" b="1" spc="-15" dirty="0">
                <a:solidFill>
                  <a:srgbClr val="231F20"/>
                </a:solidFill>
                <a:latin typeface="Trebuchet MS"/>
                <a:cs typeface="Trebuchet MS"/>
              </a:rPr>
              <a:t> </a:t>
            </a:r>
            <a:r>
              <a:rPr sz="900" b="1" spc="-25" dirty="0">
                <a:solidFill>
                  <a:srgbClr val="231F20"/>
                </a:solidFill>
                <a:latin typeface="Trebuchet MS"/>
                <a:cs typeface="Trebuchet MS"/>
              </a:rPr>
              <a:t>DETERMINING</a:t>
            </a:r>
            <a:r>
              <a:rPr sz="900" b="1" spc="-15" dirty="0">
                <a:solidFill>
                  <a:srgbClr val="231F20"/>
                </a:solidFill>
                <a:latin typeface="Trebuchet MS"/>
                <a:cs typeface="Trebuchet MS"/>
              </a:rPr>
              <a:t> </a:t>
            </a:r>
            <a:r>
              <a:rPr sz="900" b="1" spc="-45" dirty="0">
                <a:solidFill>
                  <a:srgbClr val="231F20"/>
                </a:solidFill>
                <a:latin typeface="Trebuchet MS"/>
                <a:cs typeface="Trebuchet MS"/>
              </a:rPr>
              <a:t>THE</a:t>
            </a:r>
            <a:r>
              <a:rPr sz="900" b="1" spc="-15" dirty="0">
                <a:solidFill>
                  <a:srgbClr val="231F20"/>
                </a:solidFill>
                <a:latin typeface="Trebuchet MS"/>
                <a:cs typeface="Trebuchet MS"/>
              </a:rPr>
              <a:t> </a:t>
            </a:r>
            <a:r>
              <a:rPr sz="900" b="1" spc="-40" dirty="0">
                <a:solidFill>
                  <a:srgbClr val="231F20"/>
                </a:solidFill>
                <a:latin typeface="Trebuchet MS"/>
                <a:cs typeface="Trebuchet MS"/>
              </a:rPr>
              <a:t>RIGHT</a:t>
            </a:r>
            <a:r>
              <a:rPr sz="900" b="1" spc="-15" dirty="0">
                <a:solidFill>
                  <a:srgbClr val="231F20"/>
                </a:solidFill>
                <a:latin typeface="Trebuchet MS"/>
                <a:cs typeface="Trebuchet MS"/>
              </a:rPr>
              <a:t> </a:t>
            </a:r>
            <a:r>
              <a:rPr sz="900" b="1" spc="-45" dirty="0">
                <a:solidFill>
                  <a:srgbClr val="231F20"/>
                </a:solidFill>
                <a:latin typeface="Trebuchet MS"/>
                <a:cs typeface="Trebuchet MS"/>
              </a:rPr>
              <a:t>CHOICE</a:t>
            </a:r>
            <a:r>
              <a:rPr sz="900" b="1" spc="-10" dirty="0">
                <a:solidFill>
                  <a:srgbClr val="231F20"/>
                </a:solidFill>
                <a:latin typeface="Trebuchet MS"/>
                <a:cs typeface="Trebuchet MS"/>
              </a:rPr>
              <a:t> </a:t>
            </a:r>
            <a:r>
              <a:rPr sz="900" b="1" spc="-55" dirty="0">
                <a:solidFill>
                  <a:srgbClr val="231F20"/>
                </a:solidFill>
                <a:latin typeface="Trebuchet MS"/>
                <a:cs typeface="Trebuchet MS"/>
              </a:rPr>
              <a:t>OF</a:t>
            </a:r>
            <a:r>
              <a:rPr sz="900" b="1" spc="-15" dirty="0">
                <a:solidFill>
                  <a:srgbClr val="231F20"/>
                </a:solidFill>
                <a:latin typeface="Trebuchet MS"/>
                <a:cs typeface="Trebuchet MS"/>
              </a:rPr>
              <a:t> </a:t>
            </a:r>
            <a:r>
              <a:rPr sz="900" b="1" spc="-55" dirty="0">
                <a:solidFill>
                  <a:srgbClr val="231F20"/>
                </a:solidFill>
                <a:latin typeface="Trebuchet MS"/>
                <a:cs typeface="Trebuchet MS"/>
              </a:rPr>
              <a:t>VALVE</a:t>
            </a:r>
            <a:r>
              <a:rPr sz="900" b="1" spc="-15" dirty="0">
                <a:solidFill>
                  <a:srgbClr val="231F20"/>
                </a:solidFill>
                <a:latin typeface="Trebuchet MS"/>
                <a:cs typeface="Trebuchet MS"/>
              </a:rPr>
              <a:t> </a:t>
            </a:r>
            <a:r>
              <a:rPr sz="900" b="1" dirty="0">
                <a:solidFill>
                  <a:srgbClr val="231F20"/>
                </a:solidFill>
                <a:latin typeface="Trebuchet MS"/>
                <a:cs typeface="Trebuchet MS"/>
              </a:rPr>
              <a:t>-</a:t>
            </a:r>
            <a:r>
              <a:rPr sz="900" b="1" spc="-15" dirty="0">
                <a:solidFill>
                  <a:srgbClr val="231F20"/>
                </a:solidFill>
                <a:latin typeface="Trebuchet MS"/>
                <a:cs typeface="Trebuchet MS"/>
              </a:rPr>
              <a:t> </a:t>
            </a:r>
            <a:r>
              <a:rPr sz="900" b="1" spc="-35" dirty="0">
                <a:solidFill>
                  <a:srgbClr val="231F20"/>
                </a:solidFill>
                <a:latin typeface="Trebuchet MS"/>
                <a:cs typeface="Trebuchet MS"/>
              </a:rPr>
              <a:t>CONTINUED...</a:t>
            </a:r>
            <a:endParaRPr sz="900" dirty="0">
              <a:latin typeface="Trebuchet MS"/>
              <a:cs typeface="Trebuchet MS"/>
            </a:endParaRPr>
          </a:p>
        </p:txBody>
      </p:sp>
      <p:sp>
        <p:nvSpPr>
          <p:cNvPr id="3" name="object 3"/>
          <p:cNvSpPr txBox="1"/>
          <p:nvPr/>
        </p:nvSpPr>
        <p:spPr>
          <a:xfrm>
            <a:off x="210326" y="343522"/>
            <a:ext cx="2311400" cy="1121974"/>
          </a:xfrm>
          <a:prstGeom prst="rect">
            <a:avLst/>
          </a:prstGeom>
        </p:spPr>
        <p:txBody>
          <a:bodyPr vert="horz" wrap="square" lIns="0" tIns="12700" rIns="0" bIns="0" rtlCol="0">
            <a:spAutoFit/>
          </a:bodyPr>
          <a:lstStyle/>
          <a:p>
            <a:pPr marL="12700">
              <a:lnSpc>
                <a:spcPct val="100000"/>
              </a:lnSpc>
              <a:spcBef>
                <a:spcPts val="100"/>
              </a:spcBef>
            </a:pPr>
            <a:r>
              <a:rPr sz="900" b="1" dirty="0">
                <a:solidFill>
                  <a:srgbClr val="231F20"/>
                </a:solidFill>
                <a:latin typeface="Arial"/>
                <a:cs typeface="Arial"/>
              </a:rPr>
              <a:t>4.4</a:t>
            </a:r>
            <a:r>
              <a:rPr sz="900" b="1" spc="170" dirty="0">
                <a:solidFill>
                  <a:srgbClr val="231F20"/>
                </a:solidFill>
                <a:latin typeface="Arial"/>
                <a:cs typeface="Arial"/>
              </a:rPr>
              <a:t> </a:t>
            </a:r>
            <a:r>
              <a:rPr sz="900" b="1" dirty="0">
                <a:solidFill>
                  <a:srgbClr val="231F20"/>
                </a:solidFill>
                <a:latin typeface="Arial"/>
                <a:cs typeface="Arial"/>
              </a:rPr>
              <a:t>Temperature</a:t>
            </a:r>
            <a:r>
              <a:rPr sz="900" b="1" spc="10" dirty="0">
                <a:solidFill>
                  <a:srgbClr val="231F20"/>
                </a:solidFill>
                <a:latin typeface="Arial"/>
                <a:cs typeface="Arial"/>
              </a:rPr>
              <a:t> </a:t>
            </a:r>
            <a:r>
              <a:rPr sz="900" b="1" spc="-10" dirty="0">
                <a:solidFill>
                  <a:srgbClr val="231F20"/>
                </a:solidFill>
                <a:latin typeface="Arial"/>
                <a:cs typeface="Arial"/>
              </a:rPr>
              <a:t>Conditions</a:t>
            </a:r>
            <a:endParaRPr sz="900" dirty="0">
              <a:latin typeface="Arial"/>
              <a:cs typeface="Arial"/>
            </a:endParaRPr>
          </a:p>
          <a:p>
            <a:pPr marL="12700" marR="5080">
              <a:lnSpc>
                <a:spcPct val="101200"/>
              </a:lnSpc>
            </a:pPr>
            <a:r>
              <a:rPr sz="900" dirty="0">
                <a:solidFill>
                  <a:srgbClr val="231F20"/>
                </a:solidFill>
                <a:latin typeface="Arial MT"/>
                <a:cs typeface="Arial MT"/>
              </a:rPr>
              <a:t>Extreme</a:t>
            </a:r>
            <a:r>
              <a:rPr sz="900" spc="5" dirty="0">
                <a:solidFill>
                  <a:srgbClr val="231F20"/>
                </a:solidFill>
                <a:latin typeface="Arial MT"/>
                <a:cs typeface="Arial MT"/>
              </a:rPr>
              <a:t> </a:t>
            </a:r>
            <a:r>
              <a:rPr sz="900" dirty="0">
                <a:solidFill>
                  <a:srgbClr val="231F20"/>
                </a:solidFill>
                <a:latin typeface="Arial MT"/>
                <a:cs typeface="Arial MT"/>
              </a:rPr>
              <a:t>low</a:t>
            </a:r>
            <a:r>
              <a:rPr sz="900" spc="5" dirty="0">
                <a:solidFill>
                  <a:srgbClr val="231F20"/>
                </a:solidFill>
                <a:latin typeface="Arial MT"/>
                <a:cs typeface="Arial MT"/>
              </a:rPr>
              <a:t> </a:t>
            </a:r>
            <a:r>
              <a:rPr sz="900" dirty="0">
                <a:solidFill>
                  <a:srgbClr val="231F20"/>
                </a:solidFill>
                <a:latin typeface="Arial MT"/>
                <a:cs typeface="Arial MT"/>
              </a:rPr>
              <a:t>and</a:t>
            </a:r>
            <a:r>
              <a:rPr sz="900" spc="5" dirty="0">
                <a:solidFill>
                  <a:srgbClr val="231F20"/>
                </a:solidFill>
                <a:latin typeface="Arial MT"/>
                <a:cs typeface="Arial MT"/>
              </a:rPr>
              <a:t> </a:t>
            </a:r>
            <a:r>
              <a:rPr sz="900" dirty="0">
                <a:solidFill>
                  <a:srgbClr val="231F20"/>
                </a:solidFill>
                <a:latin typeface="Arial MT"/>
                <a:cs typeface="Arial MT"/>
              </a:rPr>
              <a:t>high</a:t>
            </a:r>
            <a:r>
              <a:rPr sz="900" spc="10" dirty="0">
                <a:solidFill>
                  <a:srgbClr val="231F20"/>
                </a:solidFill>
                <a:latin typeface="Arial MT"/>
                <a:cs typeface="Arial MT"/>
              </a:rPr>
              <a:t> </a:t>
            </a:r>
            <a:r>
              <a:rPr sz="900" dirty="0">
                <a:solidFill>
                  <a:srgbClr val="231F20"/>
                </a:solidFill>
                <a:latin typeface="Arial MT"/>
                <a:cs typeface="Arial MT"/>
              </a:rPr>
              <a:t>operating</a:t>
            </a:r>
            <a:r>
              <a:rPr sz="900" spc="5" dirty="0">
                <a:solidFill>
                  <a:srgbClr val="231F20"/>
                </a:solidFill>
                <a:latin typeface="Arial MT"/>
                <a:cs typeface="Arial MT"/>
              </a:rPr>
              <a:t> </a:t>
            </a:r>
            <a:r>
              <a:rPr sz="900" dirty="0">
                <a:solidFill>
                  <a:srgbClr val="231F20"/>
                </a:solidFill>
                <a:latin typeface="Arial MT"/>
                <a:cs typeface="Arial MT"/>
              </a:rPr>
              <a:t>temperatures:</a:t>
            </a:r>
            <a:r>
              <a:rPr sz="900" spc="5" dirty="0">
                <a:solidFill>
                  <a:srgbClr val="231F20"/>
                </a:solidFill>
                <a:latin typeface="Arial MT"/>
                <a:cs typeface="Arial MT"/>
              </a:rPr>
              <a:t> </a:t>
            </a:r>
            <a:r>
              <a:rPr sz="900" dirty="0">
                <a:solidFill>
                  <a:srgbClr val="231F20"/>
                </a:solidFill>
                <a:latin typeface="Arial MT"/>
                <a:cs typeface="Arial MT"/>
              </a:rPr>
              <a:t>from</a:t>
            </a:r>
            <a:r>
              <a:rPr sz="900" spc="5" dirty="0">
                <a:solidFill>
                  <a:srgbClr val="231F20"/>
                </a:solidFill>
                <a:latin typeface="Arial MT"/>
                <a:cs typeface="Arial MT"/>
              </a:rPr>
              <a:t> </a:t>
            </a:r>
            <a:r>
              <a:rPr sz="900" spc="-25" dirty="0">
                <a:solidFill>
                  <a:srgbClr val="231F20"/>
                </a:solidFill>
                <a:latin typeface="Arial MT"/>
                <a:cs typeface="Arial MT"/>
              </a:rPr>
              <a:t>Dry</a:t>
            </a:r>
            <a:r>
              <a:rPr sz="900" spc="500" dirty="0">
                <a:solidFill>
                  <a:srgbClr val="231F20"/>
                </a:solidFill>
                <a:latin typeface="Arial MT"/>
                <a:cs typeface="Arial MT"/>
              </a:rPr>
              <a:t> </a:t>
            </a:r>
            <a:r>
              <a:rPr sz="900" dirty="0">
                <a:solidFill>
                  <a:srgbClr val="231F20"/>
                </a:solidFill>
                <a:latin typeface="Arial MT"/>
                <a:cs typeface="Arial MT"/>
              </a:rPr>
              <a:t>Ice</a:t>
            </a:r>
            <a:r>
              <a:rPr sz="900" spc="15" dirty="0">
                <a:solidFill>
                  <a:srgbClr val="231F20"/>
                </a:solidFill>
                <a:latin typeface="Arial MT"/>
                <a:cs typeface="Arial MT"/>
              </a:rPr>
              <a:t> </a:t>
            </a:r>
            <a:r>
              <a:rPr sz="900" dirty="0">
                <a:solidFill>
                  <a:srgbClr val="231F20"/>
                </a:solidFill>
                <a:latin typeface="Arial MT"/>
                <a:cs typeface="Arial MT"/>
              </a:rPr>
              <a:t>at</a:t>
            </a:r>
            <a:r>
              <a:rPr sz="900" spc="20" dirty="0">
                <a:solidFill>
                  <a:srgbClr val="231F20"/>
                </a:solidFill>
                <a:latin typeface="Arial MT"/>
                <a:cs typeface="Arial MT"/>
              </a:rPr>
              <a:t> </a:t>
            </a:r>
            <a:r>
              <a:rPr sz="900" dirty="0">
                <a:solidFill>
                  <a:srgbClr val="231F20"/>
                </a:solidFill>
                <a:latin typeface="Arial MT"/>
                <a:cs typeface="Arial MT"/>
              </a:rPr>
              <a:t>-80°C</a:t>
            </a:r>
            <a:r>
              <a:rPr sz="900" spc="20" dirty="0">
                <a:solidFill>
                  <a:srgbClr val="231F20"/>
                </a:solidFill>
                <a:latin typeface="Arial MT"/>
                <a:cs typeface="Arial MT"/>
              </a:rPr>
              <a:t> </a:t>
            </a:r>
            <a:r>
              <a:rPr sz="900" dirty="0">
                <a:solidFill>
                  <a:srgbClr val="231F20"/>
                </a:solidFill>
                <a:latin typeface="Arial MT"/>
                <a:cs typeface="Arial MT"/>
              </a:rPr>
              <a:t>to</a:t>
            </a:r>
            <a:r>
              <a:rPr sz="900" spc="20" dirty="0">
                <a:solidFill>
                  <a:srgbClr val="231F20"/>
                </a:solidFill>
                <a:latin typeface="Arial MT"/>
                <a:cs typeface="Arial MT"/>
              </a:rPr>
              <a:t> </a:t>
            </a:r>
            <a:r>
              <a:rPr sz="900" dirty="0">
                <a:solidFill>
                  <a:srgbClr val="231F20"/>
                </a:solidFill>
                <a:latin typeface="Arial MT"/>
                <a:cs typeface="Arial MT"/>
              </a:rPr>
              <a:t>continuous</a:t>
            </a:r>
            <a:r>
              <a:rPr sz="900" spc="20" dirty="0">
                <a:solidFill>
                  <a:srgbClr val="231F20"/>
                </a:solidFill>
                <a:latin typeface="Arial MT"/>
                <a:cs typeface="Arial MT"/>
              </a:rPr>
              <a:t> </a:t>
            </a:r>
            <a:r>
              <a:rPr sz="900" dirty="0">
                <a:solidFill>
                  <a:srgbClr val="231F20"/>
                </a:solidFill>
                <a:latin typeface="Arial MT"/>
                <a:cs typeface="Arial MT"/>
              </a:rPr>
              <a:t>discharge</a:t>
            </a:r>
            <a:r>
              <a:rPr sz="900" spc="20" dirty="0">
                <a:solidFill>
                  <a:srgbClr val="231F20"/>
                </a:solidFill>
                <a:latin typeface="Arial MT"/>
                <a:cs typeface="Arial MT"/>
              </a:rPr>
              <a:t> </a:t>
            </a:r>
            <a:r>
              <a:rPr sz="900" dirty="0">
                <a:solidFill>
                  <a:srgbClr val="231F20"/>
                </a:solidFill>
                <a:latin typeface="Arial MT"/>
                <a:cs typeface="Arial MT"/>
              </a:rPr>
              <a:t>into</a:t>
            </a:r>
            <a:r>
              <a:rPr sz="900" spc="15" dirty="0">
                <a:solidFill>
                  <a:srgbClr val="231F20"/>
                </a:solidFill>
                <a:latin typeface="Arial MT"/>
                <a:cs typeface="Arial MT"/>
              </a:rPr>
              <a:t> </a:t>
            </a:r>
            <a:r>
              <a:rPr sz="900" dirty="0">
                <a:solidFill>
                  <a:srgbClr val="231F20"/>
                </a:solidFill>
                <a:latin typeface="Arial MT"/>
                <a:cs typeface="Arial MT"/>
              </a:rPr>
              <a:t>a</a:t>
            </a:r>
            <a:r>
              <a:rPr sz="900" spc="20" dirty="0">
                <a:solidFill>
                  <a:srgbClr val="231F20"/>
                </a:solidFill>
                <a:latin typeface="Arial MT"/>
                <a:cs typeface="Arial MT"/>
              </a:rPr>
              <a:t> </a:t>
            </a:r>
            <a:r>
              <a:rPr sz="900" spc="-10" dirty="0">
                <a:solidFill>
                  <a:srgbClr val="231F20"/>
                </a:solidFill>
                <a:latin typeface="Arial MT"/>
                <a:cs typeface="Arial MT"/>
              </a:rPr>
              <a:t>pneumatic</a:t>
            </a:r>
            <a:r>
              <a:rPr sz="900" spc="500" dirty="0">
                <a:solidFill>
                  <a:srgbClr val="231F20"/>
                </a:solidFill>
                <a:latin typeface="Arial MT"/>
                <a:cs typeface="Arial MT"/>
              </a:rPr>
              <a:t> </a:t>
            </a:r>
            <a:r>
              <a:rPr sz="900" dirty="0">
                <a:solidFill>
                  <a:srgbClr val="231F20"/>
                </a:solidFill>
                <a:latin typeface="Arial MT"/>
                <a:cs typeface="Arial MT"/>
              </a:rPr>
              <a:t>conveying line of</a:t>
            </a:r>
            <a:r>
              <a:rPr sz="900" spc="5" dirty="0">
                <a:solidFill>
                  <a:srgbClr val="231F20"/>
                </a:solidFill>
                <a:latin typeface="Arial MT"/>
                <a:cs typeface="Arial MT"/>
              </a:rPr>
              <a:t> </a:t>
            </a:r>
            <a:r>
              <a:rPr sz="900" dirty="0">
                <a:solidFill>
                  <a:srgbClr val="231F20"/>
                </a:solidFill>
                <a:latin typeface="Arial MT"/>
                <a:cs typeface="Arial MT"/>
              </a:rPr>
              <a:t>incinerator ash at</a:t>
            </a:r>
            <a:r>
              <a:rPr sz="900" spc="5" dirty="0">
                <a:solidFill>
                  <a:srgbClr val="231F20"/>
                </a:solidFill>
                <a:latin typeface="Arial MT"/>
                <a:cs typeface="Arial MT"/>
              </a:rPr>
              <a:t> </a:t>
            </a:r>
            <a:r>
              <a:rPr sz="900" dirty="0">
                <a:solidFill>
                  <a:srgbClr val="231F20"/>
                </a:solidFill>
                <a:latin typeface="Arial MT"/>
                <a:cs typeface="Arial MT"/>
              </a:rPr>
              <a:t>960°C, </a:t>
            </a:r>
            <a:r>
              <a:rPr sz="900" spc="-10" dirty="0">
                <a:solidFill>
                  <a:srgbClr val="231F20"/>
                </a:solidFill>
                <a:latin typeface="Arial MT"/>
                <a:cs typeface="Arial MT"/>
              </a:rPr>
              <a:t>are</a:t>
            </a:r>
            <a:r>
              <a:rPr sz="900" dirty="0">
                <a:solidFill>
                  <a:srgbClr val="231F20"/>
                </a:solidFill>
                <a:latin typeface="Arial MT"/>
                <a:cs typeface="Arial MT"/>
              </a:rPr>
              <a:t> </a:t>
            </a:r>
            <a:r>
              <a:rPr sz="900" spc="-25" dirty="0">
                <a:solidFill>
                  <a:srgbClr val="231F20"/>
                </a:solidFill>
                <a:latin typeface="Arial MT"/>
                <a:cs typeface="Arial MT"/>
              </a:rPr>
              <a:t>two</a:t>
            </a:r>
            <a:r>
              <a:rPr sz="900" spc="500" dirty="0">
                <a:solidFill>
                  <a:srgbClr val="231F20"/>
                </a:solidFill>
                <a:latin typeface="Arial MT"/>
                <a:cs typeface="Arial MT"/>
              </a:rPr>
              <a:t> </a:t>
            </a:r>
            <a:r>
              <a:rPr sz="900" dirty="0">
                <a:solidFill>
                  <a:srgbClr val="231F20"/>
                </a:solidFill>
                <a:latin typeface="Arial MT"/>
                <a:cs typeface="Arial MT"/>
              </a:rPr>
              <a:t>examples</a:t>
            </a:r>
            <a:r>
              <a:rPr sz="900" spc="20" dirty="0">
                <a:solidFill>
                  <a:srgbClr val="231F20"/>
                </a:solidFill>
                <a:latin typeface="Arial MT"/>
                <a:cs typeface="Arial MT"/>
              </a:rPr>
              <a:t> </a:t>
            </a:r>
            <a:r>
              <a:rPr sz="900" dirty="0">
                <a:solidFill>
                  <a:srgbClr val="231F20"/>
                </a:solidFill>
                <a:latin typeface="Arial MT"/>
                <a:cs typeface="Arial MT"/>
              </a:rPr>
              <a:t>of</a:t>
            </a:r>
            <a:r>
              <a:rPr sz="900" spc="20" dirty="0">
                <a:solidFill>
                  <a:srgbClr val="231F20"/>
                </a:solidFill>
                <a:latin typeface="Arial MT"/>
                <a:cs typeface="Arial MT"/>
              </a:rPr>
              <a:t> </a:t>
            </a:r>
            <a:r>
              <a:rPr sz="900" dirty="0">
                <a:solidFill>
                  <a:srgbClr val="231F20"/>
                </a:solidFill>
                <a:latin typeface="Arial MT"/>
                <a:cs typeface="Arial MT"/>
              </a:rPr>
              <a:t>successful</a:t>
            </a:r>
            <a:r>
              <a:rPr sz="900" spc="25" dirty="0">
                <a:solidFill>
                  <a:srgbClr val="231F20"/>
                </a:solidFill>
                <a:latin typeface="Arial MT"/>
                <a:cs typeface="Arial MT"/>
              </a:rPr>
              <a:t> </a:t>
            </a:r>
            <a:r>
              <a:rPr sz="900" dirty="0">
                <a:solidFill>
                  <a:srgbClr val="231F20"/>
                </a:solidFill>
                <a:latin typeface="Arial MT"/>
                <a:cs typeface="Arial MT"/>
              </a:rPr>
              <a:t>applications</a:t>
            </a:r>
            <a:r>
              <a:rPr sz="900" spc="20" dirty="0">
                <a:solidFill>
                  <a:srgbClr val="231F20"/>
                </a:solidFill>
                <a:latin typeface="Arial MT"/>
                <a:cs typeface="Arial MT"/>
              </a:rPr>
              <a:t> </a:t>
            </a:r>
            <a:r>
              <a:rPr sz="900" dirty="0">
                <a:solidFill>
                  <a:srgbClr val="231F20"/>
                </a:solidFill>
                <a:latin typeface="Arial MT"/>
                <a:cs typeface="Arial MT"/>
              </a:rPr>
              <a:t>that</a:t>
            </a:r>
            <a:r>
              <a:rPr sz="900" spc="25" dirty="0">
                <a:solidFill>
                  <a:srgbClr val="231F20"/>
                </a:solidFill>
                <a:latin typeface="Arial MT"/>
                <a:cs typeface="Arial MT"/>
              </a:rPr>
              <a:t> </a:t>
            </a:r>
            <a:r>
              <a:rPr sz="900" dirty="0">
                <a:solidFill>
                  <a:srgbClr val="231F20"/>
                </a:solidFill>
                <a:latin typeface="Arial MT"/>
                <a:cs typeface="Arial MT"/>
              </a:rPr>
              <a:t>have</a:t>
            </a:r>
            <a:r>
              <a:rPr sz="900" spc="20" dirty="0">
                <a:solidFill>
                  <a:srgbClr val="231F20"/>
                </a:solidFill>
                <a:latin typeface="Arial MT"/>
                <a:cs typeface="Arial MT"/>
              </a:rPr>
              <a:t> </a:t>
            </a:r>
            <a:r>
              <a:rPr sz="900" spc="-10" dirty="0">
                <a:solidFill>
                  <a:srgbClr val="231F20"/>
                </a:solidFill>
                <a:latin typeface="Arial MT"/>
                <a:cs typeface="Arial MT"/>
              </a:rPr>
              <a:t>challenged</a:t>
            </a:r>
            <a:r>
              <a:rPr sz="900" spc="500" dirty="0">
                <a:solidFill>
                  <a:srgbClr val="231F20"/>
                </a:solidFill>
                <a:latin typeface="Arial MT"/>
                <a:cs typeface="Arial MT"/>
              </a:rPr>
              <a:t> </a:t>
            </a:r>
            <a:r>
              <a:rPr sz="900" dirty="0">
                <a:solidFill>
                  <a:srgbClr val="231F20"/>
                </a:solidFill>
                <a:latin typeface="Arial MT"/>
                <a:cs typeface="Arial MT"/>
              </a:rPr>
              <a:t>all</a:t>
            </a:r>
            <a:r>
              <a:rPr sz="900" spc="5" dirty="0">
                <a:solidFill>
                  <a:srgbClr val="231F20"/>
                </a:solidFill>
                <a:latin typeface="Arial MT"/>
                <a:cs typeface="Arial MT"/>
              </a:rPr>
              <a:t> </a:t>
            </a:r>
            <a:r>
              <a:rPr sz="900" dirty="0">
                <a:solidFill>
                  <a:srgbClr val="231F20"/>
                </a:solidFill>
                <a:latin typeface="Arial MT"/>
                <a:cs typeface="Arial MT"/>
              </a:rPr>
              <a:t>aspects</a:t>
            </a:r>
            <a:r>
              <a:rPr sz="900" spc="10" dirty="0">
                <a:solidFill>
                  <a:srgbClr val="231F20"/>
                </a:solidFill>
                <a:latin typeface="Arial MT"/>
                <a:cs typeface="Arial MT"/>
              </a:rPr>
              <a:t> </a:t>
            </a:r>
            <a:r>
              <a:rPr sz="900" dirty="0">
                <a:solidFill>
                  <a:srgbClr val="231F20"/>
                </a:solidFill>
                <a:latin typeface="Arial MT"/>
                <a:cs typeface="Arial MT"/>
              </a:rPr>
              <a:t>of</a:t>
            </a:r>
            <a:r>
              <a:rPr sz="900" spc="10" dirty="0">
                <a:solidFill>
                  <a:srgbClr val="231F20"/>
                </a:solidFill>
                <a:latin typeface="Arial MT"/>
                <a:cs typeface="Arial MT"/>
              </a:rPr>
              <a:t> </a:t>
            </a:r>
            <a:r>
              <a:rPr sz="900" dirty="0">
                <a:solidFill>
                  <a:srgbClr val="231F20"/>
                </a:solidFill>
                <a:latin typeface="Arial MT"/>
                <a:cs typeface="Arial MT"/>
              </a:rPr>
              <a:t>engineering</a:t>
            </a:r>
            <a:r>
              <a:rPr sz="900" spc="10" dirty="0">
                <a:solidFill>
                  <a:srgbClr val="231F20"/>
                </a:solidFill>
                <a:latin typeface="Arial MT"/>
                <a:cs typeface="Arial MT"/>
              </a:rPr>
              <a:t> </a:t>
            </a:r>
            <a:r>
              <a:rPr sz="900" dirty="0">
                <a:solidFill>
                  <a:srgbClr val="231F20"/>
                </a:solidFill>
                <a:latin typeface="Arial MT"/>
                <a:cs typeface="Arial MT"/>
              </a:rPr>
              <a:t>content</a:t>
            </a:r>
            <a:r>
              <a:rPr sz="900" spc="10" dirty="0">
                <a:solidFill>
                  <a:srgbClr val="231F20"/>
                </a:solidFill>
                <a:latin typeface="Arial MT"/>
                <a:cs typeface="Arial MT"/>
              </a:rPr>
              <a:t> </a:t>
            </a:r>
            <a:r>
              <a:rPr sz="900" dirty="0">
                <a:solidFill>
                  <a:srgbClr val="231F20"/>
                </a:solidFill>
                <a:latin typeface="Arial MT"/>
                <a:cs typeface="Arial MT"/>
              </a:rPr>
              <a:t>and</a:t>
            </a:r>
            <a:r>
              <a:rPr sz="900" spc="10" dirty="0">
                <a:solidFill>
                  <a:srgbClr val="231F20"/>
                </a:solidFill>
                <a:latin typeface="Arial MT"/>
                <a:cs typeface="Arial MT"/>
              </a:rPr>
              <a:t> </a:t>
            </a:r>
            <a:r>
              <a:rPr sz="900" dirty="0">
                <a:solidFill>
                  <a:srgbClr val="231F20"/>
                </a:solidFill>
                <a:latin typeface="Arial MT"/>
                <a:cs typeface="Arial MT"/>
              </a:rPr>
              <a:t>valve</a:t>
            </a:r>
            <a:r>
              <a:rPr sz="900" spc="10" dirty="0">
                <a:solidFill>
                  <a:srgbClr val="231F20"/>
                </a:solidFill>
                <a:latin typeface="Arial MT"/>
                <a:cs typeface="Arial MT"/>
              </a:rPr>
              <a:t> </a:t>
            </a:r>
            <a:r>
              <a:rPr sz="900" spc="-10" dirty="0">
                <a:solidFill>
                  <a:srgbClr val="231F20"/>
                </a:solidFill>
                <a:latin typeface="Arial MT"/>
                <a:cs typeface="Arial MT"/>
              </a:rPr>
              <a:t>design.</a:t>
            </a:r>
            <a:endParaRPr sz="900" dirty="0">
              <a:latin typeface="Arial MT"/>
              <a:cs typeface="Arial MT"/>
            </a:endParaRPr>
          </a:p>
        </p:txBody>
      </p:sp>
      <p:sp>
        <p:nvSpPr>
          <p:cNvPr id="4" name="object 4"/>
          <p:cNvSpPr txBox="1"/>
          <p:nvPr/>
        </p:nvSpPr>
        <p:spPr>
          <a:xfrm>
            <a:off x="188083" y="1449770"/>
            <a:ext cx="2225675" cy="562462"/>
          </a:xfrm>
          <a:prstGeom prst="rect">
            <a:avLst/>
          </a:prstGeom>
        </p:spPr>
        <p:txBody>
          <a:bodyPr vert="horz" wrap="square" lIns="0" tIns="11430" rIns="0" bIns="0" rtlCol="0">
            <a:spAutoFit/>
          </a:bodyPr>
          <a:lstStyle/>
          <a:p>
            <a:pPr marL="12700" marR="5080">
              <a:lnSpc>
                <a:spcPct val="101200"/>
              </a:lnSpc>
              <a:spcBef>
                <a:spcPts val="90"/>
              </a:spcBef>
            </a:pPr>
            <a:r>
              <a:rPr sz="900" dirty="0">
                <a:solidFill>
                  <a:srgbClr val="231F20"/>
                </a:solidFill>
                <a:latin typeface="Arial MT"/>
                <a:cs typeface="Arial MT"/>
              </a:rPr>
              <a:t>It</a:t>
            </a:r>
            <a:r>
              <a:rPr sz="900" spc="30" dirty="0">
                <a:solidFill>
                  <a:srgbClr val="231F20"/>
                </a:solidFill>
                <a:latin typeface="Arial MT"/>
                <a:cs typeface="Arial MT"/>
              </a:rPr>
              <a:t> </a:t>
            </a:r>
            <a:r>
              <a:rPr sz="900" dirty="0">
                <a:solidFill>
                  <a:srgbClr val="231F20"/>
                </a:solidFill>
                <a:latin typeface="Arial MT"/>
                <a:cs typeface="Arial MT"/>
              </a:rPr>
              <a:t>is</a:t>
            </a:r>
            <a:r>
              <a:rPr sz="900" spc="35" dirty="0">
                <a:solidFill>
                  <a:srgbClr val="231F20"/>
                </a:solidFill>
                <a:latin typeface="Arial MT"/>
                <a:cs typeface="Arial MT"/>
              </a:rPr>
              <a:t> </a:t>
            </a:r>
            <a:r>
              <a:rPr sz="900" dirty="0">
                <a:solidFill>
                  <a:srgbClr val="231F20"/>
                </a:solidFill>
                <a:latin typeface="Arial MT"/>
                <a:cs typeface="Arial MT"/>
              </a:rPr>
              <a:t>not</a:t>
            </a:r>
            <a:r>
              <a:rPr sz="900" spc="35" dirty="0">
                <a:solidFill>
                  <a:srgbClr val="231F20"/>
                </a:solidFill>
                <a:latin typeface="Arial MT"/>
                <a:cs typeface="Arial MT"/>
              </a:rPr>
              <a:t> </a:t>
            </a:r>
            <a:r>
              <a:rPr sz="900" dirty="0">
                <a:solidFill>
                  <a:srgbClr val="231F20"/>
                </a:solidFill>
                <a:latin typeface="Arial MT"/>
                <a:cs typeface="Arial MT"/>
              </a:rPr>
              <a:t>practical</a:t>
            </a:r>
            <a:r>
              <a:rPr sz="900" spc="35" dirty="0">
                <a:solidFill>
                  <a:srgbClr val="231F20"/>
                </a:solidFill>
                <a:latin typeface="Arial MT"/>
                <a:cs typeface="Arial MT"/>
              </a:rPr>
              <a:t> </a:t>
            </a:r>
            <a:r>
              <a:rPr sz="900" dirty="0">
                <a:solidFill>
                  <a:srgbClr val="231F20"/>
                </a:solidFill>
                <a:latin typeface="Arial MT"/>
                <a:cs typeface="Arial MT"/>
              </a:rPr>
              <a:t>to</a:t>
            </a:r>
            <a:r>
              <a:rPr sz="900" spc="35" dirty="0">
                <a:solidFill>
                  <a:srgbClr val="231F20"/>
                </a:solidFill>
                <a:latin typeface="Arial MT"/>
                <a:cs typeface="Arial MT"/>
              </a:rPr>
              <a:t> </a:t>
            </a:r>
            <a:r>
              <a:rPr sz="900" dirty="0">
                <a:solidFill>
                  <a:srgbClr val="231F20"/>
                </a:solidFill>
                <a:latin typeface="Arial MT"/>
                <a:cs typeface="Arial MT"/>
              </a:rPr>
              <a:t>go</a:t>
            </a:r>
            <a:r>
              <a:rPr sz="900" spc="30" dirty="0">
                <a:solidFill>
                  <a:srgbClr val="231F20"/>
                </a:solidFill>
                <a:latin typeface="Arial MT"/>
                <a:cs typeface="Arial MT"/>
              </a:rPr>
              <a:t> </a:t>
            </a:r>
            <a:r>
              <a:rPr sz="900" dirty="0">
                <a:solidFill>
                  <a:srgbClr val="231F20"/>
                </a:solidFill>
                <a:latin typeface="Arial MT"/>
                <a:cs typeface="Arial MT"/>
              </a:rPr>
              <a:t>into</a:t>
            </a:r>
            <a:r>
              <a:rPr sz="900" spc="35" dirty="0">
                <a:solidFill>
                  <a:srgbClr val="231F20"/>
                </a:solidFill>
                <a:latin typeface="Arial MT"/>
                <a:cs typeface="Arial MT"/>
              </a:rPr>
              <a:t> </a:t>
            </a:r>
            <a:r>
              <a:rPr sz="900" dirty="0">
                <a:solidFill>
                  <a:srgbClr val="231F20"/>
                </a:solidFill>
                <a:latin typeface="Arial MT"/>
                <a:cs typeface="Arial MT"/>
              </a:rPr>
              <a:t>detailed</a:t>
            </a:r>
            <a:r>
              <a:rPr sz="900" spc="35" dirty="0">
                <a:solidFill>
                  <a:srgbClr val="231F20"/>
                </a:solidFill>
                <a:latin typeface="Arial MT"/>
                <a:cs typeface="Arial MT"/>
              </a:rPr>
              <a:t> </a:t>
            </a:r>
            <a:r>
              <a:rPr sz="900" dirty="0">
                <a:solidFill>
                  <a:srgbClr val="231F20"/>
                </a:solidFill>
                <a:latin typeface="Arial MT"/>
                <a:cs typeface="Arial MT"/>
              </a:rPr>
              <a:t>description</a:t>
            </a:r>
            <a:r>
              <a:rPr sz="900" spc="35" dirty="0">
                <a:solidFill>
                  <a:srgbClr val="231F20"/>
                </a:solidFill>
                <a:latin typeface="Arial MT"/>
                <a:cs typeface="Arial MT"/>
              </a:rPr>
              <a:t> </a:t>
            </a:r>
            <a:r>
              <a:rPr sz="900" spc="-25" dirty="0">
                <a:solidFill>
                  <a:srgbClr val="231F20"/>
                </a:solidFill>
                <a:latin typeface="Arial MT"/>
                <a:cs typeface="Arial MT"/>
              </a:rPr>
              <a:t>and</a:t>
            </a:r>
            <a:r>
              <a:rPr sz="900" spc="500" dirty="0">
                <a:solidFill>
                  <a:srgbClr val="231F20"/>
                </a:solidFill>
                <a:latin typeface="Arial MT"/>
                <a:cs typeface="Arial MT"/>
              </a:rPr>
              <a:t> </a:t>
            </a:r>
            <a:r>
              <a:rPr sz="900" dirty="0">
                <a:solidFill>
                  <a:srgbClr val="231F20"/>
                </a:solidFill>
                <a:latin typeface="Arial MT"/>
                <a:cs typeface="Arial MT"/>
              </a:rPr>
              <a:t>options</a:t>
            </a:r>
            <a:r>
              <a:rPr sz="900" spc="30" dirty="0">
                <a:solidFill>
                  <a:srgbClr val="231F20"/>
                </a:solidFill>
                <a:latin typeface="Arial MT"/>
                <a:cs typeface="Arial MT"/>
              </a:rPr>
              <a:t> </a:t>
            </a:r>
            <a:r>
              <a:rPr sz="900" dirty="0">
                <a:solidFill>
                  <a:srgbClr val="231F20"/>
                </a:solidFill>
                <a:latin typeface="Arial MT"/>
                <a:cs typeface="Arial MT"/>
              </a:rPr>
              <a:t>in</a:t>
            </a:r>
            <a:r>
              <a:rPr sz="900" spc="35" dirty="0">
                <a:solidFill>
                  <a:srgbClr val="231F20"/>
                </a:solidFill>
                <a:latin typeface="Arial MT"/>
                <a:cs typeface="Arial MT"/>
              </a:rPr>
              <a:t> </a:t>
            </a:r>
            <a:r>
              <a:rPr sz="900" dirty="0">
                <a:solidFill>
                  <a:srgbClr val="231F20"/>
                </a:solidFill>
                <a:latin typeface="Arial MT"/>
                <a:cs typeface="Arial MT"/>
              </a:rPr>
              <a:t>the</a:t>
            </a:r>
            <a:r>
              <a:rPr sz="900" spc="30" dirty="0">
                <a:solidFill>
                  <a:srgbClr val="231F20"/>
                </a:solidFill>
                <a:latin typeface="Arial MT"/>
                <a:cs typeface="Arial MT"/>
              </a:rPr>
              <a:t> </a:t>
            </a:r>
            <a:r>
              <a:rPr sz="900" dirty="0">
                <a:solidFill>
                  <a:srgbClr val="231F20"/>
                </a:solidFill>
                <a:latin typeface="Arial MT"/>
                <a:cs typeface="Arial MT"/>
              </a:rPr>
              <a:t>context</a:t>
            </a:r>
            <a:r>
              <a:rPr sz="900" spc="35" dirty="0">
                <a:solidFill>
                  <a:srgbClr val="231F20"/>
                </a:solidFill>
                <a:latin typeface="Arial MT"/>
                <a:cs typeface="Arial MT"/>
              </a:rPr>
              <a:t> </a:t>
            </a:r>
            <a:r>
              <a:rPr sz="900" dirty="0">
                <a:solidFill>
                  <a:srgbClr val="231F20"/>
                </a:solidFill>
                <a:latin typeface="Arial MT"/>
                <a:cs typeface="Arial MT"/>
              </a:rPr>
              <a:t>of</a:t>
            </a:r>
            <a:r>
              <a:rPr sz="900" spc="30" dirty="0">
                <a:solidFill>
                  <a:srgbClr val="231F20"/>
                </a:solidFill>
                <a:latin typeface="Arial MT"/>
                <a:cs typeface="Arial MT"/>
              </a:rPr>
              <a:t> </a:t>
            </a:r>
            <a:r>
              <a:rPr sz="900" dirty="0">
                <a:solidFill>
                  <a:srgbClr val="231F20"/>
                </a:solidFill>
                <a:latin typeface="Arial MT"/>
                <a:cs typeface="Arial MT"/>
              </a:rPr>
              <a:t>this</a:t>
            </a:r>
            <a:r>
              <a:rPr sz="900" spc="35" dirty="0">
                <a:solidFill>
                  <a:srgbClr val="231F20"/>
                </a:solidFill>
                <a:latin typeface="Arial MT"/>
                <a:cs typeface="Arial MT"/>
              </a:rPr>
              <a:t> </a:t>
            </a:r>
            <a:r>
              <a:rPr sz="900" dirty="0">
                <a:solidFill>
                  <a:srgbClr val="231F20"/>
                </a:solidFill>
                <a:latin typeface="Arial MT"/>
                <a:cs typeface="Arial MT"/>
              </a:rPr>
              <a:t>booklet,</a:t>
            </a:r>
            <a:r>
              <a:rPr sz="900" spc="30" dirty="0">
                <a:solidFill>
                  <a:srgbClr val="231F20"/>
                </a:solidFill>
                <a:latin typeface="Arial MT"/>
                <a:cs typeface="Arial MT"/>
              </a:rPr>
              <a:t> </a:t>
            </a:r>
            <a:r>
              <a:rPr sz="900" dirty="0">
                <a:solidFill>
                  <a:srgbClr val="231F20"/>
                </a:solidFill>
                <a:latin typeface="Arial MT"/>
                <a:cs typeface="Arial MT"/>
              </a:rPr>
              <a:t>but</a:t>
            </a:r>
            <a:r>
              <a:rPr sz="900" spc="35" dirty="0">
                <a:solidFill>
                  <a:srgbClr val="231F20"/>
                </a:solidFill>
                <a:latin typeface="Arial MT"/>
                <a:cs typeface="Arial MT"/>
              </a:rPr>
              <a:t> </a:t>
            </a:r>
            <a:r>
              <a:rPr sz="900" dirty="0">
                <a:solidFill>
                  <a:srgbClr val="231F20"/>
                </a:solidFill>
                <a:latin typeface="Arial MT"/>
                <a:cs typeface="Arial MT"/>
              </a:rPr>
              <a:t>it</a:t>
            </a:r>
            <a:r>
              <a:rPr sz="900" spc="30" dirty="0">
                <a:solidFill>
                  <a:srgbClr val="231F20"/>
                </a:solidFill>
                <a:latin typeface="Arial MT"/>
                <a:cs typeface="Arial MT"/>
              </a:rPr>
              <a:t> </a:t>
            </a:r>
            <a:r>
              <a:rPr sz="900" dirty="0">
                <a:solidFill>
                  <a:srgbClr val="231F20"/>
                </a:solidFill>
                <a:latin typeface="Arial MT"/>
                <a:cs typeface="Arial MT"/>
              </a:rPr>
              <a:t>is</a:t>
            </a:r>
            <a:r>
              <a:rPr sz="900" spc="35" dirty="0">
                <a:solidFill>
                  <a:srgbClr val="231F20"/>
                </a:solidFill>
                <a:latin typeface="Arial MT"/>
                <a:cs typeface="Arial MT"/>
              </a:rPr>
              <a:t> </a:t>
            </a:r>
            <a:r>
              <a:rPr sz="900" spc="-10" dirty="0">
                <a:solidFill>
                  <a:srgbClr val="231F20"/>
                </a:solidFill>
                <a:latin typeface="Arial MT"/>
                <a:cs typeface="Arial MT"/>
              </a:rPr>
              <a:t>important</a:t>
            </a:r>
            <a:r>
              <a:rPr sz="900" spc="500" dirty="0">
                <a:solidFill>
                  <a:srgbClr val="231F20"/>
                </a:solidFill>
                <a:latin typeface="Arial MT"/>
                <a:cs typeface="Arial MT"/>
              </a:rPr>
              <a:t> </a:t>
            </a:r>
            <a:r>
              <a:rPr sz="900" dirty="0">
                <a:solidFill>
                  <a:srgbClr val="231F20"/>
                </a:solidFill>
                <a:latin typeface="Arial MT"/>
                <a:cs typeface="Arial MT"/>
              </a:rPr>
              <a:t>that</a:t>
            </a:r>
            <a:r>
              <a:rPr sz="900" spc="10" dirty="0">
                <a:solidFill>
                  <a:srgbClr val="231F20"/>
                </a:solidFill>
                <a:latin typeface="Arial MT"/>
                <a:cs typeface="Arial MT"/>
              </a:rPr>
              <a:t> </a:t>
            </a:r>
            <a:r>
              <a:rPr sz="900" dirty="0">
                <a:solidFill>
                  <a:srgbClr val="231F20"/>
                </a:solidFill>
                <a:latin typeface="Arial MT"/>
                <a:cs typeface="Arial MT"/>
              </a:rPr>
              <a:t>there</a:t>
            </a:r>
            <a:r>
              <a:rPr sz="900" spc="10" dirty="0">
                <a:solidFill>
                  <a:srgbClr val="231F20"/>
                </a:solidFill>
                <a:latin typeface="Arial MT"/>
                <a:cs typeface="Arial MT"/>
              </a:rPr>
              <a:t> </a:t>
            </a:r>
            <a:r>
              <a:rPr sz="900" dirty="0">
                <a:solidFill>
                  <a:srgbClr val="231F20"/>
                </a:solidFill>
                <a:latin typeface="Arial MT"/>
                <a:cs typeface="Arial MT"/>
              </a:rPr>
              <a:t>is</a:t>
            </a:r>
            <a:r>
              <a:rPr sz="900" spc="10" dirty="0">
                <a:solidFill>
                  <a:srgbClr val="231F20"/>
                </a:solidFill>
                <a:latin typeface="Arial MT"/>
                <a:cs typeface="Arial MT"/>
              </a:rPr>
              <a:t> </a:t>
            </a:r>
            <a:r>
              <a:rPr sz="900" dirty="0">
                <a:solidFill>
                  <a:srgbClr val="231F20"/>
                </a:solidFill>
                <a:latin typeface="Arial MT"/>
                <a:cs typeface="Arial MT"/>
              </a:rPr>
              <a:t>understanding</a:t>
            </a:r>
            <a:r>
              <a:rPr sz="900" spc="10" dirty="0">
                <a:solidFill>
                  <a:srgbClr val="231F20"/>
                </a:solidFill>
                <a:latin typeface="Arial MT"/>
                <a:cs typeface="Arial MT"/>
              </a:rPr>
              <a:t> </a:t>
            </a:r>
            <a:r>
              <a:rPr sz="900" dirty="0">
                <a:solidFill>
                  <a:srgbClr val="231F20"/>
                </a:solidFill>
                <a:latin typeface="Arial MT"/>
                <a:cs typeface="Arial MT"/>
              </a:rPr>
              <a:t>as</a:t>
            </a:r>
            <a:r>
              <a:rPr sz="900" spc="10" dirty="0">
                <a:solidFill>
                  <a:srgbClr val="231F20"/>
                </a:solidFill>
                <a:latin typeface="Arial MT"/>
                <a:cs typeface="Arial MT"/>
              </a:rPr>
              <a:t> </a:t>
            </a:r>
            <a:r>
              <a:rPr sz="900" dirty="0">
                <a:solidFill>
                  <a:srgbClr val="231F20"/>
                </a:solidFill>
                <a:latin typeface="Arial MT"/>
                <a:cs typeface="Arial MT"/>
              </a:rPr>
              <a:t>to</a:t>
            </a:r>
            <a:r>
              <a:rPr sz="900" spc="10" dirty="0">
                <a:solidFill>
                  <a:srgbClr val="231F20"/>
                </a:solidFill>
                <a:latin typeface="Arial MT"/>
                <a:cs typeface="Arial MT"/>
              </a:rPr>
              <a:t> </a:t>
            </a:r>
            <a:r>
              <a:rPr sz="900" dirty="0">
                <a:solidFill>
                  <a:srgbClr val="231F20"/>
                </a:solidFill>
                <a:latin typeface="Arial MT"/>
                <a:cs typeface="Arial MT"/>
              </a:rPr>
              <a:t>whether</a:t>
            </a:r>
            <a:r>
              <a:rPr sz="900" spc="15" dirty="0">
                <a:solidFill>
                  <a:srgbClr val="231F20"/>
                </a:solidFill>
                <a:latin typeface="Arial MT"/>
                <a:cs typeface="Arial MT"/>
              </a:rPr>
              <a:t> </a:t>
            </a:r>
            <a:r>
              <a:rPr sz="900" dirty="0">
                <a:solidFill>
                  <a:srgbClr val="231F20"/>
                </a:solidFill>
                <a:latin typeface="Arial MT"/>
                <a:cs typeface="Arial MT"/>
              </a:rPr>
              <a:t>the</a:t>
            </a:r>
            <a:r>
              <a:rPr sz="900" spc="10" dirty="0">
                <a:solidFill>
                  <a:srgbClr val="231F20"/>
                </a:solidFill>
                <a:latin typeface="Arial MT"/>
                <a:cs typeface="Arial MT"/>
              </a:rPr>
              <a:t> </a:t>
            </a:r>
            <a:r>
              <a:rPr sz="900" spc="-10" dirty="0">
                <a:solidFill>
                  <a:srgbClr val="231F20"/>
                </a:solidFill>
                <a:latin typeface="Arial MT"/>
                <a:cs typeface="Arial MT"/>
              </a:rPr>
              <a:t>valve</a:t>
            </a:r>
            <a:endParaRPr sz="900" dirty="0">
              <a:latin typeface="Arial MT"/>
              <a:cs typeface="Arial MT"/>
            </a:endParaRPr>
          </a:p>
        </p:txBody>
      </p:sp>
      <p:sp>
        <p:nvSpPr>
          <p:cNvPr id="5" name="object 5"/>
          <p:cNvSpPr txBox="1"/>
          <p:nvPr/>
        </p:nvSpPr>
        <p:spPr>
          <a:xfrm>
            <a:off x="2637388" y="206501"/>
            <a:ext cx="2353945" cy="982192"/>
          </a:xfrm>
          <a:prstGeom prst="rect">
            <a:avLst/>
          </a:prstGeom>
        </p:spPr>
        <p:txBody>
          <a:bodyPr vert="horz" wrap="square" lIns="0" tIns="11430" rIns="0" bIns="0" rtlCol="0">
            <a:spAutoFit/>
          </a:bodyPr>
          <a:lstStyle/>
          <a:p>
            <a:pPr marL="12700" marR="5080">
              <a:lnSpc>
                <a:spcPct val="101200"/>
              </a:lnSpc>
              <a:spcBef>
                <a:spcPts val="90"/>
              </a:spcBef>
            </a:pPr>
            <a:r>
              <a:rPr sz="900" dirty="0">
                <a:solidFill>
                  <a:srgbClr val="231F20"/>
                </a:solidFill>
                <a:latin typeface="Arial MT"/>
                <a:cs typeface="Arial MT"/>
              </a:rPr>
              <a:t>temperature</a:t>
            </a:r>
            <a:r>
              <a:rPr sz="900" spc="5" dirty="0">
                <a:solidFill>
                  <a:srgbClr val="231F20"/>
                </a:solidFill>
                <a:latin typeface="Arial MT"/>
                <a:cs typeface="Arial MT"/>
              </a:rPr>
              <a:t> </a:t>
            </a:r>
            <a:r>
              <a:rPr sz="900" dirty="0">
                <a:solidFill>
                  <a:srgbClr val="231F20"/>
                </a:solidFill>
                <a:latin typeface="Arial MT"/>
                <a:cs typeface="Arial MT"/>
              </a:rPr>
              <a:t>will</a:t>
            </a:r>
            <a:r>
              <a:rPr sz="900" spc="20" dirty="0">
                <a:solidFill>
                  <a:srgbClr val="231F20"/>
                </a:solidFill>
                <a:latin typeface="Arial MT"/>
                <a:cs typeface="Arial MT"/>
              </a:rPr>
              <a:t> </a:t>
            </a:r>
            <a:r>
              <a:rPr sz="900" dirty="0">
                <a:solidFill>
                  <a:srgbClr val="231F20"/>
                </a:solidFill>
                <a:latin typeface="Arial MT"/>
                <a:cs typeface="Arial MT"/>
              </a:rPr>
              <a:t>increase</a:t>
            </a:r>
            <a:r>
              <a:rPr sz="900" spc="15" dirty="0">
                <a:solidFill>
                  <a:srgbClr val="231F20"/>
                </a:solidFill>
                <a:latin typeface="Arial MT"/>
                <a:cs typeface="Arial MT"/>
              </a:rPr>
              <a:t> </a:t>
            </a:r>
            <a:r>
              <a:rPr sz="900" dirty="0">
                <a:solidFill>
                  <a:srgbClr val="231F20"/>
                </a:solidFill>
                <a:latin typeface="Arial MT"/>
                <a:cs typeface="Arial MT"/>
              </a:rPr>
              <a:t>slowly</a:t>
            </a:r>
            <a:r>
              <a:rPr sz="900" spc="20" dirty="0">
                <a:solidFill>
                  <a:srgbClr val="231F20"/>
                </a:solidFill>
                <a:latin typeface="Arial MT"/>
                <a:cs typeface="Arial MT"/>
              </a:rPr>
              <a:t> </a:t>
            </a:r>
            <a:r>
              <a:rPr sz="900" dirty="0">
                <a:solidFill>
                  <a:srgbClr val="231F20"/>
                </a:solidFill>
                <a:latin typeface="Arial MT"/>
                <a:cs typeface="Arial MT"/>
              </a:rPr>
              <a:t>during</a:t>
            </a:r>
            <a:r>
              <a:rPr sz="900" spc="15" dirty="0">
                <a:solidFill>
                  <a:srgbClr val="231F20"/>
                </a:solidFill>
                <a:latin typeface="Arial MT"/>
                <a:cs typeface="Arial MT"/>
              </a:rPr>
              <a:t> </a:t>
            </a:r>
            <a:r>
              <a:rPr sz="900" dirty="0">
                <a:solidFill>
                  <a:srgbClr val="231F20"/>
                </a:solidFill>
                <a:latin typeface="Arial MT"/>
                <a:cs typeface="Arial MT"/>
              </a:rPr>
              <a:t>production</a:t>
            </a:r>
            <a:r>
              <a:rPr sz="900" spc="20" dirty="0">
                <a:solidFill>
                  <a:srgbClr val="231F20"/>
                </a:solidFill>
                <a:latin typeface="Arial MT"/>
                <a:cs typeface="Arial MT"/>
              </a:rPr>
              <a:t> </a:t>
            </a:r>
            <a:r>
              <a:rPr sz="900" dirty="0">
                <a:solidFill>
                  <a:srgbClr val="231F20"/>
                </a:solidFill>
                <a:latin typeface="Arial MT"/>
                <a:cs typeface="Arial MT"/>
              </a:rPr>
              <a:t>or</a:t>
            </a:r>
            <a:r>
              <a:rPr sz="900" spc="20" dirty="0">
                <a:solidFill>
                  <a:srgbClr val="231F20"/>
                </a:solidFill>
                <a:latin typeface="Arial MT"/>
                <a:cs typeface="Arial MT"/>
              </a:rPr>
              <a:t> </a:t>
            </a:r>
            <a:r>
              <a:rPr sz="900" spc="-25" dirty="0">
                <a:solidFill>
                  <a:srgbClr val="231F20"/>
                </a:solidFill>
                <a:latin typeface="Arial MT"/>
                <a:cs typeface="Arial MT"/>
              </a:rPr>
              <a:t>may</a:t>
            </a:r>
            <a:r>
              <a:rPr sz="900" spc="500" dirty="0">
                <a:solidFill>
                  <a:srgbClr val="231F20"/>
                </a:solidFill>
                <a:latin typeface="Arial MT"/>
                <a:cs typeface="Arial MT"/>
              </a:rPr>
              <a:t> </a:t>
            </a:r>
            <a:r>
              <a:rPr sz="900" dirty="0">
                <a:solidFill>
                  <a:srgbClr val="231F20"/>
                </a:solidFill>
                <a:latin typeface="Arial MT"/>
                <a:cs typeface="Arial MT"/>
              </a:rPr>
              <a:t>be</a:t>
            </a:r>
            <a:r>
              <a:rPr sz="900" spc="5" dirty="0">
                <a:solidFill>
                  <a:srgbClr val="231F20"/>
                </a:solidFill>
                <a:latin typeface="Arial MT"/>
                <a:cs typeface="Arial MT"/>
              </a:rPr>
              <a:t> </a:t>
            </a:r>
            <a:r>
              <a:rPr sz="900" dirty="0">
                <a:solidFill>
                  <a:srgbClr val="231F20"/>
                </a:solidFill>
                <a:latin typeface="Arial MT"/>
                <a:cs typeface="Arial MT"/>
              </a:rPr>
              <a:t>subject</a:t>
            </a:r>
            <a:r>
              <a:rPr sz="900" spc="20" dirty="0">
                <a:solidFill>
                  <a:srgbClr val="231F20"/>
                </a:solidFill>
                <a:latin typeface="Arial MT"/>
                <a:cs typeface="Arial MT"/>
              </a:rPr>
              <a:t> </a:t>
            </a:r>
            <a:r>
              <a:rPr sz="900" dirty="0">
                <a:solidFill>
                  <a:srgbClr val="231F20"/>
                </a:solidFill>
                <a:latin typeface="Arial MT"/>
                <a:cs typeface="Arial MT"/>
              </a:rPr>
              <a:t>to</a:t>
            </a:r>
            <a:r>
              <a:rPr sz="900" spc="20" dirty="0">
                <a:solidFill>
                  <a:srgbClr val="231F20"/>
                </a:solidFill>
                <a:latin typeface="Arial MT"/>
                <a:cs typeface="Arial MT"/>
              </a:rPr>
              <a:t> </a:t>
            </a:r>
            <a:r>
              <a:rPr sz="900" dirty="0">
                <a:solidFill>
                  <a:srgbClr val="231F20"/>
                </a:solidFill>
                <a:latin typeface="Arial MT"/>
                <a:cs typeface="Arial MT"/>
              </a:rPr>
              <a:t>shock</a:t>
            </a:r>
            <a:r>
              <a:rPr sz="900" spc="20" dirty="0">
                <a:solidFill>
                  <a:srgbClr val="231F20"/>
                </a:solidFill>
                <a:latin typeface="Arial MT"/>
                <a:cs typeface="Arial MT"/>
              </a:rPr>
              <a:t> </a:t>
            </a:r>
            <a:r>
              <a:rPr sz="900" dirty="0">
                <a:solidFill>
                  <a:srgbClr val="231F20"/>
                </a:solidFill>
                <a:latin typeface="Arial MT"/>
                <a:cs typeface="Arial MT"/>
              </a:rPr>
              <a:t>temperature</a:t>
            </a:r>
            <a:r>
              <a:rPr sz="900" spc="15" dirty="0">
                <a:solidFill>
                  <a:srgbClr val="231F20"/>
                </a:solidFill>
                <a:latin typeface="Arial MT"/>
                <a:cs typeface="Arial MT"/>
              </a:rPr>
              <a:t> </a:t>
            </a:r>
            <a:r>
              <a:rPr sz="900" dirty="0">
                <a:solidFill>
                  <a:srgbClr val="231F20"/>
                </a:solidFill>
                <a:latin typeface="Arial MT"/>
                <a:cs typeface="Arial MT"/>
              </a:rPr>
              <a:t>loading</a:t>
            </a:r>
            <a:r>
              <a:rPr sz="900" spc="20" dirty="0">
                <a:solidFill>
                  <a:srgbClr val="231F20"/>
                </a:solidFill>
                <a:latin typeface="Arial MT"/>
                <a:cs typeface="Arial MT"/>
              </a:rPr>
              <a:t> </a:t>
            </a:r>
            <a:r>
              <a:rPr sz="900" dirty="0">
                <a:solidFill>
                  <a:srgbClr val="231F20"/>
                </a:solidFill>
                <a:latin typeface="Arial MT"/>
                <a:cs typeface="Arial MT"/>
              </a:rPr>
              <a:t>i.e.,</a:t>
            </a:r>
            <a:r>
              <a:rPr sz="900" spc="20" dirty="0">
                <a:solidFill>
                  <a:srgbClr val="231F20"/>
                </a:solidFill>
                <a:latin typeface="Arial MT"/>
                <a:cs typeface="Arial MT"/>
              </a:rPr>
              <a:t> </a:t>
            </a:r>
            <a:r>
              <a:rPr sz="900" dirty="0">
                <a:solidFill>
                  <a:srgbClr val="231F20"/>
                </a:solidFill>
                <a:latin typeface="Arial MT"/>
                <a:cs typeface="Arial MT"/>
              </a:rPr>
              <a:t>sudden</a:t>
            </a:r>
            <a:r>
              <a:rPr sz="900" spc="20" dirty="0">
                <a:solidFill>
                  <a:srgbClr val="231F20"/>
                </a:solidFill>
                <a:latin typeface="Arial MT"/>
                <a:cs typeface="Arial MT"/>
              </a:rPr>
              <a:t> </a:t>
            </a:r>
            <a:r>
              <a:rPr sz="900" spc="-10" dirty="0">
                <a:solidFill>
                  <a:srgbClr val="231F20"/>
                </a:solidFill>
                <a:latin typeface="Arial MT"/>
                <a:cs typeface="Arial MT"/>
              </a:rPr>
              <a:t>influx</a:t>
            </a:r>
            <a:r>
              <a:rPr sz="900" spc="500" dirty="0">
                <a:solidFill>
                  <a:srgbClr val="231F20"/>
                </a:solidFill>
                <a:latin typeface="Arial MT"/>
                <a:cs typeface="Arial MT"/>
              </a:rPr>
              <a:t> </a:t>
            </a:r>
            <a:r>
              <a:rPr sz="900" dirty="0">
                <a:solidFill>
                  <a:srgbClr val="231F20"/>
                </a:solidFill>
                <a:latin typeface="Arial MT"/>
                <a:cs typeface="Arial MT"/>
              </a:rPr>
              <a:t>of</a:t>
            </a:r>
            <a:r>
              <a:rPr sz="900" spc="10" dirty="0">
                <a:solidFill>
                  <a:srgbClr val="231F20"/>
                </a:solidFill>
                <a:latin typeface="Arial MT"/>
                <a:cs typeface="Arial MT"/>
              </a:rPr>
              <a:t> </a:t>
            </a:r>
            <a:r>
              <a:rPr sz="900" dirty="0">
                <a:solidFill>
                  <a:srgbClr val="231F20"/>
                </a:solidFill>
                <a:latin typeface="Arial MT"/>
                <a:cs typeface="Arial MT"/>
              </a:rPr>
              <a:t>hot</a:t>
            </a:r>
            <a:r>
              <a:rPr sz="900" spc="10" dirty="0">
                <a:solidFill>
                  <a:srgbClr val="231F20"/>
                </a:solidFill>
                <a:latin typeface="Arial MT"/>
                <a:cs typeface="Arial MT"/>
              </a:rPr>
              <a:t> </a:t>
            </a:r>
            <a:r>
              <a:rPr sz="900" dirty="0">
                <a:solidFill>
                  <a:srgbClr val="231F20"/>
                </a:solidFill>
                <a:latin typeface="Arial MT"/>
                <a:cs typeface="Arial MT"/>
              </a:rPr>
              <a:t>product.</a:t>
            </a:r>
            <a:r>
              <a:rPr sz="900" spc="10" dirty="0">
                <a:solidFill>
                  <a:srgbClr val="231F20"/>
                </a:solidFill>
                <a:latin typeface="Arial MT"/>
                <a:cs typeface="Arial MT"/>
              </a:rPr>
              <a:t> </a:t>
            </a:r>
            <a:r>
              <a:rPr sz="900" dirty="0">
                <a:solidFill>
                  <a:srgbClr val="231F20"/>
                </a:solidFill>
                <a:latin typeface="Arial MT"/>
                <a:cs typeface="Arial MT"/>
              </a:rPr>
              <a:t>If</a:t>
            </a:r>
            <a:r>
              <a:rPr sz="900" spc="10" dirty="0">
                <a:solidFill>
                  <a:srgbClr val="231F20"/>
                </a:solidFill>
                <a:latin typeface="Arial MT"/>
                <a:cs typeface="Arial MT"/>
              </a:rPr>
              <a:t> </a:t>
            </a:r>
            <a:r>
              <a:rPr sz="900" dirty="0">
                <a:solidFill>
                  <a:srgbClr val="231F20"/>
                </a:solidFill>
                <a:latin typeface="Arial MT"/>
                <a:cs typeface="Arial MT"/>
              </a:rPr>
              <a:t>the</a:t>
            </a:r>
            <a:r>
              <a:rPr sz="900" spc="15" dirty="0">
                <a:solidFill>
                  <a:srgbClr val="231F20"/>
                </a:solidFill>
                <a:latin typeface="Arial MT"/>
                <a:cs typeface="Arial MT"/>
              </a:rPr>
              <a:t> </a:t>
            </a:r>
            <a:r>
              <a:rPr sz="900" dirty="0">
                <a:solidFill>
                  <a:srgbClr val="231F20"/>
                </a:solidFill>
                <a:latin typeface="Arial MT"/>
                <a:cs typeface="Arial MT"/>
              </a:rPr>
              <a:t>latter</a:t>
            </a:r>
            <a:r>
              <a:rPr sz="900" spc="10" dirty="0">
                <a:solidFill>
                  <a:srgbClr val="231F20"/>
                </a:solidFill>
                <a:latin typeface="Arial MT"/>
                <a:cs typeface="Arial MT"/>
              </a:rPr>
              <a:t> </a:t>
            </a:r>
            <a:r>
              <a:rPr sz="900" dirty="0">
                <a:solidFill>
                  <a:srgbClr val="231F20"/>
                </a:solidFill>
                <a:latin typeface="Arial MT"/>
                <a:cs typeface="Arial MT"/>
              </a:rPr>
              <a:t>then</a:t>
            </a:r>
            <a:r>
              <a:rPr sz="900" spc="10" dirty="0">
                <a:solidFill>
                  <a:srgbClr val="231F20"/>
                </a:solidFill>
                <a:latin typeface="Arial MT"/>
                <a:cs typeface="Arial MT"/>
              </a:rPr>
              <a:t> </a:t>
            </a:r>
            <a:r>
              <a:rPr sz="900" dirty="0">
                <a:solidFill>
                  <a:srgbClr val="231F20"/>
                </a:solidFill>
                <a:latin typeface="Arial MT"/>
                <a:cs typeface="Arial MT"/>
              </a:rPr>
              <a:t>the</a:t>
            </a:r>
            <a:r>
              <a:rPr sz="900" spc="10" dirty="0">
                <a:solidFill>
                  <a:srgbClr val="231F20"/>
                </a:solidFill>
                <a:latin typeface="Arial MT"/>
                <a:cs typeface="Arial MT"/>
              </a:rPr>
              <a:t> </a:t>
            </a:r>
            <a:r>
              <a:rPr sz="900" dirty="0">
                <a:solidFill>
                  <a:srgbClr val="231F20"/>
                </a:solidFill>
                <a:latin typeface="Arial MT"/>
                <a:cs typeface="Arial MT"/>
              </a:rPr>
              <a:t>Rotor,</a:t>
            </a:r>
            <a:r>
              <a:rPr sz="900" spc="15" dirty="0">
                <a:solidFill>
                  <a:srgbClr val="231F20"/>
                </a:solidFill>
                <a:latin typeface="Arial MT"/>
                <a:cs typeface="Arial MT"/>
              </a:rPr>
              <a:t> </a:t>
            </a:r>
            <a:r>
              <a:rPr sz="900" dirty="0">
                <a:solidFill>
                  <a:srgbClr val="231F20"/>
                </a:solidFill>
                <a:latin typeface="Arial MT"/>
                <a:cs typeface="Arial MT"/>
              </a:rPr>
              <a:t>being</a:t>
            </a:r>
            <a:r>
              <a:rPr sz="900" spc="10" dirty="0">
                <a:solidFill>
                  <a:srgbClr val="231F20"/>
                </a:solidFill>
                <a:latin typeface="Arial MT"/>
                <a:cs typeface="Arial MT"/>
              </a:rPr>
              <a:t> </a:t>
            </a:r>
            <a:r>
              <a:rPr sz="900" dirty="0">
                <a:solidFill>
                  <a:srgbClr val="231F20"/>
                </a:solidFill>
                <a:latin typeface="Arial MT"/>
                <a:cs typeface="Arial MT"/>
              </a:rPr>
              <a:t>a</a:t>
            </a:r>
            <a:r>
              <a:rPr sz="900" spc="10" dirty="0">
                <a:solidFill>
                  <a:srgbClr val="231F20"/>
                </a:solidFill>
                <a:latin typeface="Arial MT"/>
                <a:cs typeface="Arial MT"/>
              </a:rPr>
              <a:t> </a:t>
            </a:r>
            <a:r>
              <a:rPr sz="900" spc="-10" dirty="0">
                <a:solidFill>
                  <a:srgbClr val="231F20"/>
                </a:solidFill>
                <a:latin typeface="Arial MT"/>
                <a:cs typeface="Arial MT"/>
              </a:rPr>
              <a:t>lighter</a:t>
            </a:r>
            <a:r>
              <a:rPr sz="900" spc="500" dirty="0">
                <a:solidFill>
                  <a:srgbClr val="231F20"/>
                </a:solidFill>
                <a:latin typeface="Arial MT"/>
                <a:cs typeface="Arial MT"/>
              </a:rPr>
              <a:t> </a:t>
            </a:r>
            <a:r>
              <a:rPr sz="900" dirty="0">
                <a:solidFill>
                  <a:srgbClr val="231F20"/>
                </a:solidFill>
                <a:latin typeface="Arial MT"/>
                <a:cs typeface="Arial MT"/>
              </a:rPr>
              <a:t>construction,</a:t>
            </a:r>
            <a:r>
              <a:rPr sz="900" spc="30" dirty="0">
                <a:solidFill>
                  <a:srgbClr val="231F20"/>
                </a:solidFill>
                <a:latin typeface="Arial MT"/>
                <a:cs typeface="Arial MT"/>
              </a:rPr>
              <a:t> </a:t>
            </a:r>
            <a:r>
              <a:rPr sz="900" dirty="0">
                <a:solidFill>
                  <a:srgbClr val="231F20"/>
                </a:solidFill>
                <a:latin typeface="Arial MT"/>
                <a:cs typeface="Arial MT"/>
              </a:rPr>
              <a:t>will</a:t>
            </a:r>
            <a:r>
              <a:rPr sz="900" spc="30" dirty="0">
                <a:solidFill>
                  <a:srgbClr val="231F20"/>
                </a:solidFill>
                <a:latin typeface="Arial MT"/>
                <a:cs typeface="Arial MT"/>
              </a:rPr>
              <a:t> </a:t>
            </a:r>
            <a:r>
              <a:rPr sz="900" dirty="0">
                <a:solidFill>
                  <a:srgbClr val="231F20"/>
                </a:solidFill>
                <a:latin typeface="Arial MT"/>
                <a:cs typeface="Arial MT"/>
              </a:rPr>
              <a:t>expand</a:t>
            </a:r>
            <a:r>
              <a:rPr sz="900" spc="30" dirty="0">
                <a:solidFill>
                  <a:srgbClr val="231F20"/>
                </a:solidFill>
                <a:latin typeface="Arial MT"/>
                <a:cs typeface="Arial MT"/>
              </a:rPr>
              <a:t> </a:t>
            </a:r>
            <a:r>
              <a:rPr sz="900" dirty="0">
                <a:solidFill>
                  <a:srgbClr val="231F20"/>
                </a:solidFill>
                <a:latin typeface="Arial MT"/>
                <a:cs typeface="Arial MT"/>
              </a:rPr>
              <a:t>quicker</a:t>
            </a:r>
            <a:r>
              <a:rPr sz="900" spc="30" dirty="0">
                <a:solidFill>
                  <a:srgbClr val="231F20"/>
                </a:solidFill>
                <a:latin typeface="Arial MT"/>
                <a:cs typeface="Arial MT"/>
              </a:rPr>
              <a:t> </a:t>
            </a:r>
            <a:r>
              <a:rPr sz="900" dirty="0">
                <a:solidFill>
                  <a:srgbClr val="231F20"/>
                </a:solidFill>
                <a:latin typeface="Arial MT"/>
                <a:cs typeface="Arial MT"/>
              </a:rPr>
              <a:t>than</a:t>
            </a:r>
            <a:r>
              <a:rPr sz="900" spc="30" dirty="0">
                <a:solidFill>
                  <a:srgbClr val="231F20"/>
                </a:solidFill>
                <a:latin typeface="Arial MT"/>
                <a:cs typeface="Arial MT"/>
              </a:rPr>
              <a:t> </a:t>
            </a:r>
            <a:r>
              <a:rPr sz="900" dirty="0">
                <a:solidFill>
                  <a:srgbClr val="231F20"/>
                </a:solidFill>
                <a:latin typeface="Arial MT"/>
                <a:cs typeface="Arial MT"/>
              </a:rPr>
              <a:t>the</a:t>
            </a:r>
            <a:r>
              <a:rPr sz="900" spc="35" dirty="0">
                <a:solidFill>
                  <a:srgbClr val="231F20"/>
                </a:solidFill>
                <a:latin typeface="Arial MT"/>
                <a:cs typeface="Arial MT"/>
              </a:rPr>
              <a:t> </a:t>
            </a:r>
            <a:r>
              <a:rPr sz="900" dirty="0">
                <a:solidFill>
                  <a:srgbClr val="231F20"/>
                </a:solidFill>
                <a:latin typeface="Arial MT"/>
                <a:cs typeface="Arial MT"/>
              </a:rPr>
              <a:t>Housing,</a:t>
            </a:r>
            <a:r>
              <a:rPr sz="900" spc="30" dirty="0">
                <a:solidFill>
                  <a:srgbClr val="231F20"/>
                </a:solidFill>
                <a:latin typeface="Arial MT"/>
                <a:cs typeface="Arial MT"/>
              </a:rPr>
              <a:t> </a:t>
            </a:r>
            <a:r>
              <a:rPr sz="900" spc="-10" dirty="0">
                <a:solidFill>
                  <a:srgbClr val="231F20"/>
                </a:solidFill>
                <a:latin typeface="Arial MT"/>
                <a:cs typeface="Arial MT"/>
              </a:rPr>
              <a:t>which</a:t>
            </a:r>
            <a:r>
              <a:rPr sz="900" spc="500" dirty="0">
                <a:solidFill>
                  <a:srgbClr val="231F20"/>
                </a:solidFill>
                <a:latin typeface="Arial MT"/>
                <a:cs typeface="Arial MT"/>
              </a:rPr>
              <a:t> </a:t>
            </a:r>
            <a:r>
              <a:rPr sz="900" dirty="0">
                <a:solidFill>
                  <a:srgbClr val="231F20"/>
                </a:solidFill>
                <a:latin typeface="Arial MT"/>
                <a:cs typeface="Arial MT"/>
              </a:rPr>
              <a:t>is</a:t>
            </a:r>
            <a:r>
              <a:rPr sz="900" spc="5" dirty="0">
                <a:solidFill>
                  <a:srgbClr val="231F20"/>
                </a:solidFill>
                <a:latin typeface="Arial MT"/>
                <a:cs typeface="Arial MT"/>
              </a:rPr>
              <a:t> </a:t>
            </a:r>
            <a:r>
              <a:rPr sz="900" dirty="0">
                <a:solidFill>
                  <a:srgbClr val="231F20"/>
                </a:solidFill>
                <a:latin typeface="Arial MT"/>
                <a:cs typeface="Arial MT"/>
              </a:rPr>
              <a:t>also</a:t>
            </a:r>
            <a:r>
              <a:rPr sz="900" spc="5" dirty="0">
                <a:solidFill>
                  <a:srgbClr val="231F20"/>
                </a:solidFill>
                <a:latin typeface="Arial MT"/>
                <a:cs typeface="Arial MT"/>
              </a:rPr>
              <a:t> </a:t>
            </a:r>
            <a:r>
              <a:rPr sz="900" dirty="0">
                <a:solidFill>
                  <a:srgbClr val="231F20"/>
                </a:solidFill>
                <a:latin typeface="Arial MT"/>
                <a:cs typeface="Arial MT"/>
              </a:rPr>
              <a:t>subject</a:t>
            </a:r>
            <a:r>
              <a:rPr sz="900" spc="5" dirty="0">
                <a:solidFill>
                  <a:srgbClr val="231F20"/>
                </a:solidFill>
                <a:latin typeface="Arial MT"/>
                <a:cs typeface="Arial MT"/>
              </a:rPr>
              <a:t> </a:t>
            </a:r>
            <a:r>
              <a:rPr sz="900" dirty="0">
                <a:solidFill>
                  <a:srgbClr val="231F20"/>
                </a:solidFill>
                <a:latin typeface="Arial MT"/>
                <a:cs typeface="Arial MT"/>
              </a:rPr>
              <a:t>to</a:t>
            </a:r>
            <a:r>
              <a:rPr sz="900" spc="5" dirty="0">
                <a:solidFill>
                  <a:srgbClr val="231F20"/>
                </a:solidFill>
                <a:latin typeface="Arial MT"/>
                <a:cs typeface="Arial MT"/>
              </a:rPr>
              <a:t> </a:t>
            </a:r>
            <a:r>
              <a:rPr sz="900" dirty="0">
                <a:solidFill>
                  <a:srgbClr val="231F20"/>
                </a:solidFill>
                <a:latin typeface="Arial MT"/>
                <a:cs typeface="Arial MT"/>
              </a:rPr>
              <a:t>external</a:t>
            </a:r>
            <a:r>
              <a:rPr sz="900" spc="5" dirty="0">
                <a:solidFill>
                  <a:srgbClr val="231F20"/>
                </a:solidFill>
                <a:latin typeface="Arial MT"/>
                <a:cs typeface="Arial MT"/>
              </a:rPr>
              <a:t> </a:t>
            </a:r>
            <a:r>
              <a:rPr sz="900" dirty="0">
                <a:solidFill>
                  <a:srgbClr val="231F20"/>
                </a:solidFill>
                <a:latin typeface="Arial MT"/>
                <a:cs typeface="Arial MT"/>
              </a:rPr>
              <a:t>surface</a:t>
            </a:r>
            <a:r>
              <a:rPr sz="900" spc="5" dirty="0">
                <a:solidFill>
                  <a:srgbClr val="231F20"/>
                </a:solidFill>
                <a:latin typeface="Arial MT"/>
                <a:cs typeface="Arial MT"/>
              </a:rPr>
              <a:t> </a:t>
            </a:r>
            <a:r>
              <a:rPr sz="900" dirty="0">
                <a:solidFill>
                  <a:srgbClr val="231F20"/>
                </a:solidFill>
                <a:latin typeface="Arial MT"/>
                <a:cs typeface="Arial MT"/>
              </a:rPr>
              <a:t>heat</a:t>
            </a:r>
            <a:r>
              <a:rPr sz="900" spc="5" dirty="0">
                <a:solidFill>
                  <a:srgbClr val="231F20"/>
                </a:solidFill>
                <a:latin typeface="Arial MT"/>
                <a:cs typeface="Arial MT"/>
              </a:rPr>
              <a:t> </a:t>
            </a:r>
            <a:r>
              <a:rPr sz="900" spc="-10" dirty="0">
                <a:solidFill>
                  <a:srgbClr val="231F20"/>
                </a:solidFill>
                <a:latin typeface="Arial MT"/>
                <a:cs typeface="Arial MT"/>
              </a:rPr>
              <a:t>loss.</a:t>
            </a:r>
            <a:endParaRPr sz="900" dirty="0">
              <a:latin typeface="Arial MT"/>
              <a:cs typeface="Arial MT"/>
            </a:endParaRPr>
          </a:p>
        </p:txBody>
      </p:sp>
      <p:sp>
        <p:nvSpPr>
          <p:cNvPr id="6" name="object 6"/>
          <p:cNvSpPr txBox="1"/>
          <p:nvPr/>
        </p:nvSpPr>
        <p:spPr>
          <a:xfrm>
            <a:off x="2714299" y="1246385"/>
            <a:ext cx="2322830" cy="702372"/>
          </a:xfrm>
          <a:prstGeom prst="rect">
            <a:avLst/>
          </a:prstGeom>
        </p:spPr>
        <p:txBody>
          <a:bodyPr vert="horz" wrap="square" lIns="0" tIns="11430" rIns="0" bIns="0" rtlCol="0">
            <a:spAutoFit/>
          </a:bodyPr>
          <a:lstStyle/>
          <a:p>
            <a:pPr marL="12700" marR="5080">
              <a:lnSpc>
                <a:spcPct val="101200"/>
              </a:lnSpc>
              <a:spcBef>
                <a:spcPts val="90"/>
              </a:spcBef>
            </a:pPr>
            <a:r>
              <a:rPr sz="900" dirty="0">
                <a:solidFill>
                  <a:srgbClr val="231F20"/>
                </a:solidFill>
                <a:latin typeface="Arial MT"/>
                <a:cs typeface="Arial MT"/>
              </a:rPr>
              <a:t>Clearances</a:t>
            </a:r>
            <a:r>
              <a:rPr sz="900" spc="5" dirty="0">
                <a:solidFill>
                  <a:srgbClr val="231F20"/>
                </a:solidFill>
                <a:latin typeface="Arial MT"/>
                <a:cs typeface="Arial MT"/>
              </a:rPr>
              <a:t> </a:t>
            </a:r>
            <a:r>
              <a:rPr sz="900" dirty="0">
                <a:solidFill>
                  <a:srgbClr val="231F20"/>
                </a:solidFill>
                <a:latin typeface="Arial MT"/>
                <a:cs typeface="Arial MT"/>
              </a:rPr>
              <a:t>need</a:t>
            </a:r>
            <a:r>
              <a:rPr sz="900" spc="5" dirty="0">
                <a:solidFill>
                  <a:srgbClr val="231F20"/>
                </a:solidFill>
                <a:latin typeface="Arial MT"/>
                <a:cs typeface="Arial MT"/>
              </a:rPr>
              <a:t> </a:t>
            </a:r>
            <a:r>
              <a:rPr sz="900" dirty="0">
                <a:solidFill>
                  <a:srgbClr val="231F20"/>
                </a:solidFill>
                <a:latin typeface="Arial MT"/>
                <a:cs typeface="Arial MT"/>
              </a:rPr>
              <a:t>to</a:t>
            </a:r>
            <a:r>
              <a:rPr sz="900" spc="10" dirty="0">
                <a:solidFill>
                  <a:srgbClr val="231F20"/>
                </a:solidFill>
                <a:latin typeface="Arial MT"/>
                <a:cs typeface="Arial MT"/>
              </a:rPr>
              <a:t> </a:t>
            </a:r>
            <a:r>
              <a:rPr sz="900" dirty="0">
                <a:solidFill>
                  <a:srgbClr val="231F20"/>
                </a:solidFill>
                <a:latin typeface="Arial MT"/>
                <a:cs typeface="Arial MT"/>
              </a:rPr>
              <a:t>be</a:t>
            </a:r>
            <a:r>
              <a:rPr sz="900" spc="5" dirty="0">
                <a:solidFill>
                  <a:srgbClr val="231F20"/>
                </a:solidFill>
                <a:latin typeface="Arial MT"/>
                <a:cs typeface="Arial MT"/>
              </a:rPr>
              <a:t> </a:t>
            </a:r>
            <a:r>
              <a:rPr sz="900" dirty="0">
                <a:solidFill>
                  <a:srgbClr val="231F20"/>
                </a:solidFill>
                <a:latin typeface="Arial MT"/>
                <a:cs typeface="Arial MT"/>
              </a:rPr>
              <a:t>set</a:t>
            </a:r>
            <a:r>
              <a:rPr sz="900" spc="10" dirty="0">
                <a:solidFill>
                  <a:srgbClr val="231F20"/>
                </a:solidFill>
                <a:latin typeface="Arial MT"/>
                <a:cs typeface="Arial MT"/>
              </a:rPr>
              <a:t> </a:t>
            </a:r>
            <a:r>
              <a:rPr sz="900" dirty="0">
                <a:solidFill>
                  <a:srgbClr val="231F20"/>
                </a:solidFill>
                <a:latin typeface="Arial MT"/>
                <a:cs typeface="Arial MT"/>
              </a:rPr>
              <a:t>so</a:t>
            </a:r>
            <a:r>
              <a:rPr sz="900" spc="5" dirty="0">
                <a:solidFill>
                  <a:srgbClr val="231F20"/>
                </a:solidFill>
                <a:latin typeface="Arial MT"/>
                <a:cs typeface="Arial MT"/>
              </a:rPr>
              <a:t> </a:t>
            </a:r>
            <a:r>
              <a:rPr sz="900" dirty="0">
                <a:solidFill>
                  <a:srgbClr val="231F20"/>
                </a:solidFill>
                <a:latin typeface="Arial MT"/>
                <a:cs typeface="Arial MT"/>
              </a:rPr>
              <a:t>that</a:t>
            </a:r>
            <a:r>
              <a:rPr sz="900" spc="10" dirty="0">
                <a:solidFill>
                  <a:srgbClr val="231F20"/>
                </a:solidFill>
                <a:latin typeface="Arial MT"/>
                <a:cs typeface="Arial MT"/>
              </a:rPr>
              <a:t> </a:t>
            </a:r>
            <a:r>
              <a:rPr sz="900" dirty="0">
                <a:solidFill>
                  <a:srgbClr val="231F20"/>
                </a:solidFill>
                <a:latin typeface="Arial MT"/>
                <a:cs typeface="Arial MT"/>
              </a:rPr>
              <a:t>once</a:t>
            </a:r>
            <a:r>
              <a:rPr sz="900" spc="5" dirty="0">
                <a:solidFill>
                  <a:srgbClr val="231F20"/>
                </a:solidFill>
                <a:latin typeface="Arial MT"/>
                <a:cs typeface="Arial MT"/>
              </a:rPr>
              <a:t> </a:t>
            </a:r>
            <a:r>
              <a:rPr sz="900" spc="-10" dirty="0">
                <a:solidFill>
                  <a:srgbClr val="231F20"/>
                </a:solidFill>
                <a:latin typeface="Arial MT"/>
                <a:cs typeface="Arial MT"/>
              </a:rPr>
              <a:t>operating</a:t>
            </a:r>
            <a:r>
              <a:rPr sz="900" spc="500" dirty="0">
                <a:solidFill>
                  <a:srgbClr val="231F20"/>
                </a:solidFill>
                <a:latin typeface="Arial MT"/>
                <a:cs typeface="Arial MT"/>
              </a:rPr>
              <a:t> </a:t>
            </a:r>
            <a:r>
              <a:rPr sz="900" dirty="0">
                <a:solidFill>
                  <a:srgbClr val="231F20"/>
                </a:solidFill>
                <a:latin typeface="Arial MT"/>
                <a:cs typeface="Arial MT"/>
              </a:rPr>
              <a:t>temperature</a:t>
            </a:r>
            <a:r>
              <a:rPr sz="900" spc="5" dirty="0">
                <a:solidFill>
                  <a:srgbClr val="231F20"/>
                </a:solidFill>
                <a:latin typeface="Arial MT"/>
                <a:cs typeface="Arial MT"/>
              </a:rPr>
              <a:t> </a:t>
            </a:r>
            <a:r>
              <a:rPr sz="900" dirty="0">
                <a:solidFill>
                  <a:srgbClr val="231F20"/>
                </a:solidFill>
                <a:latin typeface="Arial MT"/>
                <a:cs typeface="Arial MT"/>
              </a:rPr>
              <a:t>is</a:t>
            </a:r>
            <a:r>
              <a:rPr sz="900" spc="10" dirty="0">
                <a:solidFill>
                  <a:srgbClr val="231F20"/>
                </a:solidFill>
                <a:latin typeface="Arial MT"/>
                <a:cs typeface="Arial MT"/>
              </a:rPr>
              <a:t> </a:t>
            </a:r>
            <a:r>
              <a:rPr sz="900" dirty="0">
                <a:solidFill>
                  <a:srgbClr val="231F20"/>
                </a:solidFill>
                <a:latin typeface="Arial MT"/>
                <a:cs typeface="Arial MT"/>
              </a:rPr>
              <a:t>reached</a:t>
            </a:r>
            <a:r>
              <a:rPr sz="900" spc="5" dirty="0">
                <a:solidFill>
                  <a:srgbClr val="231F20"/>
                </a:solidFill>
                <a:latin typeface="Arial MT"/>
                <a:cs typeface="Arial MT"/>
              </a:rPr>
              <a:t> </a:t>
            </a:r>
            <a:r>
              <a:rPr sz="900" dirty="0">
                <a:solidFill>
                  <a:srgbClr val="231F20"/>
                </a:solidFill>
                <a:latin typeface="Arial MT"/>
                <a:cs typeface="Arial MT"/>
              </a:rPr>
              <a:t>they</a:t>
            </a:r>
            <a:r>
              <a:rPr sz="900" spc="10" dirty="0">
                <a:solidFill>
                  <a:srgbClr val="231F20"/>
                </a:solidFill>
                <a:latin typeface="Arial MT"/>
                <a:cs typeface="Arial MT"/>
              </a:rPr>
              <a:t> </a:t>
            </a:r>
            <a:r>
              <a:rPr sz="900" spc="-10" dirty="0">
                <a:solidFill>
                  <a:srgbClr val="231F20"/>
                </a:solidFill>
                <a:latin typeface="Arial MT"/>
                <a:cs typeface="Arial MT"/>
              </a:rPr>
              <a:t>are</a:t>
            </a:r>
            <a:r>
              <a:rPr sz="900" spc="10" dirty="0">
                <a:solidFill>
                  <a:srgbClr val="231F20"/>
                </a:solidFill>
                <a:latin typeface="Arial MT"/>
                <a:cs typeface="Arial MT"/>
              </a:rPr>
              <a:t> </a:t>
            </a:r>
            <a:r>
              <a:rPr sz="900" dirty="0">
                <a:solidFill>
                  <a:srgbClr val="231F20"/>
                </a:solidFill>
                <a:latin typeface="Arial MT"/>
                <a:cs typeface="Arial MT"/>
              </a:rPr>
              <a:t>at</a:t>
            </a:r>
            <a:r>
              <a:rPr sz="900" spc="5" dirty="0">
                <a:solidFill>
                  <a:srgbClr val="231F20"/>
                </a:solidFill>
                <a:latin typeface="Arial MT"/>
                <a:cs typeface="Arial MT"/>
              </a:rPr>
              <a:t> </a:t>
            </a:r>
            <a:r>
              <a:rPr sz="900" dirty="0">
                <a:solidFill>
                  <a:srgbClr val="231F20"/>
                </a:solidFill>
                <a:latin typeface="Arial MT"/>
                <a:cs typeface="Arial MT"/>
              </a:rPr>
              <a:t>the</a:t>
            </a:r>
            <a:r>
              <a:rPr sz="900" spc="10" dirty="0">
                <a:solidFill>
                  <a:srgbClr val="231F20"/>
                </a:solidFill>
                <a:latin typeface="Arial MT"/>
                <a:cs typeface="Arial MT"/>
              </a:rPr>
              <a:t> </a:t>
            </a:r>
            <a:r>
              <a:rPr sz="900" dirty="0">
                <a:solidFill>
                  <a:srgbClr val="231F20"/>
                </a:solidFill>
                <a:latin typeface="Arial MT"/>
                <a:cs typeface="Arial MT"/>
              </a:rPr>
              <a:t>optimum</a:t>
            </a:r>
            <a:r>
              <a:rPr sz="900" spc="10" dirty="0">
                <a:solidFill>
                  <a:srgbClr val="231F20"/>
                </a:solidFill>
                <a:latin typeface="Arial MT"/>
                <a:cs typeface="Arial MT"/>
              </a:rPr>
              <a:t> </a:t>
            </a:r>
            <a:r>
              <a:rPr sz="900" spc="-10" dirty="0">
                <a:solidFill>
                  <a:srgbClr val="231F20"/>
                </a:solidFill>
                <a:latin typeface="Arial MT"/>
                <a:cs typeface="Arial MT"/>
              </a:rPr>
              <a:t>clearance</a:t>
            </a:r>
            <a:r>
              <a:rPr sz="900" spc="500" dirty="0">
                <a:solidFill>
                  <a:srgbClr val="231F20"/>
                </a:solidFill>
                <a:latin typeface="Arial MT"/>
                <a:cs typeface="Arial MT"/>
              </a:rPr>
              <a:t> </a:t>
            </a:r>
            <a:r>
              <a:rPr sz="900" dirty="0">
                <a:solidFill>
                  <a:srgbClr val="231F20"/>
                </a:solidFill>
                <a:latin typeface="Arial MT"/>
                <a:cs typeface="Arial MT"/>
              </a:rPr>
              <a:t>for the</a:t>
            </a:r>
            <a:r>
              <a:rPr sz="900" spc="5" dirty="0">
                <a:solidFill>
                  <a:srgbClr val="231F20"/>
                </a:solidFill>
                <a:latin typeface="Arial MT"/>
                <a:cs typeface="Arial MT"/>
              </a:rPr>
              <a:t> </a:t>
            </a:r>
            <a:r>
              <a:rPr sz="900" dirty="0">
                <a:solidFill>
                  <a:srgbClr val="231F20"/>
                </a:solidFill>
                <a:latin typeface="Arial MT"/>
                <a:cs typeface="Arial MT"/>
              </a:rPr>
              <a:t>duty.</a:t>
            </a:r>
            <a:r>
              <a:rPr sz="900" spc="5" dirty="0">
                <a:solidFill>
                  <a:srgbClr val="231F20"/>
                </a:solidFill>
                <a:latin typeface="Arial MT"/>
                <a:cs typeface="Arial MT"/>
              </a:rPr>
              <a:t> </a:t>
            </a:r>
            <a:r>
              <a:rPr sz="900" dirty="0">
                <a:solidFill>
                  <a:srgbClr val="231F20"/>
                </a:solidFill>
                <a:latin typeface="Arial MT"/>
                <a:cs typeface="Arial MT"/>
              </a:rPr>
              <a:t>This</a:t>
            </a:r>
            <a:r>
              <a:rPr sz="900" spc="5" dirty="0">
                <a:solidFill>
                  <a:srgbClr val="231F20"/>
                </a:solidFill>
                <a:latin typeface="Arial MT"/>
                <a:cs typeface="Arial MT"/>
              </a:rPr>
              <a:t> </a:t>
            </a:r>
            <a:r>
              <a:rPr sz="900" dirty="0">
                <a:solidFill>
                  <a:srgbClr val="231F20"/>
                </a:solidFill>
                <a:latin typeface="Arial MT"/>
                <a:cs typeface="Arial MT"/>
              </a:rPr>
              <a:t>means</a:t>
            </a:r>
            <a:r>
              <a:rPr sz="900" spc="5" dirty="0">
                <a:solidFill>
                  <a:srgbClr val="231F20"/>
                </a:solidFill>
                <a:latin typeface="Arial MT"/>
                <a:cs typeface="Arial MT"/>
              </a:rPr>
              <a:t> </a:t>
            </a:r>
            <a:r>
              <a:rPr sz="900" dirty="0">
                <a:solidFill>
                  <a:srgbClr val="231F20"/>
                </a:solidFill>
                <a:latin typeface="Arial MT"/>
                <a:cs typeface="Arial MT"/>
              </a:rPr>
              <a:t>that</a:t>
            </a:r>
            <a:r>
              <a:rPr sz="900" spc="5" dirty="0">
                <a:solidFill>
                  <a:srgbClr val="231F20"/>
                </a:solidFill>
                <a:latin typeface="Arial MT"/>
                <a:cs typeface="Arial MT"/>
              </a:rPr>
              <a:t> </a:t>
            </a:r>
            <a:r>
              <a:rPr sz="900" spc="-10" dirty="0">
                <a:solidFill>
                  <a:srgbClr val="231F20"/>
                </a:solidFill>
                <a:latin typeface="Arial MT"/>
                <a:cs typeface="Arial MT"/>
              </a:rPr>
              <a:t>leakage</a:t>
            </a:r>
            <a:r>
              <a:rPr sz="900" spc="5" dirty="0">
                <a:solidFill>
                  <a:srgbClr val="231F20"/>
                </a:solidFill>
                <a:latin typeface="Arial MT"/>
                <a:cs typeface="Arial MT"/>
              </a:rPr>
              <a:t> </a:t>
            </a:r>
            <a:r>
              <a:rPr sz="900" dirty="0">
                <a:solidFill>
                  <a:srgbClr val="231F20"/>
                </a:solidFill>
                <a:latin typeface="Arial MT"/>
                <a:cs typeface="Arial MT"/>
              </a:rPr>
              <a:t>before the</a:t>
            </a:r>
            <a:r>
              <a:rPr sz="900" spc="5" dirty="0">
                <a:solidFill>
                  <a:srgbClr val="231F20"/>
                </a:solidFill>
                <a:latin typeface="Arial MT"/>
                <a:cs typeface="Arial MT"/>
              </a:rPr>
              <a:t> </a:t>
            </a:r>
            <a:r>
              <a:rPr sz="900" spc="-10" dirty="0">
                <a:solidFill>
                  <a:srgbClr val="231F20"/>
                </a:solidFill>
                <a:latin typeface="Arial MT"/>
                <a:cs typeface="Arial MT"/>
              </a:rPr>
              <a:t>optimum</a:t>
            </a:r>
            <a:r>
              <a:rPr sz="900" spc="500" dirty="0">
                <a:solidFill>
                  <a:srgbClr val="231F20"/>
                </a:solidFill>
                <a:latin typeface="Arial MT"/>
                <a:cs typeface="Arial MT"/>
              </a:rPr>
              <a:t> </a:t>
            </a:r>
            <a:r>
              <a:rPr sz="900" dirty="0">
                <a:solidFill>
                  <a:srgbClr val="231F20"/>
                </a:solidFill>
                <a:latin typeface="Arial MT"/>
                <a:cs typeface="Arial MT"/>
              </a:rPr>
              <a:t>has been reached will</a:t>
            </a:r>
            <a:r>
              <a:rPr sz="900" spc="5" dirty="0">
                <a:solidFill>
                  <a:srgbClr val="231F20"/>
                </a:solidFill>
                <a:latin typeface="Arial MT"/>
                <a:cs typeface="Arial MT"/>
              </a:rPr>
              <a:t> </a:t>
            </a:r>
            <a:r>
              <a:rPr sz="900" dirty="0">
                <a:solidFill>
                  <a:srgbClr val="231F20"/>
                </a:solidFill>
                <a:latin typeface="Arial MT"/>
                <a:cs typeface="Arial MT"/>
              </a:rPr>
              <a:t>be much </a:t>
            </a:r>
            <a:r>
              <a:rPr sz="900" spc="-10" dirty="0">
                <a:solidFill>
                  <a:srgbClr val="231F20"/>
                </a:solidFill>
                <a:latin typeface="Arial MT"/>
                <a:cs typeface="Arial MT"/>
              </a:rPr>
              <a:t>greater.</a:t>
            </a:r>
            <a:endParaRPr sz="900">
              <a:latin typeface="Arial MT"/>
              <a:cs typeface="Arial MT"/>
            </a:endParaRPr>
          </a:p>
        </p:txBody>
      </p:sp>
      <p:grpSp>
        <p:nvGrpSpPr>
          <p:cNvPr id="7" name="object 7"/>
          <p:cNvGrpSpPr/>
          <p:nvPr/>
        </p:nvGrpSpPr>
        <p:grpSpPr>
          <a:xfrm>
            <a:off x="-107950" y="2006449"/>
            <a:ext cx="6553200" cy="5596266"/>
            <a:chOff x="0" y="1890001"/>
            <a:chExt cx="5328285" cy="5670550"/>
          </a:xfrm>
          <a:solidFill>
            <a:srgbClr val="31859C"/>
          </a:solidFill>
        </p:grpSpPr>
        <p:sp>
          <p:nvSpPr>
            <p:cNvPr id="8" name="object 8"/>
            <p:cNvSpPr/>
            <p:nvPr/>
          </p:nvSpPr>
          <p:spPr>
            <a:xfrm>
              <a:off x="0" y="1890001"/>
              <a:ext cx="5328285" cy="5670550"/>
            </a:xfrm>
            <a:custGeom>
              <a:avLst/>
              <a:gdLst/>
              <a:ahLst/>
              <a:cxnLst/>
              <a:rect l="l" t="t" r="r" b="b"/>
              <a:pathLst>
                <a:path w="5328285" h="5670550">
                  <a:moveTo>
                    <a:pt x="5328005" y="0"/>
                  </a:moveTo>
                  <a:lnTo>
                    <a:pt x="0" y="0"/>
                  </a:lnTo>
                  <a:lnTo>
                    <a:pt x="0" y="5670003"/>
                  </a:lnTo>
                  <a:lnTo>
                    <a:pt x="5328005" y="5670003"/>
                  </a:lnTo>
                  <a:lnTo>
                    <a:pt x="5328005" y="0"/>
                  </a:lnTo>
                  <a:close/>
                </a:path>
              </a:pathLst>
            </a:custGeom>
            <a:grpFill/>
          </p:spPr>
          <p:txBody>
            <a:bodyPr wrap="square" lIns="0" tIns="0" rIns="0" bIns="0" rtlCol="0"/>
            <a:lstStyle/>
            <a:p>
              <a:endParaRPr sz="900"/>
            </a:p>
          </p:txBody>
        </p:sp>
        <p:sp>
          <p:nvSpPr>
            <p:cNvPr id="9" name="object 9"/>
            <p:cNvSpPr/>
            <p:nvPr/>
          </p:nvSpPr>
          <p:spPr>
            <a:xfrm>
              <a:off x="270002" y="2322004"/>
              <a:ext cx="1348740" cy="1296035"/>
            </a:xfrm>
            <a:custGeom>
              <a:avLst/>
              <a:gdLst/>
              <a:ahLst/>
              <a:cxnLst/>
              <a:rect l="l" t="t" r="r" b="b"/>
              <a:pathLst>
                <a:path w="1348740" h="1296035">
                  <a:moveTo>
                    <a:pt x="1348206" y="0"/>
                  </a:moveTo>
                  <a:lnTo>
                    <a:pt x="0" y="0"/>
                  </a:lnTo>
                  <a:lnTo>
                    <a:pt x="0" y="1295996"/>
                  </a:lnTo>
                  <a:lnTo>
                    <a:pt x="1348206" y="1295996"/>
                  </a:lnTo>
                  <a:lnTo>
                    <a:pt x="1348206" y="0"/>
                  </a:lnTo>
                  <a:close/>
                </a:path>
              </a:pathLst>
            </a:custGeom>
            <a:grpFill/>
          </p:spPr>
          <p:txBody>
            <a:bodyPr wrap="square" lIns="0" tIns="0" rIns="0" bIns="0" rtlCol="0"/>
            <a:lstStyle/>
            <a:p>
              <a:endParaRPr sz="900"/>
            </a:p>
          </p:txBody>
        </p:sp>
        <p:pic>
          <p:nvPicPr>
            <p:cNvPr id="10" name="object 10"/>
            <p:cNvPicPr/>
            <p:nvPr/>
          </p:nvPicPr>
          <p:blipFill>
            <a:blip r:embed="rId2" cstate="print"/>
            <a:stretch>
              <a:fillRect/>
            </a:stretch>
          </p:blipFill>
          <p:spPr>
            <a:xfrm>
              <a:off x="270002" y="2499191"/>
              <a:ext cx="1312197" cy="941619"/>
            </a:xfrm>
            <a:prstGeom prst="rect">
              <a:avLst/>
            </a:prstGeom>
            <a:grpFill/>
          </p:spPr>
        </p:pic>
      </p:grpSp>
      <p:sp>
        <p:nvSpPr>
          <p:cNvPr id="11" name="object 11"/>
          <p:cNvSpPr txBox="1"/>
          <p:nvPr/>
        </p:nvSpPr>
        <p:spPr>
          <a:xfrm>
            <a:off x="257299" y="3730636"/>
            <a:ext cx="1282065" cy="1122102"/>
          </a:xfrm>
          <a:prstGeom prst="rect">
            <a:avLst/>
          </a:prstGeom>
        </p:spPr>
        <p:txBody>
          <a:bodyPr vert="horz" wrap="square" lIns="0" tIns="11430" rIns="0" bIns="0" rtlCol="0">
            <a:spAutoFit/>
          </a:bodyPr>
          <a:lstStyle/>
          <a:p>
            <a:pPr marL="12700" marR="5080">
              <a:lnSpc>
                <a:spcPct val="101200"/>
              </a:lnSpc>
              <a:spcBef>
                <a:spcPts val="90"/>
              </a:spcBef>
            </a:pPr>
            <a:r>
              <a:rPr sz="900" b="1" spc="-10" dirty="0">
                <a:solidFill>
                  <a:srgbClr val="231F20"/>
                </a:solidFill>
                <a:latin typeface="Arial"/>
                <a:cs typeface="Arial"/>
              </a:rPr>
              <a:t>Stainless</a:t>
            </a:r>
            <a:r>
              <a:rPr sz="900" b="1" spc="5" dirty="0">
                <a:solidFill>
                  <a:srgbClr val="231F20"/>
                </a:solidFill>
                <a:latin typeface="Arial"/>
                <a:cs typeface="Arial"/>
              </a:rPr>
              <a:t> </a:t>
            </a:r>
            <a:r>
              <a:rPr sz="900" b="1" dirty="0">
                <a:solidFill>
                  <a:srgbClr val="231F20"/>
                </a:solidFill>
                <a:latin typeface="Arial"/>
                <a:cs typeface="Arial"/>
              </a:rPr>
              <a:t>Steel</a:t>
            </a:r>
            <a:r>
              <a:rPr sz="900" b="1" spc="10" dirty="0">
                <a:solidFill>
                  <a:srgbClr val="231F20"/>
                </a:solidFill>
                <a:latin typeface="Arial"/>
                <a:cs typeface="Arial"/>
              </a:rPr>
              <a:t> </a:t>
            </a:r>
            <a:r>
              <a:rPr sz="900" b="1" spc="-10" dirty="0">
                <a:solidFill>
                  <a:srgbClr val="231F20"/>
                </a:solidFill>
                <a:latin typeface="Arial"/>
                <a:cs typeface="Arial"/>
              </a:rPr>
              <a:t>valve</a:t>
            </a:r>
            <a:r>
              <a:rPr sz="900" b="1" spc="10" dirty="0">
                <a:solidFill>
                  <a:srgbClr val="231F20"/>
                </a:solidFill>
                <a:latin typeface="Arial"/>
                <a:cs typeface="Arial"/>
              </a:rPr>
              <a:t> </a:t>
            </a:r>
            <a:r>
              <a:rPr sz="900" spc="-10" dirty="0">
                <a:solidFill>
                  <a:srgbClr val="231F20"/>
                </a:solidFill>
                <a:latin typeface="Arial MT"/>
                <a:cs typeface="Arial MT"/>
              </a:rPr>
              <a:t>designed</a:t>
            </a:r>
            <a:r>
              <a:rPr sz="900" spc="500" dirty="0">
                <a:solidFill>
                  <a:srgbClr val="231F20"/>
                </a:solidFill>
                <a:latin typeface="Arial MT"/>
                <a:cs typeface="Arial MT"/>
              </a:rPr>
              <a:t> </a:t>
            </a:r>
            <a:r>
              <a:rPr sz="900" dirty="0">
                <a:solidFill>
                  <a:srgbClr val="231F20"/>
                </a:solidFill>
                <a:latin typeface="Arial MT"/>
                <a:cs typeface="Arial MT"/>
              </a:rPr>
              <a:t>to</a:t>
            </a:r>
            <a:r>
              <a:rPr sz="900" spc="10" dirty="0">
                <a:solidFill>
                  <a:srgbClr val="231F20"/>
                </a:solidFill>
                <a:latin typeface="Arial MT"/>
                <a:cs typeface="Arial MT"/>
              </a:rPr>
              <a:t> </a:t>
            </a:r>
            <a:r>
              <a:rPr sz="900" dirty="0">
                <a:solidFill>
                  <a:srgbClr val="231F20"/>
                </a:solidFill>
                <a:latin typeface="Arial MT"/>
                <a:cs typeface="Arial MT"/>
              </a:rPr>
              <a:t>act</a:t>
            </a:r>
            <a:r>
              <a:rPr sz="900" spc="15" dirty="0">
                <a:solidFill>
                  <a:srgbClr val="231F20"/>
                </a:solidFill>
                <a:latin typeface="Arial MT"/>
                <a:cs typeface="Arial MT"/>
              </a:rPr>
              <a:t> </a:t>
            </a:r>
            <a:r>
              <a:rPr sz="900" dirty="0">
                <a:solidFill>
                  <a:srgbClr val="231F20"/>
                </a:solidFill>
                <a:latin typeface="Arial MT"/>
                <a:cs typeface="Arial MT"/>
              </a:rPr>
              <a:t>as</a:t>
            </a:r>
            <a:r>
              <a:rPr sz="900" spc="15" dirty="0">
                <a:solidFill>
                  <a:srgbClr val="231F20"/>
                </a:solidFill>
                <a:latin typeface="Arial MT"/>
                <a:cs typeface="Arial MT"/>
              </a:rPr>
              <a:t> </a:t>
            </a:r>
            <a:r>
              <a:rPr sz="900" dirty="0">
                <a:solidFill>
                  <a:srgbClr val="231F20"/>
                </a:solidFill>
                <a:latin typeface="Arial MT"/>
                <a:cs typeface="Arial MT"/>
              </a:rPr>
              <a:t>a</a:t>
            </a:r>
            <a:r>
              <a:rPr sz="900" spc="15" dirty="0">
                <a:solidFill>
                  <a:srgbClr val="231F20"/>
                </a:solidFill>
                <a:latin typeface="Arial MT"/>
                <a:cs typeface="Arial MT"/>
              </a:rPr>
              <a:t> </a:t>
            </a:r>
            <a:r>
              <a:rPr sz="900" dirty="0">
                <a:solidFill>
                  <a:srgbClr val="231F20"/>
                </a:solidFill>
                <a:latin typeface="Arial MT"/>
                <a:cs typeface="Arial MT"/>
              </a:rPr>
              <a:t>process</a:t>
            </a:r>
            <a:r>
              <a:rPr sz="900" spc="15" dirty="0">
                <a:solidFill>
                  <a:srgbClr val="231F20"/>
                </a:solidFill>
                <a:latin typeface="Arial MT"/>
                <a:cs typeface="Arial MT"/>
              </a:rPr>
              <a:t> </a:t>
            </a:r>
            <a:r>
              <a:rPr sz="900" spc="-10" dirty="0">
                <a:solidFill>
                  <a:srgbClr val="231F20"/>
                </a:solidFill>
                <a:latin typeface="Arial MT"/>
                <a:cs typeface="Arial MT"/>
              </a:rPr>
              <a:t>separator</a:t>
            </a:r>
            <a:r>
              <a:rPr sz="900" spc="500" dirty="0">
                <a:solidFill>
                  <a:srgbClr val="231F20"/>
                </a:solidFill>
                <a:latin typeface="Arial MT"/>
                <a:cs typeface="Arial MT"/>
              </a:rPr>
              <a:t> </a:t>
            </a:r>
            <a:r>
              <a:rPr sz="900" dirty="0">
                <a:solidFill>
                  <a:srgbClr val="231F20"/>
                </a:solidFill>
                <a:latin typeface="Arial MT"/>
                <a:cs typeface="Arial MT"/>
              </a:rPr>
              <a:t>operating under Chlorine </a:t>
            </a:r>
            <a:r>
              <a:rPr sz="900" spc="-25" dirty="0">
                <a:solidFill>
                  <a:srgbClr val="231F20"/>
                </a:solidFill>
                <a:latin typeface="Arial MT"/>
                <a:cs typeface="Arial MT"/>
              </a:rPr>
              <a:t>gas</a:t>
            </a:r>
            <a:r>
              <a:rPr sz="900" spc="500" dirty="0">
                <a:solidFill>
                  <a:srgbClr val="231F20"/>
                </a:solidFill>
                <a:latin typeface="Arial MT"/>
                <a:cs typeface="Arial MT"/>
              </a:rPr>
              <a:t> </a:t>
            </a:r>
            <a:r>
              <a:rPr sz="900" dirty="0">
                <a:solidFill>
                  <a:srgbClr val="231F20"/>
                </a:solidFill>
                <a:latin typeface="Arial MT"/>
                <a:cs typeface="Arial MT"/>
              </a:rPr>
              <a:t>an</a:t>
            </a:r>
            <a:r>
              <a:rPr sz="900" spc="-10" dirty="0">
                <a:solidFill>
                  <a:srgbClr val="231F20"/>
                </a:solidFill>
                <a:latin typeface="Arial MT"/>
                <a:cs typeface="Arial MT"/>
              </a:rPr>
              <a:t> </a:t>
            </a:r>
            <a:r>
              <a:rPr sz="900" dirty="0">
                <a:solidFill>
                  <a:srgbClr val="231F20"/>
                </a:solidFill>
                <a:latin typeface="Arial MT"/>
                <a:cs typeface="Arial MT"/>
              </a:rPr>
              <a:t>internal</a:t>
            </a:r>
            <a:r>
              <a:rPr sz="900" spc="-10" dirty="0">
                <a:solidFill>
                  <a:srgbClr val="231F20"/>
                </a:solidFill>
                <a:latin typeface="Arial MT"/>
                <a:cs typeface="Arial MT"/>
              </a:rPr>
              <a:t> </a:t>
            </a:r>
            <a:r>
              <a:rPr sz="900" dirty="0">
                <a:solidFill>
                  <a:srgbClr val="231F20"/>
                </a:solidFill>
                <a:latin typeface="Arial MT"/>
                <a:cs typeface="Arial MT"/>
              </a:rPr>
              <a:t>pressure</a:t>
            </a:r>
            <a:r>
              <a:rPr sz="900" spc="-10" dirty="0">
                <a:solidFill>
                  <a:srgbClr val="231F20"/>
                </a:solidFill>
                <a:latin typeface="Arial MT"/>
                <a:cs typeface="Arial MT"/>
              </a:rPr>
              <a:t> </a:t>
            </a:r>
            <a:r>
              <a:rPr sz="900" dirty="0">
                <a:solidFill>
                  <a:srgbClr val="231F20"/>
                </a:solidFill>
                <a:latin typeface="Arial MT"/>
                <a:cs typeface="Arial MT"/>
              </a:rPr>
              <a:t>of</a:t>
            </a:r>
            <a:r>
              <a:rPr sz="900" spc="-5" dirty="0">
                <a:solidFill>
                  <a:srgbClr val="231F20"/>
                </a:solidFill>
                <a:latin typeface="Arial MT"/>
                <a:cs typeface="Arial MT"/>
              </a:rPr>
              <a:t> </a:t>
            </a:r>
            <a:r>
              <a:rPr sz="900" dirty="0">
                <a:solidFill>
                  <a:srgbClr val="231F20"/>
                </a:solidFill>
                <a:latin typeface="Arial MT"/>
                <a:cs typeface="Arial MT"/>
              </a:rPr>
              <a:t>7</a:t>
            </a:r>
            <a:r>
              <a:rPr sz="900" spc="-10" dirty="0">
                <a:solidFill>
                  <a:srgbClr val="231F20"/>
                </a:solidFill>
                <a:latin typeface="Arial MT"/>
                <a:cs typeface="Arial MT"/>
              </a:rPr>
              <a:t> </a:t>
            </a:r>
            <a:r>
              <a:rPr sz="900" spc="-25" dirty="0">
                <a:solidFill>
                  <a:srgbClr val="231F20"/>
                </a:solidFill>
                <a:latin typeface="Arial MT"/>
                <a:cs typeface="Arial MT"/>
              </a:rPr>
              <a:t>bar</a:t>
            </a:r>
            <a:r>
              <a:rPr sz="900" spc="500" dirty="0">
                <a:solidFill>
                  <a:srgbClr val="231F20"/>
                </a:solidFill>
                <a:latin typeface="Arial MT"/>
                <a:cs typeface="Arial MT"/>
              </a:rPr>
              <a:t> </a:t>
            </a:r>
            <a:r>
              <a:rPr sz="900" dirty="0">
                <a:solidFill>
                  <a:srgbClr val="231F20"/>
                </a:solidFill>
                <a:latin typeface="Arial MT"/>
                <a:cs typeface="Arial MT"/>
              </a:rPr>
              <a:t>pressure.</a:t>
            </a:r>
            <a:r>
              <a:rPr sz="900" spc="-20" dirty="0">
                <a:solidFill>
                  <a:srgbClr val="231F20"/>
                </a:solidFill>
                <a:latin typeface="Arial MT"/>
                <a:cs typeface="Arial MT"/>
              </a:rPr>
              <a:t> </a:t>
            </a:r>
            <a:r>
              <a:rPr sz="900" spc="-10" dirty="0">
                <a:solidFill>
                  <a:srgbClr val="231F20"/>
                </a:solidFill>
                <a:latin typeface="Arial MT"/>
                <a:cs typeface="Arial MT"/>
              </a:rPr>
              <a:t>Pressure</a:t>
            </a:r>
            <a:r>
              <a:rPr sz="900" spc="-20" dirty="0">
                <a:solidFill>
                  <a:srgbClr val="231F20"/>
                </a:solidFill>
                <a:latin typeface="Arial MT"/>
                <a:cs typeface="Arial MT"/>
              </a:rPr>
              <a:t> </a:t>
            </a:r>
            <a:r>
              <a:rPr sz="900" spc="-10" dirty="0">
                <a:solidFill>
                  <a:srgbClr val="231F20"/>
                </a:solidFill>
                <a:latin typeface="Arial MT"/>
                <a:cs typeface="Arial MT"/>
              </a:rPr>
              <a:t>Differential</a:t>
            </a:r>
            <a:r>
              <a:rPr sz="900" spc="500" dirty="0">
                <a:solidFill>
                  <a:srgbClr val="231F20"/>
                </a:solidFill>
                <a:latin typeface="Arial MT"/>
                <a:cs typeface="Arial MT"/>
              </a:rPr>
              <a:t> </a:t>
            </a:r>
            <a:r>
              <a:rPr sz="900" spc="-10" dirty="0">
                <a:solidFill>
                  <a:srgbClr val="231F20"/>
                </a:solidFill>
                <a:latin typeface="Arial MT"/>
                <a:cs typeface="Arial MT"/>
              </a:rPr>
              <a:t>100mbar.</a:t>
            </a:r>
            <a:endParaRPr sz="900">
              <a:latin typeface="Arial MT"/>
              <a:cs typeface="Arial MT"/>
            </a:endParaRPr>
          </a:p>
        </p:txBody>
      </p:sp>
      <p:grpSp>
        <p:nvGrpSpPr>
          <p:cNvPr id="12" name="object 12"/>
          <p:cNvGrpSpPr/>
          <p:nvPr/>
        </p:nvGrpSpPr>
        <p:grpSpPr>
          <a:xfrm>
            <a:off x="269462" y="2252266"/>
            <a:ext cx="4956047" cy="4151534"/>
            <a:chOff x="270002" y="2274894"/>
            <a:chExt cx="4956047" cy="4151534"/>
          </a:xfrm>
        </p:grpSpPr>
        <p:pic>
          <p:nvPicPr>
            <p:cNvPr id="13" name="object 13"/>
            <p:cNvPicPr/>
            <p:nvPr/>
          </p:nvPicPr>
          <p:blipFill>
            <a:blip r:embed="rId3" cstate="print"/>
            <a:stretch>
              <a:fillRect/>
            </a:stretch>
          </p:blipFill>
          <p:spPr>
            <a:xfrm>
              <a:off x="3709796" y="2274894"/>
              <a:ext cx="1516253" cy="1343106"/>
            </a:xfrm>
            <a:prstGeom prst="rect">
              <a:avLst/>
            </a:prstGeom>
          </p:spPr>
        </p:pic>
        <p:sp>
          <p:nvSpPr>
            <p:cNvPr id="14" name="object 14"/>
            <p:cNvSpPr/>
            <p:nvPr/>
          </p:nvSpPr>
          <p:spPr>
            <a:xfrm>
              <a:off x="1989899" y="2322004"/>
              <a:ext cx="1348740" cy="1296035"/>
            </a:xfrm>
            <a:custGeom>
              <a:avLst/>
              <a:gdLst/>
              <a:ahLst/>
              <a:cxnLst/>
              <a:rect l="l" t="t" r="r" b="b"/>
              <a:pathLst>
                <a:path w="1348739" h="1296035">
                  <a:moveTo>
                    <a:pt x="1348206" y="0"/>
                  </a:moveTo>
                  <a:lnTo>
                    <a:pt x="0" y="0"/>
                  </a:lnTo>
                  <a:lnTo>
                    <a:pt x="0" y="1295996"/>
                  </a:lnTo>
                  <a:lnTo>
                    <a:pt x="1348206" y="1295996"/>
                  </a:lnTo>
                  <a:lnTo>
                    <a:pt x="1348206" y="0"/>
                  </a:lnTo>
                  <a:close/>
                </a:path>
              </a:pathLst>
            </a:custGeom>
            <a:solidFill>
              <a:srgbClr val="FFFFFF"/>
            </a:solidFill>
          </p:spPr>
          <p:txBody>
            <a:bodyPr wrap="square" lIns="0" tIns="0" rIns="0" bIns="0" rtlCol="0"/>
            <a:lstStyle/>
            <a:p>
              <a:endParaRPr sz="900"/>
            </a:p>
          </p:txBody>
        </p:sp>
        <p:sp>
          <p:nvSpPr>
            <p:cNvPr id="16" name="object 16"/>
            <p:cNvSpPr/>
            <p:nvPr/>
          </p:nvSpPr>
          <p:spPr>
            <a:xfrm>
              <a:off x="3709797" y="4590008"/>
              <a:ext cx="1348740" cy="1296035"/>
            </a:xfrm>
            <a:custGeom>
              <a:avLst/>
              <a:gdLst/>
              <a:ahLst/>
              <a:cxnLst/>
              <a:rect l="l" t="t" r="r" b="b"/>
              <a:pathLst>
                <a:path w="1348739" h="1296035">
                  <a:moveTo>
                    <a:pt x="1348206" y="0"/>
                  </a:moveTo>
                  <a:lnTo>
                    <a:pt x="0" y="0"/>
                  </a:lnTo>
                  <a:lnTo>
                    <a:pt x="0" y="1295996"/>
                  </a:lnTo>
                  <a:lnTo>
                    <a:pt x="1348206" y="1295996"/>
                  </a:lnTo>
                  <a:lnTo>
                    <a:pt x="1348206" y="0"/>
                  </a:lnTo>
                  <a:close/>
                </a:path>
              </a:pathLst>
            </a:custGeom>
            <a:solidFill>
              <a:srgbClr val="FFFFFF"/>
            </a:solidFill>
          </p:spPr>
          <p:txBody>
            <a:bodyPr wrap="square" lIns="0" tIns="0" rIns="0" bIns="0" rtlCol="0"/>
            <a:lstStyle/>
            <a:p>
              <a:endParaRPr sz="900"/>
            </a:p>
          </p:txBody>
        </p:sp>
        <p:sp>
          <p:nvSpPr>
            <p:cNvPr id="18" name="object 18"/>
            <p:cNvSpPr/>
            <p:nvPr/>
          </p:nvSpPr>
          <p:spPr>
            <a:xfrm>
              <a:off x="1989899" y="4590008"/>
              <a:ext cx="1348740" cy="1296035"/>
            </a:xfrm>
            <a:custGeom>
              <a:avLst/>
              <a:gdLst/>
              <a:ahLst/>
              <a:cxnLst/>
              <a:rect l="l" t="t" r="r" b="b"/>
              <a:pathLst>
                <a:path w="1348739" h="1296035">
                  <a:moveTo>
                    <a:pt x="1348206" y="0"/>
                  </a:moveTo>
                  <a:lnTo>
                    <a:pt x="0" y="0"/>
                  </a:lnTo>
                  <a:lnTo>
                    <a:pt x="0" y="1295996"/>
                  </a:lnTo>
                  <a:lnTo>
                    <a:pt x="1348206" y="1295996"/>
                  </a:lnTo>
                  <a:lnTo>
                    <a:pt x="1348206" y="0"/>
                  </a:lnTo>
                  <a:close/>
                </a:path>
              </a:pathLst>
            </a:custGeom>
            <a:solidFill>
              <a:srgbClr val="FFFFFF"/>
            </a:solidFill>
          </p:spPr>
          <p:txBody>
            <a:bodyPr wrap="square" lIns="0" tIns="0" rIns="0" bIns="0" rtlCol="0"/>
            <a:lstStyle/>
            <a:p>
              <a:endParaRPr sz="900"/>
            </a:p>
          </p:txBody>
        </p:sp>
        <p:sp>
          <p:nvSpPr>
            <p:cNvPr id="20" name="object 20"/>
            <p:cNvSpPr/>
            <p:nvPr/>
          </p:nvSpPr>
          <p:spPr>
            <a:xfrm>
              <a:off x="270002" y="4590008"/>
              <a:ext cx="1348740" cy="1836420"/>
            </a:xfrm>
            <a:custGeom>
              <a:avLst/>
              <a:gdLst/>
              <a:ahLst/>
              <a:cxnLst/>
              <a:rect l="l" t="t" r="r" b="b"/>
              <a:pathLst>
                <a:path w="1348740" h="1836420">
                  <a:moveTo>
                    <a:pt x="1348206" y="0"/>
                  </a:moveTo>
                  <a:lnTo>
                    <a:pt x="0" y="0"/>
                  </a:lnTo>
                  <a:lnTo>
                    <a:pt x="0" y="1836000"/>
                  </a:lnTo>
                  <a:lnTo>
                    <a:pt x="1348206" y="1836000"/>
                  </a:lnTo>
                  <a:lnTo>
                    <a:pt x="1348206" y="0"/>
                  </a:lnTo>
                  <a:close/>
                </a:path>
              </a:pathLst>
            </a:custGeom>
            <a:solidFill>
              <a:srgbClr val="FFFFFF"/>
            </a:solidFill>
          </p:spPr>
          <p:txBody>
            <a:bodyPr wrap="square" lIns="0" tIns="0" rIns="0" bIns="0" rtlCol="0"/>
            <a:lstStyle/>
            <a:p>
              <a:endParaRPr sz="900"/>
            </a:p>
          </p:txBody>
        </p:sp>
      </p:grpSp>
      <p:sp>
        <p:nvSpPr>
          <p:cNvPr id="23" name="object 23"/>
          <p:cNvSpPr txBox="1"/>
          <p:nvPr/>
        </p:nvSpPr>
        <p:spPr>
          <a:xfrm>
            <a:off x="3697099" y="3730636"/>
            <a:ext cx="1275080" cy="842282"/>
          </a:xfrm>
          <a:prstGeom prst="rect">
            <a:avLst/>
          </a:prstGeom>
        </p:spPr>
        <p:txBody>
          <a:bodyPr vert="horz" wrap="square" lIns="0" tIns="11430" rIns="0" bIns="0" rtlCol="0">
            <a:spAutoFit/>
          </a:bodyPr>
          <a:lstStyle/>
          <a:p>
            <a:pPr marL="12700" marR="5080">
              <a:lnSpc>
                <a:spcPct val="101200"/>
              </a:lnSpc>
              <a:spcBef>
                <a:spcPts val="90"/>
              </a:spcBef>
            </a:pPr>
            <a:r>
              <a:rPr sz="900" spc="-20" dirty="0">
                <a:solidFill>
                  <a:srgbClr val="231F20"/>
                </a:solidFill>
                <a:latin typeface="Arial MT"/>
                <a:cs typeface="Arial MT"/>
              </a:rPr>
              <a:t>Valve</a:t>
            </a:r>
            <a:r>
              <a:rPr sz="900" spc="5" dirty="0">
                <a:solidFill>
                  <a:srgbClr val="231F20"/>
                </a:solidFill>
                <a:latin typeface="Arial MT"/>
                <a:cs typeface="Arial MT"/>
              </a:rPr>
              <a:t> </a:t>
            </a:r>
            <a:r>
              <a:rPr sz="900" dirty="0">
                <a:solidFill>
                  <a:srgbClr val="231F20"/>
                </a:solidFill>
                <a:latin typeface="Arial MT"/>
                <a:cs typeface="Arial MT"/>
              </a:rPr>
              <a:t>for</a:t>
            </a:r>
            <a:r>
              <a:rPr sz="900" spc="5" dirty="0">
                <a:solidFill>
                  <a:srgbClr val="231F20"/>
                </a:solidFill>
                <a:latin typeface="Arial MT"/>
                <a:cs typeface="Arial MT"/>
              </a:rPr>
              <a:t> </a:t>
            </a:r>
            <a:r>
              <a:rPr sz="900" dirty="0">
                <a:solidFill>
                  <a:srgbClr val="231F20"/>
                </a:solidFill>
                <a:latin typeface="Arial MT"/>
                <a:cs typeface="Arial MT"/>
              </a:rPr>
              <a:t>handling</a:t>
            </a:r>
            <a:r>
              <a:rPr sz="900" spc="10" dirty="0">
                <a:solidFill>
                  <a:srgbClr val="231F20"/>
                </a:solidFill>
                <a:latin typeface="Arial MT"/>
                <a:cs typeface="Arial MT"/>
              </a:rPr>
              <a:t> </a:t>
            </a:r>
            <a:r>
              <a:rPr sz="900" dirty="0">
                <a:solidFill>
                  <a:srgbClr val="231F20"/>
                </a:solidFill>
                <a:latin typeface="Arial MT"/>
                <a:cs typeface="Arial MT"/>
              </a:rPr>
              <a:t>light</a:t>
            </a:r>
            <a:r>
              <a:rPr sz="900" spc="5" dirty="0">
                <a:solidFill>
                  <a:srgbClr val="231F20"/>
                </a:solidFill>
                <a:latin typeface="Arial MT"/>
                <a:cs typeface="Arial MT"/>
              </a:rPr>
              <a:t> </a:t>
            </a:r>
            <a:r>
              <a:rPr sz="900" spc="-20" dirty="0">
                <a:solidFill>
                  <a:srgbClr val="231F20"/>
                </a:solidFill>
                <a:latin typeface="Arial MT"/>
                <a:cs typeface="Arial MT"/>
              </a:rPr>
              <a:t>poor</a:t>
            </a:r>
            <a:r>
              <a:rPr sz="900" spc="500" dirty="0">
                <a:solidFill>
                  <a:srgbClr val="231F20"/>
                </a:solidFill>
                <a:latin typeface="Arial MT"/>
                <a:cs typeface="Arial MT"/>
              </a:rPr>
              <a:t> </a:t>
            </a:r>
            <a:r>
              <a:rPr sz="900" dirty="0">
                <a:solidFill>
                  <a:srgbClr val="231F20"/>
                </a:solidFill>
                <a:latin typeface="Arial MT"/>
                <a:cs typeface="Arial MT"/>
              </a:rPr>
              <a:t>flowing</a:t>
            </a:r>
            <a:r>
              <a:rPr sz="900" spc="60" dirty="0">
                <a:solidFill>
                  <a:srgbClr val="231F20"/>
                </a:solidFill>
                <a:latin typeface="Arial MT"/>
                <a:cs typeface="Arial MT"/>
              </a:rPr>
              <a:t> </a:t>
            </a:r>
            <a:r>
              <a:rPr sz="900" dirty="0">
                <a:solidFill>
                  <a:srgbClr val="231F20"/>
                </a:solidFill>
                <a:latin typeface="Arial MT"/>
                <a:cs typeface="Arial MT"/>
              </a:rPr>
              <a:t>products</a:t>
            </a:r>
            <a:r>
              <a:rPr sz="900" spc="60" dirty="0">
                <a:solidFill>
                  <a:srgbClr val="231F20"/>
                </a:solidFill>
                <a:latin typeface="Arial MT"/>
                <a:cs typeface="Arial MT"/>
              </a:rPr>
              <a:t> </a:t>
            </a:r>
            <a:r>
              <a:rPr sz="900" dirty="0">
                <a:solidFill>
                  <a:srgbClr val="231F20"/>
                </a:solidFill>
                <a:latin typeface="Arial MT"/>
                <a:cs typeface="Arial MT"/>
              </a:rPr>
              <a:t>with</a:t>
            </a:r>
            <a:r>
              <a:rPr sz="900" spc="65" dirty="0">
                <a:solidFill>
                  <a:srgbClr val="231F20"/>
                </a:solidFill>
                <a:latin typeface="Arial MT"/>
                <a:cs typeface="Arial MT"/>
              </a:rPr>
              <a:t> </a:t>
            </a:r>
            <a:r>
              <a:rPr sz="900" spc="-10" dirty="0">
                <a:solidFill>
                  <a:srgbClr val="231F20"/>
                </a:solidFill>
                <a:latin typeface="Arial MT"/>
                <a:cs typeface="Arial MT"/>
              </a:rPr>
              <a:t>extended</a:t>
            </a:r>
            <a:r>
              <a:rPr sz="900" spc="500" dirty="0">
                <a:solidFill>
                  <a:srgbClr val="231F20"/>
                </a:solidFill>
                <a:latin typeface="Arial MT"/>
                <a:cs typeface="Arial MT"/>
              </a:rPr>
              <a:t> </a:t>
            </a:r>
            <a:r>
              <a:rPr sz="900" dirty="0">
                <a:solidFill>
                  <a:srgbClr val="231F20"/>
                </a:solidFill>
                <a:latin typeface="Arial MT"/>
                <a:cs typeface="Arial MT"/>
              </a:rPr>
              <a:t>inlet</a:t>
            </a:r>
            <a:r>
              <a:rPr sz="900" spc="5" dirty="0">
                <a:solidFill>
                  <a:srgbClr val="231F20"/>
                </a:solidFill>
                <a:latin typeface="Arial MT"/>
                <a:cs typeface="Arial MT"/>
              </a:rPr>
              <a:t> </a:t>
            </a:r>
            <a:r>
              <a:rPr sz="900" dirty="0">
                <a:solidFill>
                  <a:srgbClr val="231F20"/>
                </a:solidFill>
                <a:latin typeface="Arial MT"/>
                <a:cs typeface="Arial MT"/>
              </a:rPr>
              <a:t>and</a:t>
            </a:r>
            <a:r>
              <a:rPr sz="900" spc="10" dirty="0">
                <a:solidFill>
                  <a:srgbClr val="231F20"/>
                </a:solidFill>
                <a:latin typeface="Arial MT"/>
                <a:cs typeface="Arial MT"/>
              </a:rPr>
              <a:t> </a:t>
            </a:r>
            <a:r>
              <a:rPr sz="900" dirty="0">
                <a:solidFill>
                  <a:srgbClr val="231F20"/>
                </a:solidFill>
                <a:latin typeface="Arial MT"/>
                <a:cs typeface="Arial MT"/>
              </a:rPr>
              <a:t>inlet</a:t>
            </a:r>
            <a:r>
              <a:rPr sz="900" spc="5" dirty="0">
                <a:solidFill>
                  <a:srgbClr val="231F20"/>
                </a:solidFill>
                <a:latin typeface="Arial MT"/>
                <a:cs typeface="Arial MT"/>
              </a:rPr>
              <a:t> </a:t>
            </a:r>
            <a:r>
              <a:rPr sz="900" dirty="0">
                <a:solidFill>
                  <a:srgbClr val="231F20"/>
                </a:solidFill>
                <a:latin typeface="Arial MT"/>
                <a:cs typeface="Arial MT"/>
              </a:rPr>
              <a:t>cone</a:t>
            </a:r>
            <a:r>
              <a:rPr sz="900" spc="10" dirty="0">
                <a:solidFill>
                  <a:srgbClr val="231F20"/>
                </a:solidFill>
                <a:latin typeface="Arial MT"/>
                <a:cs typeface="Arial MT"/>
              </a:rPr>
              <a:t> </a:t>
            </a:r>
            <a:r>
              <a:rPr sz="900" dirty="0">
                <a:solidFill>
                  <a:srgbClr val="231F20"/>
                </a:solidFill>
                <a:latin typeface="Arial MT"/>
                <a:cs typeface="Arial MT"/>
              </a:rPr>
              <a:t>at</a:t>
            </a:r>
            <a:r>
              <a:rPr sz="900" spc="5" dirty="0">
                <a:solidFill>
                  <a:srgbClr val="231F20"/>
                </a:solidFill>
                <a:latin typeface="Arial MT"/>
                <a:cs typeface="Arial MT"/>
              </a:rPr>
              <a:t> </a:t>
            </a:r>
            <a:r>
              <a:rPr sz="900" spc="-10" dirty="0">
                <a:solidFill>
                  <a:srgbClr val="231F20"/>
                </a:solidFill>
                <a:latin typeface="Arial MT"/>
                <a:cs typeface="Arial MT"/>
              </a:rPr>
              <a:t>precise</a:t>
            </a:r>
            <a:r>
              <a:rPr sz="900" spc="500" dirty="0">
                <a:solidFill>
                  <a:srgbClr val="231F20"/>
                </a:solidFill>
                <a:latin typeface="Arial MT"/>
                <a:cs typeface="Arial MT"/>
              </a:rPr>
              <a:t> </a:t>
            </a:r>
            <a:r>
              <a:rPr sz="900" dirty="0">
                <a:solidFill>
                  <a:srgbClr val="231F20"/>
                </a:solidFill>
                <a:latin typeface="Arial MT"/>
                <a:cs typeface="Arial MT"/>
              </a:rPr>
              <a:t>angle</a:t>
            </a:r>
            <a:r>
              <a:rPr sz="900" spc="-5" dirty="0">
                <a:solidFill>
                  <a:srgbClr val="231F20"/>
                </a:solidFill>
                <a:latin typeface="Arial MT"/>
                <a:cs typeface="Arial MT"/>
              </a:rPr>
              <a:t> </a:t>
            </a:r>
            <a:r>
              <a:rPr sz="900" dirty="0">
                <a:solidFill>
                  <a:srgbClr val="231F20"/>
                </a:solidFill>
                <a:latin typeface="Arial MT"/>
                <a:cs typeface="Arial MT"/>
              </a:rPr>
              <a:t>required to meet </a:t>
            </a:r>
            <a:r>
              <a:rPr sz="900" spc="-10" dirty="0">
                <a:solidFill>
                  <a:srgbClr val="231F20"/>
                </a:solidFill>
                <a:latin typeface="Arial MT"/>
                <a:cs typeface="Arial MT"/>
              </a:rPr>
              <a:t>product</a:t>
            </a:r>
            <a:r>
              <a:rPr sz="900" spc="500" dirty="0">
                <a:solidFill>
                  <a:srgbClr val="231F20"/>
                </a:solidFill>
                <a:latin typeface="Arial MT"/>
                <a:cs typeface="Arial MT"/>
              </a:rPr>
              <a:t> </a:t>
            </a:r>
            <a:r>
              <a:rPr sz="900" spc="-10" dirty="0">
                <a:solidFill>
                  <a:srgbClr val="231F20"/>
                </a:solidFill>
                <a:latin typeface="Arial MT"/>
                <a:cs typeface="Arial MT"/>
              </a:rPr>
              <a:t>characteristics.</a:t>
            </a:r>
            <a:endParaRPr sz="900">
              <a:latin typeface="Arial MT"/>
              <a:cs typeface="Arial MT"/>
            </a:endParaRPr>
          </a:p>
        </p:txBody>
      </p:sp>
      <p:sp>
        <p:nvSpPr>
          <p:cNvPr id="24" name="object 24"/>
          <p:cNvSpPr txBox="1"/>
          <p:nvPr/>
        </p:nvSpPr>
        <p:spPr>
          <a:xfrm>
            <a:off x="1977199" y="3730636"/>
            <a:ext cx="1365885" cy="1128001"/>
          </a:xfrm>
          <a:prstGeom prst="rect">
            <a:avLst/>
          </a:prstGeom>
        </p:spPr>
        <p:txBody>
          <a:bodyPr vert="horz" wrap="square" lIns="0" tIns="11430" rIns="0" bIns="0" rtlCol="0">
            <a:spAutoFit/>
          </a:bodyPr>
          <a:lstStyle/>
          <a:p>
            <a:pPr marL="12700" marR="98425">
              <a:lnSpc>
                <a:spcPct val="101200"/>
              </a:lnSpc>
              <a:spcBef>
                <a:spcPts val="90"/>
              </a:spcBef>
            </a:pPr>
            <a:r>
              <a:rPr sz="900" b="1" dirty="0">
                <a:solidFill>
                  <a:srgbClr val="231F20"/>
                </a:solidFill>
                <a:latin typeface="Arial"/>
                <a:cs typeface="Arial"/>
              </a:rPr>
              <a:t>‘Hypergienic’</a:t>
            </a:r>
            <a:r>
              <a:rPr sz="900" b="1" spc="-15" dirty="0">
                <a:solidFill>
                  <a:srgbClr val="231F20"/>
                </a:solidFill>
                <a:latin typeface="Arial"/>
                <a:cs typeface="Arial"/>
              </a:rPr>
              <a:t> </a:t>
            </a:r>
            <a:r>
              <a:rPr sz="900" b="1" spc="-20" dirty="0">
                <a:solidFill>
                  <a:srgbClr val="231F20"/>
                </a:solidFill>
                <a:latin typeface="Arial"/>
                <a:cs typeface="Arial"/>
              </a:rPr>
              <a:t>Valve</a:t>
            </a:r>
            <a:r>
              <a:rPr sz="900" b="1" spc="-10" dirty="0">
                <a:solidFill>
                  <a:srgbClr val="231F20"/>
                </a:solidFill>
                <a:latin typeface="Arial"/>
                <a:cs typeface="Arial"/>
              </a:rPr>
              <a:t> </a:t>
            </a:r>
            <a:r>
              <a:rPr sz="900" dirty="0">
                <a:solidFill>
                  <a:srgbClr val="231F20"/>
                </a:solidFill>
                <a:latin typeface="Arial MT"/>
                <a:cs typeface="Arial MT"/>
              </a:rPr>
              <a:t>set</a:t>
            </a:r>
            <a:r>
              <a:rPr sz="900" spc="-10" dirty="0">
                <a:solidFill>
                  <a:srgbClr val="231F20"/>
                </a:solidFill>
                <a:latin typeface="Arial MT"/>
                <a:cs typeface="Arial MT"/>
              </a:rPr>
              <a:t> </a:t>
            </a:r>
            <a:r>
              <a:rPr sz="900" dirty="0">
                <a:solidFill>
                  <a:srgbClr val="231F20"/>
                </a:solidFill>
                <a:latin typeface="Arial MT"/>
                <a:cs typeface="Arial MT"/>
              </a:rPr>
              <a:t>as</a:t>
            </a:r>
            <a:r>
              <a:rPr sz="900" spc="-10" dirty="0">
                <a:solidFill>
                  <a:srgbClr val="231F20"/>
                </a:solidFill>
                <a:latin typeface="Arial MT"/>
                <a:cs typeface="Arial MT"/>
              </a:rPr>
              <a:t> </a:t>
            </a:r>
            <a:r>
              <a:rPr sz="900" spc="-25" dirty="0">
                <a:solidFill>
                  <a:srgbClr val="231F20"/>
                </a:solidFill>
                <a:latin typeface="Arial MT"/>
                <a:cs typeface="Arial MT"/>
              </a:rPr>
              <a:t>an</a:t>
            </a:r>
            <a:r>
              <a:rPr sz="900" spc="500" dirty="0">
                <a:solidFill>
                  <a:srgbClr val="231F20"/>
                </a:solidFill>
                <a:latin typeface="Arial MT"/>
                <a:cs typeface="Arial MT"/>
              </a:rPr>
              <a:t> </a:t>
            </a:r>
            <a:r>
              <a:rPr sz="900" dirty="0">
                <a:solidFill>
                  <a:srgbClr val="231F20"/>
                </a:solidFill>
                <a:latin typeface="Arial MT"/>
                <a:cs typeface="Arial MT"/>
              </a:rPr>
              <a:t>‘Autonomous</a:t>
            </a:r>
            <a:r>
              <a:rPr sz="900" spc="30" dirty="0">
                <a:solidFill>
                  <a:srgbClr val="231F20"/>
                </a:solidFill>
                <a:latin typeface="Arial MT"/>
                <a:cs typeface="Arial MT"/>
              </a:rPr>
              <a:t> </a:t>
            </a:r>
            <a:r>
              <a:rPr sz="900" dirty="0">
                <a:solidFill>
                  <a:srgbClr val="231F20"/>
                </a:solidFill>
                <a:latin typeface="Arial MT"/>
                <a:cs typeface="Arial MT"/>
              </a:rPr>
              <a:t>Safety</a:t>
            </a:r>
            <a:r>
              <a:rPr sz="900" spc="30" dirty="0">
                <a:solidFill>
                  <a:srgbClr val="231F20"/>
                </a:solidFill>
                <a:latin typeface="Arial MT"/>
                <a:cs typeface="Arial MT"/>
              </a:rPr>
              <a:t> </a:t>
            </a:r>
            <a:r>
              <a:rPr sz="900" spc="-10" dirty="0">
                <a:solidFill>
                  <a:srgbClr val="231F20"/>
                </a:solidFill>
                <a:latin typeface="Arial MT"/>
                <a:cs typeface="Arial MT"/>
              </a:rPr>
              <a:t>Device’</a:t>
            </a:r>
            <a:r>
              <a:rPr sz="900" spc="500" dirty="0">
                <a:solidFill>
                  <a:srgbClr val="231F20"/>
                </a:solidFill>
                <a:latin typeface="Arial MT"/>
                <a:cs typeface="Arial MT"/>
              </a:rPr>
              <a:t> </a:t>
            </a:r>
            <a:r>
              <a:rPr sz="900" spc="-10" dirty="0">
                <a:solidFill>
                  <a:srgbClr val="231F20"/>
                </a:solidFill>
                <a:latin typeface="Arial MT"/>
                <a:cs typeface="Arial MT"/>
              </a:rPr>
              <a:t>(</a:t>
            </a:r>
            <a:r>
              <a:rPr sz="900" dirty="0">
                <a:solidFill>
                  <a:srgbClr val="231F20"/>
                </a:solidFill>
                <a:latin typeface="Arial MT"/>
                <a:cs typeface="Arial MT"/>
              </a:rPr>
              <a:t>with</a:t>
            </a:r>
            <a:r>
              <a:rPr sz="900" spc="5" dirty="0">
                <a:solidFill>
                  <a:srgbClr val="231F20"/>
                </a:solidFill>
                <a:latin typeface="Arial MT"/>
                <a:cs typeface="Arial MT"/>
              </a:rPr>
              <a:t> </a:t>
            </a:r>
            <a:r>
              <a:rPr sz="900" spc="-10" dirty="0">
                <a:solidFill>
                  <a:srgbClr val="231F20"/>
                </a:solidFill>
                <a:latin typeface="Arial MT"/>
                <a:cs typeface="Arial MT"/>
              </a:rPr>
              <a:t>extended</a:t>
            </a:r>
            <a:r>
              <a:rPr sz="900" spc="500" dirty="0">
                <a:solidFill>
                  <a:srgbClr val="231F20"/>
                </a:solidFill>
                <a:latin typeface="Arial MT"/>
                <a:cs typeface="Arial MT"/>
              </a:rPr>
              <a:t> </a:t>
            </a:r>
            <a:r>
              <a:rPr sz="900" dirty="0">
                <a:solidFill>
                  <a:srgbClr val="231F20"/>
                </a:solidFill>
                <a:latin typeface="Arial MT"/>
                <a:cs typeface="Arial MT"/>
              </a:rPr>
              <a:t>features</a:t>
            </a:r>
            <a:r>
              <a:rPr sz="900" spc="5" dirty="0">
                <a:solidFill>
                  <a:srgbClr val="231F20"/>
                </a:solidFill>
                <a:latin typeface="Arial MT"/>
                <a:cs typeface="Arial MT"/>
              </a:rPr>
              <a:t> </a:t>
            </a:r>
            <a:r>
              <a:rPr sz="900" dirty="0">
                <a:solidFill>
                  <a:srgbClr val="231F20"/>
                </a:solidFill>
                <a:latin typeface="Arial MT"/>
                <a:cs typeface="Arial MT"/>
              </a:rPr>
              <a:t>to</a:t>
            </a:r>
            <a:r>
              <a:rPr sz="900" spc="10" dirty="0">
                <a:solidFill>
                  <a:srgbClr val="231F20"/>
                </a:solidFill>
                <a:latin typeface="Arial MT"/>
                <a:cs typeface="Arial MT"/>
              </a:rPr>
              <a:t> </a:t>
            </a:r>
            <a:r>
              <a:rPr sz="900" dirty="0">
                <a:solidFill>
                  <a:srgbClr val="231F20"/>
                </a:solidFill>
                <a:latin typeface="Arial MT"/>
                <a:cs typeface="Arial MT"/>
              </a:rPr>
              <a:t>satisfy</a:t>
            </a:r>
            <a:r>
              <a:rPr sz="900" spc="10" dirty="0">
                <a:solidFill>
                  <a:srgbClr val="231F20"/>
                </a:solidFill>
                <a:latin typeface="Arial MT"/>
                <a:cs typeface="Arial MT"/>
              </a:rPr>
              <a:t> </a:t>
            </a:r>
            <a:r>
              <a:rPr sz="900" spc="-10" dirty="0">
                <a:solidFill>
                  <a:srgbClr val="231F20"/>
                </a:solidFill>
                <a:latin typeface="Arial MT"/>
                <a:cs typeface="Arial MT"/>
              </a:rPr>
              <a:t>requirements</a:t>
            </a:r>
            <a:r>
              <a:rPr sz="900" spc="500" dirty="0">
                <a:solidFill>
                  <a:srgbClr val="231F20"/>
                </a:solidFill>
                <a:latin typeface="Arial MT"/>
                <a:cs typeface="Arial MT"/>
              </a:rPr>
              <a:t> </a:t>
            </a:r>
            <a:r>
              <a:rPr sz="900" dirty="0">
                <a:solidFill>
                  <a:srgbClr val="231F20"/>
                </a:solidFill>
                <a:latin typeface="Arial MT"/>
                <a:cs typeface="Arial MT"/>
              </a:rPr>
              <a:t>for</a:t>
            </a:r>
            <a:r>
              <a:rPr sz="900" spc="20" dirty="0">
                <a:solidFill>
                  <a:srgbClr val="231F20"/>
                </a:solidFill>
                <a:latin typeface="Arial MT"/>
                <a:cs typeface="Arial MT"/>
              </a:rPr>
              <a:t> </a:t>
            </a:r>
            <a:r>
              <a:rPr sz="900" dirty="0">
                <a:solidFill>
                  <a:srgbClr val="231F20"/>
                </a:solidFill>
                <a:latin typeface="Arial MT"/>
                <a:cs typeface="Arial MT"/>
              </a:rPr>
              <a:t>handling</a:t>
            </a:r>
            <a:r>
              <a:rPr sz="900" spc="25" dirty="0">
                <a:solidFill>
                  <a:srgbClr val="231F20"/>
                </a:solidFill>
                <a:latin typeface="Arial MT"/>
                <a:cs typeface="Arial MT"/>
              </a:rPr>
              <a:t> </a:t>
            </a:r>
            <a:r>
              <a:rPr sz="900" dirty="0">
                <a:solidFill>
                  <a:srgbClr val="231F20"/>
                </a:solidFill>
                <a:latin typeface="Arial MT"/>
                <a:cs typeface="Arial MT"/>
              </a:rPr>
              <a:t>highly</a:t>
            </a:r>
            <a:r>
              <a:rPr sz="900" spc="25" dirty="0">
                <a:solidFill>
                  <a:srgbClr val="231F20"/>
                </a:solidFill>
                <a:latin typeface="Arial MT"/>
                <a:cs typeface="Arial MT"/>
              </a:rPr>
              <a:t> </a:t>
            </a:r>
            <a:r>
              <a:rPr sz="900" dirty="0">
                <a:solidFill>
                  <a:srgbClr val="231F20"/>
                </a:solidFill>
                <a:latin typeface="Arial MT"/>
                <a:cs typeface="Arial MT"/>
              </a:rPr>
              <a:t>toxic</a:t>
            </a:r>
            <a:r>
              <a:rPr sz="900" spc="25" dirty="0">
                <a:solidFill>
                  <a:srgbClr val="231F20"/>
                </a:solidFill>
                <a:latin typeface="Arial MT"/>
                <a:cs typeface="Arial MT"/>
              </a:rPr>
              <a:t> </a:t>
            </a:r>
            <a:r>
              <a:rPr sz="900" spc="-25" dirty="0">
                <a:solidFill>
                  <a:srgbClr val="231F20"/>
                </a:solidFill>
                <a:latin typeface="Arial MT"/>
                <a:cs typeface="Arial MT"/>
              </a:rPr>
              <a:t>and</a:t>
            </a:r>
            <a:endParaRPr sz="900" dirty="0">
              <a:latin typeface="Arial MT"/>
              <a:cs typeface="Arial MT"/>
            </a:endParaRPr>
          </a:p>
          <a:p>
            <a:pPr marL="12700">
              <a:lnSpc>
                <a:spcPct val="100000"/>
              </a:lnSpc>
              <a:spcBef>
                <a:spcPts val="10"/>
              </a:spcBef>
            </a:pPr>
            <a:r>
              <a:rPr sz="900" dirty="0">
                <a:solidFill>
                  <a:srgbClr val="231F20"/>
                </a:solidFill>
                <a:latin typeface="Arial MT"/>
                <a:cs typeface="Arial MT"/>
              </a:rPr>
              <a:t>sensitive</a:t>
            </a:r>
            <a:r>
              <a:rPr sz="900" spc="10" dirty="0">
                <a:solidFill>
                  <a:srgbClr val="231F20"/>
                </a:solidFill>
                <a:latin typeface="Arial MT"/>
                <a:cs typeface="Arial MT"/>
              </a:rPr>
              <a:t> </a:t>
            </a:r>
            <a:r>
              <a:rPr sz="900" dirty="0">
                <a:solidFill>
                  <a:srgbClr val="231F20"/>
                </a:solidFill>
                <a:latin typeface="Arial MT"/>
                <a:cs typeface="Arial MT"/>
              </a:rPr>
              <a:t>pharmaceutical</a:t>
            </a:r>
            <a:r>
              <a:rPr sz="900" spc="10" dirty="0">
                <a:solidFill>
                  <a:srgbClr val="231F20"/>
                </a:solidFill>
                <a:latin typeface="Arial MT"/>
                <a:cs typeface="Arial MT"/>
              </a:rPr>
              <a:t> </a:t>
            </a:r>
            <a:r>
              <a:rPr sz="900" spc="-10" dirty="0">
                <a:solidFill>
                  <a:srgbClr val="231F20"/>
                </a:solidFill>
                <a:latin typeface="Arial MT"/>
                <a:cs typeface="Arial MT"/>
              </a:rPr>
              <a:t>product.</a:t>
            </a:r>
            <a:endParaRPr sz="900" dirty="0">
              <a:latin typeface="Arial MT"/>
              <a:cs typeface="Arial MT"/>
            </a:endParaRPr>
          </a:p>
        </p:txBody>
      </p:sp>
      <p:sp>
        <p:nvSpPr>
          <p:cNvPr id="25" name="object 25"/>
          <p:cNvSpPr txBox="1"/>
          <p:nvPr/>
        </p:nvSpPr>
        <p:spPr>
          <a:xfrm>
            <a:off x="3697099" y="5998635"/>
            <a:ext cx="1360805" cy="1120820"/>
          </a:xfrm>
          <a:prstGeom prst="rect">
            <a:avLst/>
          </a:prstGeom>
        </p:spPr>
        <p:txBody>
          <a:bodyPr vert="horz" wrap="square" lIns="0" tIns="12700" rIns="0" bIns="0" rtlCol="0">
            <a:spAutoFit/>
          </a:bodyPr>
          <a:lstStyle/>
          <a:p>
            <a:pPr marL="12700" marR="5080">
              <a:lnSpc>
                <a:spcPct val="100000"/>
              </a:lnSpc>
              <a:spcBef>
                <a:spcPts val="100"/>
              </a:spcBef>
            </a:pPr>
            <a:r>
              <a:rPr sz="900" b="1" dirty="0">
                <a:solidFill>
                  <a:srgbClr val="231F20"/>
                </a:solidFill>
                <a:latin typeface="Arial"/>
                <a:cs typeface="Arial"/>
              </a:rPr>
              <a:t>Heat</a:t>
            </a:r>
            <a:r>
              <a:rPr sz="900" b="1" spc="20" dirty="0">
                <a:solidFill>
                  <a:srgbClr val="231F20"/>
                </a:solidFill>
                <a:latin typeface="Arial"/>
                <a:cs typeface="Arial"/>
              </a:rPr>
              <a:t> </a:t>
            </a:r>
            <a:r>
              <a:rPr sz="900" b="1" spc="-10" dirty="0">
                <a:solidFill>
                  <a:srgbClr val="231F20"/>
                </a:solidFill>
                <a:latin typeface="Arial"/>
                <a:cs typeface="Arial"/>
              </a:rPr>
              <a:t>resisting</a:t>
            </a:r>
            <a:r>
              <a:rPr sz="900" b="1" spc="25" dirty="0">
                <a:solidFill>
                  <a:srgbClr val="231F20"/>
                </a:solidFill>
                <a:latin typeface="Arial"/>
                <a:cs typeface="Arial"/>
              </a:rPr>
              <a:t> </a:t>
            </a:r>
            <a:r>
              <a:rPr sz="900" b="1" spc="-10" dirty="0">
                <a:solidFill>
                  <a:srgbClr val="231F20"/>
                </a:solidFill>
                <a:latin typeface="Arial"/>
                <a:cs typeface="Arial"/>
              </a:rPr>
              <a:t>valve</a:t>
            </a:r>
            <a:r>
              <a:rPr sz="900" b="1" spc="20" dirty="0">
                <a:solidFill>
                  <a:srgbClr val="231F20"/>
                </a:solidFill>
                <a:latin typeface="Arial"/>
                <a:cs typeface="Arial"/>
              </a:rPr>
              <a:t> </a:t>
            </a:r>
            <a:r>
              <a:rPr sz="900" dirty="0">
                <a:solidFill>
                  <a:srgbClr val="231F20"/>
                </a:solidFill>
                <a:latin typeface="Arial MT"/>
                <a:cs typeface="Arial MT"/>
              </a:rPr>
              <a:t>operating</a:t>
            </a:r>
            <a:r>
              <a:rPr sz="900" spc="25" dirty="0">
                <a:solidFill>
                  <a:srgbClr val="231F20"/>
                </a:solidFill>
                <a:latin typeface="Arial MT"/>
                <a:cs typeface="Arial MT"/>
              </a:rPr>
              <a:t> </a:t>
            </a:r>
            <a:r>
              <a:rPr sz="900" spc="-25" dirty="0">
                <a:solidFill>
                  <a:srgbClr val="231F20"/>
                </a:solidFill>
                <a:latin typeface="Arial MT"/>
                <a:cs typeface="Arial MT"/>
              </a:rPr>
              <a:t>at</a:t>
            </a:r>
            <a:r>
              <a:rPr sz="900" spc="500" dirty="0">
                <a:solidFill>
                  <a:srgbClr val="231F20"/>
                </a:solidFill>
                <a:latin typeface="Arial MT"/>
                <a:cs typeface="Arial MT"/>
              </a:rPr>
              <a:t> </a:t>
            </a:r>
            <a:r>
              <a:rPr sz="900" dirty="0">
                <a:solidFill>
                  <a:srgbClr val="231F20"/>
                </a:solidFill>
                <a:latin typeface="Arial MT"/>
                <a:cs typeface="Arial MT"/>
              </a:rPr>
              <a:t>500°C</a:t>
            </a:r>
            <a:r>
              <a:rPr sz="900" spc="5" dirty="0">
                <a:solidFill>
                  <a:srgbClr val="231F20"/>
                </a:solidFill>
                <a:latin typeface="Arial MT"/>
                <a:cs typeface="Arial MT"/>
              </a:rPr>
              <a:t> </a:t>
            </a:r>
            <a:r>
              <a:rPr sz="900" dirty="0">
                <a:solidFill>
                  <a:srgbClr val="231F20"/>
                </a:solidFill>
                <a:latin typeface="Arial MT"/>
                <a:cs typeface="Arial MT"/>
              </a:rPr>
              <a:t>continuously</a:t>
            </a:r>
            <a:r>
              <a:rPr sz="900" spc="10" dirty="0">
                <a:solidFill>
                  <a:srgbClr val="231F20"/>
                </a:solidFill>
                <a:latin typeface="Arial MT"/>
                <a:cs typeface="Arial MT"/>
              </a:rPr>
              <a:t> </a:t>
            </a:r>
            <a:r>
              <a:rPr sz="900" spc="-10" dirty="0">
                <a:solidFill>
                  <a:srgbClr val="231F20"/>
                </a:solidFill>
                <a:latin typeface="Arial MT"/>
                <a:cs typeface="Arial MT"/>
              </a:rPr>
              <a:t>discharging</a:t>
            </a:r>
            <a:r>
              <a:rPr sz="900" spc="500" dirty="0">
                <a:solidFill>
                  <a:srgbClr val="231F20"/>
                </a:solidFill>
                <a:latin typeface="Arial MT"/>
                <a:cs typeface="Arial MT"/>
              </a:rPr>
              <a:t> </a:t>
            </a:r>
            <a:r>
              <a:rPr sz="900" dirty="0">
                <a:solidFill>
                  <a:srgbClr val="231F20"/>
                </a:solidFill>
                <a:latin typeface="Arial MT"/>
                <a:cs typeface="Arial MT"/>
              </a:rPr>
              <a:t>ash</a:t>
            </a:r>
            <a:r>
              <a:rPr sz="900" spc="-5" dirty="0">
                <a:solidFill>
                  <a:srgbClr val="231F20"/>
                </a:solidFill>
                <a:latin typeface="Arial MT"/>
                <a:cs typeface="Arial MT"/>
              </a:rPr>
              <a:t> </a:t>
            </a:r>
            <a:r>
              <a:rPr sz="900" dirty="0">
                <a:solidFill>
                  <a:srgbClr val="231F20"/>
                </a:solidFill>
                <a:latin typeface="Arial MT"/>
                <a:cs typeface="Arial MT"/>
              </a:rPr>
              <a:t>and gravel from a</a:t>
            </a:r>
            <a:r>
              <a:rPr sz="900" spc="-5" dirty="0">
                <a:solidFill>
                  <a:srgbClr val="231F20"/>
                </a:solidFill>
                <a:latin typeface="Arial MT"/>
                <a:cs typeface="Arial MT"/>
              </a:rPr>
              <a:t> </a:t>
            </a:r>
            <a:r>
              <a:rPr sz="900" dirty="0">
                <a:solidFill>
                  <a:srgbClr val="231F20"/>
                </a:solidFill>
                <a:latin typeface="Arial MT"/>
                <a:cs typeface="Arial MT"/>
              </a:rPr>
              <a:t>fluid </a:t>
            </a:r>
            <a:r>
              <a:rPr sz="900" spc="-25" dirty="0">
                <a:solidFill>
                  <a:srgbClr val="231F20"/>
                </a:solidFill>
                <a:latin typeface="Arial MT"/>
                <a:cs typeface="Arial MT"/>
              </a:rPr>
              <a:t>bed</a:t>
            </a:r>
            <a:r>
              <a:rPr sz="900" spc="500" dirty="0">
                <a:solidFill>
                  <a:srgbClr val="231F20"/>
                </a:solidFill>
                <a:latin typeface="Arial MT"/>
                <a:cs typeface="Arial MT"/>
              </a:rPr>
              <a:t> </a:t>
            </a:r>
            <a:r>
              <a:rPr sz="900" spc="-10" dirty="0">
                <a:solidFill>
                  <a:srgbClr val="231F20"/>
                </a:solidFill>
                <a:latin typeface="Arial MT"/>
                <a:cs typeface="Arial MT"/>
              </a:rPr>
              <a:t>dryer.</a:t>
            </a:r>
            <a:r>
              <a:rPr sz="900" spc="15" dirty="0">
                <a:solidFill>
                  <a:srgbClr val="231F20"/>
                </a:solidFill>
                <a:latin typeface="Arial MT"/>
                <a:cs typeface="Arial MT"/>
              </a:rPr>
              <a:t> </a:t>
            </a:r>
            <a:r>
              <a:rPr sz="900" dirty="0">
                <a:solidFill>
                  <a:srgbClr val="231F20"/>
                </a:solidFill>
                <a:latin typeface="Arial MT"/>
                <a:cs typeface="Arial MT"/>
              </a:rPr>
              <a:t>Incorporates</a:t>
            </a:r>
            <a:r>
              <a:rPr sz="900" spc="15" dirty="0">
                <a:solidFill>
                  <a:srgbClr val="231F20"/>
                </a:solidFill>
                <a:latin typeface="Arial MT"/>
                <a:cs typeface="Arial MT"/>
              </a:rPr>
              <a:t> </a:t>
            </a:r>
            <a:r>
              <a:rPr sz="900" dirty="0">
                <a:solidFill>
                  <a:srgbClr val="231F20"/>
                </a:solidFill>
                <a:latin typeface="Arial MT"/>
                <a:cs typeface="Arial MT"/>
              </a:rPr>
              <a:t>auto</a:t>
            </a:r>
            <a:r>
              <a:rPr sz="900" spc="15" dirty="0">
                <a:solidFill>
                  <a:srgbClr val="231F20"/>
                </a:solidFill>
                <a:latin typeface="Arial MT"/>
                <a:cs typeface="Arial MT"/>
              </a:rPr>
              <a:t> </a:t>
            </a:r>
            <a:r>
              <a:rPr sz="900" spc="-10" dirty="0">
                <a:solidFill>
                  <a:srgbClr val="231F20"/>
                </a:solidFill>
                <a:latin typeface="Arial MT"/>
                <a:cs typeface="Arial MT"/>
              </a:rPr>
              <a:t>reversing</a:t>
            </a:r>
            <a:r>
              <a:rPr sz="900" spc="500" dirty="0">
                <a:solidFill>
                  <a:srgbClr val="231F20"/>
                </a:solidFill>
                <a:latin typeface="Arial MT"/>
                <a:cs typeface="Arial MT"/>
              </a:rPr>
              <a:t> </a:t>
            </a:r>
            <a:r>
              <a:rPr sz="900" dirty="0">
                <a:solidFill>
                  <a:srgbClr val="231F20"/>
                </a:solidFill>
                <a:latin typeface="Arial MT"/>
                <a:cs typeface="Arial MT"/>
              </a:rPr>
              <a:t>to</a:t>
            </a:r>
            <a:r>
              <a:rPr sz="900" spc="25" dirty="0">
                <a:solidFill>
                  <a:srgbClr val="231F20"/>
                </a:solidFill>
                <a:latin typeface="Arial MT"/>
                <a:cs typeface="Arial MT"/>
              </a:rPr>
              <a:t> </a:t>
            </a:r>
            <a:r>
              <a:rPr sz="900" spc="-10" dirty="0">
                <a:solidFill>
                  <a:srgbClr val="231F20"/>
                </a:solidFill>
                <a:latin typeface="Arial MT"/>
                <a:cs typeface="Arial MT"/>
              </a:rPr>
              <a:t>release</a:t>
            </a:r>
            <a:r>
              <a:rPr sz="900" spc="25" dirty="0">
                <a:solidFill>
                  <a:srgbClr val="231F20"/>
                </a:solidFill>
                <a:latin typeface="Arial MT"/>
                <a:cs typeface="Arial MT"/>
              </a:rPr>
              <a:t> </a:t>
            </a:r>
            <a:r>
              <a:rPr sz="900" dirty="0">
                <a:solidFill>
                  <a:srgbClr val="231F20"/>
                </a:solidFill>
                <a:latin typeface="Arial MT"/>
                <a:cs typeface="Arial MT"/>
              </a:rPr>
              <a:t>any</a:t>
            </a:r>
            <a:r>
              <a:rPr sz="900" spc="25" dirty="0">
                <a:solidFill>
                  <a:srgbClr val="231F20"/>
                </a:solidFill>
                <a:latin typeface="Arial MT"/>
                <a:cs typeface="Arial MT"/>
              </a:rPr>
              <a:t> </a:t>
            </a:r>
            <a:r>
              <a:rPr sz="900" dirty="0">
                <a:solidFill>
                  <a:srgbClr val="231F20"/>
                </a:solidFill>
                <a:latin typeface="Arial MT"/>
                <a:cs typeface="Arial MT"/>
              </a:rPr>
              <a:t>product</a:t>
            </a:r>
            <a:r>
              <a:rPr sz="900" spc="25" dirty="0">
                <a:solidFill>
                  <a:srgbClr val="231F20"/>
                </a:solidFill>
                <a:latin typeface="Arial MT"/>
                <a:cs typeface="Arial MT"/>
              </a:rPr>
              <a:t> </a:t>
            </a:r>
            <a:r>
              <a:rPr sz="900" spc="-10" dirty="0">
                <a:solidFill>
                  <a:srgbClr val="231F20"/>
                </a:solidFill>
                <a:latin typeface="Arial MT"/>
                <a:cs typeface="Arial MT"/>
              </a:rPr>
              <a:t>jamming.</a:t>
            </a:r>
            <a:endParaRPr sz="900">
              <a:latin typeface="Arial MT"/>
              <a:cs typeface="Arial MT"/>
            </a:endParaRPr>
          </a:p>
        </p:txBody>
      </p:sp>
      <p:sp>
        <p:nvSpPr>
          <p:cNvPr id="26" name="object 26"/>
          <p:cNvSpPr txBox="1"/>
          <p:nvPr/>
        </p:nvSpPr>
        <p:spPr>
          <a:xfrm>
            <a:off x="1977199" y="5998635"/>
            <a:ext cx="1419225" cy="1610184"/>
          </a:xfrm>
          <a:prstGeom prst="rect">
            <a:avLst/>
          </a:prstGeom>
        </p:spPr>
        <p:txBody>
          <a:bodyPr vert="horz" wrap="square" lIns="0" tIns="12700" rIns="0" bIns="0" rtlCol="0">
            <a:spAutoFit/>
          </a:bodyPr>
          <a:lstStyle/>
          <a:p>
            <a:pPr marL="12700" marR="115570">
              <a:lnSpc>
                <a:spcPct val="100000"/>
              </a:lnSpc>
              <a:spcBef>
                <a:spcPts val="100"/>
              </a:spcBef>
            </a:pPr>
            <a:r>
              <a:rPr sz="900" b="1" spc="-10" dirty="0">
                <a:solidFill>
                  <a:srgbClr val="231F20"/>
                </a:solidFill>
                <a:latin typeface="Arial"/>
                <a:cs typeface="Arial"/>
              </a:rPr>
              <a:t>Tandem</a:t>
            </a:r>
            <a:r>
              <a:rPr sz="900" b="1" spc="-5" dirty="0">
                <a:solidFill>
                  <a:srgbClr val="231F20"/>
                </a:solidFill>
                <a:latin typeface="Arial"/>
                <a:cs typeface="Arial"/>
              </a:rPr>
              <a:t> </a:t>
            </a:r>
            <a:r>
              <a:rPr sz="900" b="1" spc="-10" dirty="0">
                <a:solidFill>
                  <a:srgbClr val="231F20"/>
                </a:solidFill>
                <a:latin typeface="Arial"/>
                <a:cs typeface="Arial"/>
              </a:rPr>
              <a:t>valve</a:t>
            </a:r>
            <a:r>
              <a:rPr sz="900" b="1" spc="-5" dirty="0">
                <a:solidFill>
                  <a:srgbClr val="231F20"/>
                </a:solidFill>
                <a:latin typeface="Arial"/>
                <a:cs typeface="Arial"/>
              </a:rPr>
              <a:t> </a:t>
            </a:r>
            <a:r>
              <a:rPr sz="900" dirty="0">
                <a:solidFill>
                  <a:srgbClr val="231F20"/>
                </a:solidFill>
                <a:latin typeface="Arial MT"/>
                <a:cs typeface="Arial MT"/>
              </a:rPr>
              <a:t>– </a:t>
            </a:r>
            <a:r>
              <a:rPr sz="900" spc="-10" dirty="0">
                <a:solidFill>
                  <a:srgbClr val="231F20"/>
                </a:solidFill>
                <a:latin typeface="Arial MT"/>
                <a:cs typeface="Arial MT"/>
              </a:rPr>
              <a:t>available</a:t>
            </a:r>
            <a:r>
              <a:rPr sz="900" spc="-5" dirty="0">
                <a:solidFill>
                  <a:srgbClr val="231F20"/>
                </a:solidFill>
                <a:latin typeface="Arial MT"/>
                <a:cs typeface="Arial MT"/>
              </a:rPr>
              <a:t> </a:t>
            </a:r>
            <a:r>
              <a:rPr sz="900" dirty="0">
                <a:solidFill>
                  <a:srgbClr val="231F20"/>
                </a:solidFill>
                <a:latin typeface="Arial MT"/>
                <a:cs typeface="Arial MT"/>
              </a:rPr>
              <a:t>in </a:t>
            </a:r>
            <a:r>
              <a:rPr sz="900" spc="-25" dirty="0">
                <a:solidFill>
                  <a:srgbClr val="231F20"/>
                </a:solidFill>
                <a:latin typeface="Arial MT"/>
                <a:cs typeface="Arial MT"/>
              </a:rPr>
              <a:t>two</a:t>
            </a:r>
            <a:r>
              <a:rPr sz="900" spc="500" dirty="0">
                <a:solidFill>
                  <a:srgbClr val="231F20"/>
                </a:solidFill>
                <a:latin typeface="Arial MT"/>
                <a:cs typeface="Arial MT"/>
              </a:rPr>
              <a:t> </a:t>
            </a:r>
            <a:r>
              <a:rPr sz="900" spc="-10" dirty="0">
                <a:solidFill>
                  <a:srgbClr val="231F20"/>
                </a:solidFill>
                <a:latin typeface="Arial MT"/>
                <a:cs typeface="Arial MT"/>
              </a:rPr>
              <a:t>options:</a:t>
            </a:r>
            <a:endParaRPr sz="900" dirty="0">
              <a:latin typeface="Arial MT"/>
              <a:cs typeface="Arial MT"/>
            </a:endParaRPr>
          </a:p>
          <a:p>
            <a:pPr marL="12700" marR="99060">
              <a:lnSpc>
                <a:spcPct val="100000"/>
              </a:lnSpc>
              <a:spcBef>
                <a:spcPts val="300"/>
              </a:spcBef>
            </a:pPr>
            <a:r>
              <a:rPr sz="900" b="1" spc="-10" dirty="0">
                <a:solidFill>
                  <a:srgbClr val="231F20"/>
                </a:solidFill>
                <a:latin typeface="Arial"/>
                <a:cs typeface="Arial"/>
              </a:rPr>
              <a:t>1:</a:t>
            </a:r>
            <a:r>
              <a:rPr sz="900" b="1" dirty="0">
                <a:solidFill>
                  <a:srgbClr val="231F20"/>
                </a:solidFill>
                <a:latin typeface="Arial"/>
                <a:cs typeface="Arial"/>
              </a:rPr>
              <a:t> </a:t>
            </a:r>
            <a:r>
              <a:rPr sz="900" dirty="0">
                <a:solidFill>
                  <a:srgbClr val="231F20"/>
                </a:solidFill>
                <a:latin typeface="Arial MT"/>
                <a:cs typeface="Arial MT"/>
              </a:rPr>
              <a:t>With two </a:t>
            </a:r>
            <a:r>
              <a:rPr sz="900" spc="-10" dirty="0">
                <a:solidFill>
                  <a:srgbClr val="231F20"/>
                </a:solidFill>
                <a:latin typeface="Arial MT"/>
                <a:cs typeface="Arial MT"/>
              </a:rPr>
              <a:t>sealing</a:t>
            </a:r>
            <a:r>
              <a:rPr sz="900" dirty="0">
                <a:solidFill>
                  <a:srgbClr val="231F20"/>
                </a:solidFill>
                <a:latin typeface="Arial MT"/>
                <a:cs typeface="Arial MT"/>
              </a:rPr>
              <a:t> Rotors </a:t>
            </a:r>
            <a:r>
              <a:rPr sz="900" spc="-25" dirty="0">
                <a:solidFill>
                  <a:srgbClr val="231F20"/>
                </a:solidFill>
                <a:latin typeface="Arial MT"/>
                <a:cs typeface="Arial MT"/>
              </a:rPr>
              <a:t>to</a:t>
            </a:r>
            <a:r>
              <a:rPr sz="900" spc="500" dirty="0">
                <a:solidFill>
                  <a:srgbClr val="231F20"/>
                </a:solidFill>
                <a:latin typeface="Arial MT"/>
                <a:cs typeface="Arial MT"/>
              </a:rPr>
              <a:t> </a:t>
            </a:r>
            <a:r>
              <a:rPr sz="900" dirty="0">
                <a:solidFill>
                  <a:srgbClr val="231F20"/>
                </a:solidFill>
                <a:latin typeface="Arial MT"/>
                <a:cs typeface="Arial MT"/>
              </a:rPr>
              <a:t>minimise</a:t>
            </a:r>
            <a:r>
              <a:rPr sz="900" spc="-25" dirty="0">
                <a:solidFill>
                  <a:srgbClr val="231F20"/>
                </a:solidFill>
                <a:latin typeface="Arial MT"/>
                <a:cs typeface="Arial MT"/>
              </a:rPr>
              <a:t> </a:t>
            </a:r>
            <a:r>
              <a:rPr sz="900" spc="-10" dirty="0">
                <a:solidFill>
                  <a:srgbClr val="231F20"/>
                </a:solidFill>
                <a:latin typeface="Arial MT"/>
                <a:cs typeface="Arial MT"/>
              </a:rPr>
              <a:t>leakage</a:t>
            </a:r>
            <a:r>
              <a:rPr sz="900" spc="-20" dirty="0">
                <a:solidFill>
                  <a:srgbClr val="231F20"/>
                </a:solidFill>
                <a:latin typeface="Arial MT"/>
                <a:cs typeface="Arial MT"/>
              </a:rPr>
              <a:t> </a:t>
            </a:r>
            <a:r>
              <a:rPr sz="900" dirty="0">
                <a:solidFill>
                  <a:srgbClr val="231F20"/>
                </a:solidFill>
                <a:latin typeface="Arial MT"/>
                <a:cs typeface="Arial MT"/>
              </a:rPr>
              <a:t>when</a:t>
            </a:r>
            <a:r>
              <a:rPr sz="900" spc="-20" dirty="0">
                <a:solidFill>
                  <a:srgbClr val="231F20"/>
                </a:solidFill>
                <a:latin typeface="Arial MT"/>
                <a:cs typeface="Arial MT"/>
              </a:rPr>
              <a:t> </a:t>
            </a:r>
            <a:r>
              <a:rPr sz="900" spc="-10" dirty="0">
                <a:solidFill>
                  <a:srgbClr val="231F20"/>
                </a:solidFill>
                <a:latin typeface="Arial MT"/>
                <a:cs typeface="Arial MT"/>
              </a:rPr>
              <a:t>handling</a:t>
            </a:r>
            <a:r>
              <a:rPr sz="900" spc="500" dirty="0">
                <a:solidFill>
                  <a:srgbClr val="231F20"/>
                </a:solidFill>
                <a:latin typeface="Arial MT"/>
                <a:cs typeface="Arial MT"/>
              </a:rPr>
              <a:t> </a:t>
            </a:r>
            <a:r>
              <a:rPr sz="900" dirty="0">
                <a:solidFill>
                  <a:srgbClr val="231F20"/>
                </a:solidFill>
                <a:latin typeface="Arial MT"/>
                <a:cs typeface="Arial MT"/>
              </a:rPr>
              <a:t>very light products that</a:t>
            </a:r>
            <a:r>
              <a:rPr sz="900" spc="5" dirty="0">
                <a:solidFill>
                  <a:srgbClr val="231F20"/>
                </a:solidFill>
                <a:latin typeface="Arial MT"/>
                <a:cs typeface="Arial MT"/>
              </a:rPr>
              <a:t> </a:t>
            </a:r>
            <a:r>
              <a:rPr sz="900" spc="-10" dirty="0">
                <a:solidFill>
                  <a:srgbClr val="231F20"/>
                </a:solidFill>
                <a:latin typeface="Arial MT"/>
                <a:cs typeface="Arial MT"/>
              </a:rPr>
              <a:t>are</a:t>
            </a:r>
            <a:r>
              <a:rPr sz="900" dirty="0">
                <a:solidFill>
                  <a:srgbClr val="231F20"/>
                </a:solidFill>
                <a:latin typeface="Arial MT"/>
                <a:cs typeface="Arial MT"/>
              </a:rPr>
              <a:t> </a:t>
            </a:r>
            <a:r>
              <a:rPr sz="900" spc="-10" dirty="0">
                <a:solidFill>
                  <a:srgbClr val="231F20"/>
                </a:solidFill>
                <a:latin typeface="Arial MT"/>
                <a:cs typeface="Arial MT"/>
              </a:rPr>
              <a:t>easily</a:t>
            </a:r>
            <a:r>
              <a:rPr sz="900" spc="500" dirty="0">
                <a:solidFill>
                  <a:srgbClr val="231F20"/>
                </a:solidFill>
                <a:latin typeface="Arial MT"/>
                <a:cs typeface="Arial MT"/>
              </a:rPr>
              <a:t> </a:t>
            </a:r>
            <a:r>
              <a:rPr sz="900" spc="-10" dirty="0">
                <a:solidFill>
                  <a:srgbClr val="231F20"/>
                </a:solidFill>
                <a:latin typeface="Arial MT"/>
                <a:cs typeface="Arial MT"/>
              </a:rPr>
              <a:t>windswept.</a:t>
            </a:r>
            <a:endParaRPr sz="900" dirty="0">
              <a:latin typeface="Arial MT"/>
              <a:cs typeface="Arial MT"/>
            </a:endParaRPr>
          </a:p>
          <a:p>
            <a:pPr marL="12700" marR="5080">
              <a:lnSpc>
                <a:spcPct val="101200"/>
              </a:lnSpc>
              <a:spcBef>
                <a:spcPts val="315"/>
              </a:spcBef>
            </a:pPr>
            <a:r>
              <a:rPr sz="900" b="1" spc="-10" dirty="0">
                <a:solidFill>
                  <a:srgbClr val="231F20"/>
                </a:solidFill>
                <a:latin typeface="Arial"/>
                <a:cs typeface="Arial"/>
              </a:rPr>
              <a:t>2:</a:t>
            </a:r>
            <a:r>
              <a:rPr sz="900" b="1" spc="-30" dirty="0">
                <a:solidFill>
                  <a:srgbClr val="231F20"/>
                </a:solidFill>
                <a:latin typeface="Arial"/>
                <a:cs typeface="Arial"/>
              </a:rPr>
              <a:t> </a:t>
            </a:r>
            <a:r>
              <a:rPr sz="900" dirty="0">
                <a:solidFill>
                  <a:srgbClr val="231F20"/>
                </a:solidFill>
                <a:latin typeface="Arial MT"/>
                <a:cs typeface="Arial MT"/>
              </a:rPr>
              <a:t>As</a:t>
            </a:r>
            <a:r>
              <a:rPr sz="900" spc="-30" dirty="0">
                <a:solidFill>
                  <a:srgbClr val="231F20"/>
                </a:solidFill>
                <a:latin typeface="Arial MT"/>
                <a:cs typeface="Arial MT"/>
              </a:rPr>
              <a:t> </a:t>
            </a:r>
            <a:r>
              <a:rPr sz="900" dirty="0">
                <a:solidFill>
                  <a:srgbClr val="231F20"/>
                </a:solidFill>
                <a:latin typeface="Arial MT"/>
                <a:cs typeface="Arial MT"/>
              </a:rPr>
              <a:t>a</a:t>
            </a:r>
            <a:r>
              <a:rPr sz="900" spc="-30" dirty="0">
                <a:solidFill>
                  <a:srgbClr val="231F20"/>
                </a:solidFill>
                <a:latin typeface="Arial MT"/>
                <a:cs typeface="Arial MT"/>
              </a:rPr>
              <a:t> </a:t>
            </a:r>
            <a:r>
              <a:rPr sz="900" dirty="0">
                <a:solidFill>
                  <a:srgbClr val="231F20"/>
                </a:solidFill>
                <a:latin typeface="Arial MT"/>
                <a:cs typeface="Arial MT"/>
              </a:rPr>
              <a:t>Metering</a:t>
            </a:r>
            <a:r>
              <a:rPr sz="900" spc="-30" dirty="0">
                <a:solidFill>
                  <a:srgbClr val="231F20"/>
                </a:solidFill>
                <a:latin typeface="Arial MT"/>
                <a:cs typeface="Arial MT"/>
              </a:rPr>
              <a:t> </a:t>
            </a:r>
            <a:r>
              <a:rPr sz="900" dirty="0">
                <a:solidFill>
                  <a:srgbClr val="231F20"/>
                </a:solidFill>
                <a:latin typeface="Arial MT"/>
                <a:cs typeface="Arial MT"/>
              </a:rPr>
              <a:t>Sealing</a:t>
            </a:r>
            <a:r>
              <a:rPr sz="900" spc="140" dirty="0">
                <a:solidFill>
                  <a:srgbClr val="231F20"/>
                </a:solidFill>
                <a:latin typeface="Arial MT"/>
                <a:cs typeface="Arial MT"/>
              </a:rPr>
              <a:t> </a:t>
            </a:r>
            <a:r>
              <a:rPr sz="900" spc="-10" dirty="0">
                <a:solidFill>
                  <a:srgbClr val="231F20"/>
                </a:solidFill>
                <a:latin typeface="Arial MT"/>
                <a:cs typeface="Arial MT"/>
              </a:rPr>
              <a:t>assembly</a:t>
            </a:r>
            <a:r>
              <a:rPr sz="900" spc="500" dirty="0">
                <a:solidFill>
                  <a:srgbClr val="231F20"/>
                </a:solidFill>
                <a:latin typeface="Arial MT"/>
                <a:cs typeface="Arial MT"/>
              </a:rPr>
              <a:t> </a:t>
            </a:r>
            <a:r>
              <a:rPr sz="900" dirty="0">
                <a:solidFill>
                  <a:srgbClr val="231F20"/>
                </a:solidFill>
                <a:latin typeface="Arial MT"/>
                <a:cs typeface="Arial MT"/>
              </a:rPr>
              <a:t>with</a:t>
            </a:r>
            <a:r>
              <a:rPr sz="900" spc="-5" dirty="0">
                <a:solidFill>
                  <a:srgbClr val="231F20"/>
                </a:solidFill>
                <a:latin typeface="Arial MT"/>
                <a:cs typeface="Arial MT"/>
              </a:rPr>
              <a:t> </a:t>
            </a:r>
            <a:r>
              <a:rPr sz="900" dirty="0">
                <a:solidFill>
                  <a:srgbClr val="231F20"/>
                </a:solidFill>
                <a:latin typeface="Arial MT"/>
                <a:cs typeface="Arial MT"/>
              </a:rPr>
              <a:t>upper Rotor having</a:t>
            </a:r>
            <a:r>
              <a:rPr sz="900" spc="-5" dirty="0">
                <a:solidFill>
                  <a:srgbClr val="231F20"/>
                </a:solidFill>
                <a:latin typeface="Arial MT"/>
                <a:cs typeface="Arial MT"/>
              </a:rPr>
              <a:t> </a:t>
            </a:r>
            <a:r>
              <a:rPr sz="900" spc="-10" dirty="0">
                <a:solidFill>
                  <a:srgbClr val="231F20"/>
                </a:solidFill>
                <a:latin typeface="Arial MT"/>
                <a:cs typeface="Arial MT"/>
              </a:rPr>
              <a:t>reduced</a:t>
            </a:r>
            <a:r>
              <a:rPr sz="900" spc="500" dirty="0">
                <a:solidFill>
                  <a:srgbClr val="231F20"/>
                </a:solidFill>
                <a:latin typeface="Arial MT"/>
                <a:cs typeface="Arial MT"/>
              </a:rPr>
              <a:t> </a:t>
            </a:r>
            <a:r>
              <a:rPr sz="900" dirty="0">
                <a:solidFill>
                  <a:srgbClr val="231F20"/>
                </a:solidFill>
                <a:latin typeface="Arial MT"/>
                <a:cs typeface="Arial MT"/>
              </a:rPr>
              <a:t>capacity with increased</a:t>
            </a:r>
            <a:endParaRPr sz="900" dirty="0">
              <a:latin typeface="Arial MT"/>
              <a:cs typeface="Arial MT"/>
            </a:endParaRPr>
          </a:p>
        </p:txBody>
      </p:sp>
      <p:sp>
        <p:nvSpPr>
          <p:cNvPr id="28" name="object 28"/>
          <p:cNvSpPr txBox="1"/>
          <p:nvPr/>
        </p:nvSpPr>
        <p:spPr>
          <a:xfrm>
            <a:off x="257299" y="6537924"/>
            <a:ext cx="1419225" cy="842282"/>
          </a:xfrm>
          <a:prstGeom prst="rect">
            <a:avLst/>
          </a:prstGeom>
        </p:spPr>
        <p:txBody>
          <a:bodyPr vert="horz" wrap="square" lIns="0" tIns="11430" rIns="0" bIns="0" rtlCol="0">
            <a:spAutoFit/>
          </a:bodyPr>
          <a:lstStyle/>
          <a:p>
            <a:pPr marL="12700" marR="5080">
              <a:lnSpc>
                <a:spcPct val="101200"/>
              </a:lnSpc>
              <a:spcBef>
                <a:spcPts val="90"/>
              </a:spcBef>
            </a:pPr>
            <a:r>
              <a:rPr sz="900" b="1" spc="-20" dirty="0">
                <a:solidFill>
                  <a:srgbClr val="231F20"/>
                </a:solidFill>
                <a:latin typeface="Arial"/>
                <a:cs typeface="Arial"/>
              </a:rPr>
              <a:t>Valve</a:t>
            </a:r>
            <a:r>
              <a:rPr sz="900" b="1" spc="10" dirty="0">
                <a:solidFill>
                  <a:srgbClr val="231F20"/>
                </a:solidFill>
                <a:latin typeface="Arial"/>
                <a:cs typeface="Arial"/>
              </a:rPr>
              <a:t> </a:t>
            </a:r>
            <a:r>
              <a:rPr sz="900" b="1" dirty="0">
                <a:solidFill>
                  <a:srgbClr val="231F20"/>
                </a:solidFill>
                <a:latin typeface="Arial"/>
                <a:cs typeface="Arial"/>
              </a:rPr>
              <a:t>with</a:t>
            </a:r>
            <a:r>
              <a:rPr sz="900" b="1" spc="15" dirty="0">
                <a:solidFill>
                  <a:srgbClr val="231F20"/>
                </a:solidFill>
                <a:latin typeface="Arial"/>
                <a:cs typeface="Arial"/>
              </a:rPr>
              <a:t> </a:t>
            </a:r>
            <a:r>
              <a:rPr sz="900" b="1" dirty="0">
                <a:solidFill>
                  <a:srgbClr val="231F20"/>
                </a:solidFill>
                <a:latin typeface="Arial"/>
                <a:cs typeface="Arial"/>
              </a:rPr>
              <a:t>Rotor</a:t>
            </a:r>
            <a:r>
              <a:rPr sz="900" b="1" spc="10" dirty="0">
                <a:solidFill>
                  <a:srgbClr val="231F20"/>
                </a:solidFill>
                <a:latin typeface="Arial"/>
                <a:cs typeface="Arial"/>
              </a:rPr>
              <a:t> </a:t>
            </a:r>
            <a:r>
              <a:rPr sz="900" b="1" dirty="0">
                <a:solidFill>
                  <a:srgbClr val="231F20"/>
                </a:solidFill>
                <a:latin typeface="Arial"/>
                <a:cs typeface="Arial"/>
              </a:rPr>
              <a:t>Pocket</a:t>
            </a:r>
            <a:r>
              <a:rPr sz="900" b="1" spc="15" dirty="0">
                <a:solidFill>
                  <a:srgbClr val="231F20"/>
                </a:solidFill>
                <a:latin typeface="Arial"/>
                <a:cs typeface="Arial"/>
              </a:rPr>
              <a:t> </a:t>
            </a:r>
            <a:r>
              <a:rPr sz="900" b="1" spc="-10" dirty="0">
                <a:solidFill>
                  <a:srgbClr val="231F20"/>
                </a:solidFill>
                <a:latin typeface="Arial"/>
                <a:cs typeface="Arial"/>
              </a:rPr>
              <a:t>Scraper</a:t>
            </a:r>
            <a:r>
              <a:rPr sz="900" b="1" spc="500" dirty="0">
                <a:solidFill>
                  <a:srgbClr val="231F20"/>
                </a:solidFill>
                <a:latin typeface="Arial"/>
                <a:cs typeface="Arial"/>
              </a:rPr>
              <a:t> </a:t>
            </a:r>
            <a:r>
              <a:rPr sz="900" b="1" dirty="0">
                <a:solidFill>
                  <a:srgbClr val="231F20"/>
                </a:solidFill>
                <a:latin typeface="Arial"/>
                <a:cs typeface="Arial"/>
              </a:rPr>
              <a:t>Option</a:t>
            </a:r>
            <a:r>
              <a:rPr sz="900" dirty="0">
                <a:solidFill>
                  <a:srgbClr val="231F20"/>
                </a:solidFill>
                <a:latin typeface="Arial MT"/>
                <a:cs typeface="Arial MT"/>
              </a:rPr>
              <a:t>. Principle of </a:t>
            </a:r>
            <a:r>
              <a:rPr sz="900" spc="-10" dirty="0">
                <a:solidFill>
                  <a:srgbClr val="231F20"/>
                </a:solidFill>
                <a:latin typeface="Arial MT"/>
                <a:cs typeface="Arial MT"/>
              </a:rPr>
              <a:t>Operation:</a:t>
            </a:r>
            <a:r>
              <a:rPr sz="900" spc="500" dirty="0">
                <a:solidFill>
                  <a:srgbClr val="231F20"/>
                </a:solidFill>
                <a:latin typeface="Arial MT"/>
                <a:cs typeface="Arial MT"/>
              </a:rPr>
              <a:t> </a:t>
            </a:r>
            <a:r>
              <a:rPr sz="900" dirty="0">
                <a:solidFill>
                  <a:srgbClr val="231F20"/>
                </a:solidFill>
                <a:latin typeface="Arial MT"/>
                <a:cs typeface="Arial MT"/>
              </a:rPr>
              <a:t>The</a:t>
            </a:r>
            <a:r>
              <a:rPr sz="900" spc="20" dirty="0">
                <a:solidFill>
                  <a:srgbClr val="231F20"/>
                </a:solidFill>
                <a:latin typeface="Arial MT"/>
                <a:cs typeface="Arial MT"/>
              </a:rPr>
              <a:t> </a:t>
            </a:r>
            <a:r>
              <a:rPr sz="900" dirty="0">
                <a:solidFill>
                  <a:srgbClr val="231F20"/>
                </a:solidFill>
                <a:latin typeface="Arial MT"/>
                <a:cs typeface="Arial MT"/>
              </a:rPr>
              <a:t>‘sweeping’</a:t>
            </a:r>
            <a:r>
              <a:rPr sz="900" spc="20" dirty="0">
                <a:solidFill>
                  <a:srgbClr val="231F20"/>
                </a:solidFill>
                <a:latin typeface="Arial MT"/>
                <a:cs typeface="Arial MT"/>
              </a:rPr>
              <a:t> </a:t>
            </a:r>
            <a:r>
              <a:rPr sz="900" dirty="0">
                <a:solidFill>
                  <a:srgbClr val="231F20"/>
                </a:solidFill>
                <a:latin typeface="Arial MT"/>
                <a:cs typeface="Arial MT"/>
              </a:rPr>
              <a:t>lower</a:t>
            </a:r>
            <a:r>
              <a:rPr sz="900" spc="25" dirty="0">
                <a:solidFill>
                  <a:srgbClr val="231F20"/>
                </a:solidFill>
                <a:latin typeface="Arial MT"/>
                <a:cs typeface="Arial MT"/>
              </a:rPr>
              <a:t> </a:t>
            </a:r>
            <a:r>
              <a:rPr sz="900" spc="-10" dirty="0">
                <a:solidFill>
                  <a:srgbClr val="231F20"/>
                </a:solidFill>
                <a:latin typeface="Arial MT"/>
                <a:cs typeface="Arial MT"/>
              </a:rPr>
              <a:t>component</a:t>
            </a:r>
            <a:r>
              <a:rPr sz="900" spc="500" dirty="0">
                <a:solidFill>
                  <a:srgbClr val="231F20"/>
                </a:solidFill>
                <a:latin typeface="Arial MT"/>
                <a:cs typeface="Arial MT"/>
              </a:rPr>
              <a:t> </a:t>
            </a:r>
            <a:r>
              <a:rPr sz="900" dirty="0">
                <a:solidFill>
                  <a:srgbClr val="231F20"/>
                </a:solidFill>
                <a:latin typeface="Arial MT"/>
                <a:cs typeface="Arial MT"/>
              </a:rPr>
              <a:t>ensures</a:t>
            </a:r>
            <a:r>
              <a:rPr sz="900" spc="-5" dirty="0">
                <a:solidFill>
                  <a:srgbClr val="231F20"/>
                </a:solidFill>
                <a:latin typeface="Arial MT"/>
                <a:cs typeface="Arial MT"/>
              </a:rPr>
              <a:t> </a:t>
            </a:r>
            <a:r>
              <a:rPr sz="900" dirty="0">
                <a:solidFill>
                  <a:srgbClr val="231F20"/>
                </a:solidFill>
                <a:latin typeface="Arial MT"/>
                <a:cs typeface="Arial MT"/>
              </a:rPr>
              <a:t>removal of</a:t>
            </a:r>
            <a:r>
              <a:rPr sz="900" spc="-5" dirty="0">
                <a:solidFill>
                  <a:srgbClr val="231F20"/>
                </a:solidFill>
                <a:latin typeface="Arial MT"/>
                <a:cs typeface="Arial MT"/>
              </a:rPr>
              <a:t> </a:t>
            </a:r>
            <a:r>
              <a:rPr sz="900" dirty="0">
                <a:solidFill>
                  <a:srgbClr val="231F20"/>
                </a:solidFill>
                <a:latin typeface="Arial MT"/>
                <a:cs typeface="Arial MT"/>
              </a:rPr>
              <a:t>sticky </a:t>
            </a:r>
            <a:r>
              <a:rPr sz="900" spc="-10" dirty="0">
                <a:solidFill>
                  <a:srgbClr val="231F20"/>
                </a:solidFill>
                <a:latin typeface="Arial MT"/>
                <a:cs typeface="Arial MT"/>
              </a:rPr>
              <a:t>products</a:t>
            </a:r>
            <a:endParaRPr sz="900" dirty="0">
              <a:latin typeface="Arial MT"/>
              <a:cs typeface="Arial MT"/>
            </a:endParaRPr>
          </a:p>
        </p:txBody>
      </p:sp>
      <p:sp>
        <p:nvSpPr>
          <p:cNvPr id="29" name="object 29"/>
          <p:cNvSpPr txBox="1"/>
          <p:nvPr/>
        </p:nvSpPr>
        <p:spPr>
          <a:xfrm>
            <a:off x="61342" y="7248593"/>
            <a:ext cx="147320" cy="151323"/>
          </a:xfrm>
          <a:prstGeom prst="rect">
            <a:avLst/>
          </a:prstGeom>
        </p:spPr>
        <p:txBody>
          <a:bodyPr vert="horz" wrap="square" lIns="0" tIns="12700" rIns="0" bIns="0" rtlCol="0">
            <a:spAutoFit/>
          </a:bodyPr>
          <a:lstStyle/>
          <a:p>
            <a:pPr marL="12700">
              <a:lnSpc>
                <a:spcPct val="100000"/>
              </a:lnSpc>
              <a:spcBef>
                <a:spcPts val="100"/>
              </a:spcBef>
            </a:pPr>
            <a:r>
              <a:rPr sz="900" b="1" spc="-90" dirty="0">
                <a:solidFill>
                  <a:srgbClr val="231F20"/>
                </a:solidFill>
                <a:latin typeface="Trebuchet MS"/>
                <a:cs typeface="Trebuchet MS"/>
              </a:rPr>
              <a:t>12</a:t>
            </a:r>
            <a:endParaRPr sz="900">
              <a:latin typeface="Trebuchet MS"/>
              <a:cs typeface="Trebuchet MS"/>
            </a:endParaRPr>
          </a:p>
        </p:txBody>
      </p:sp>
      <p:pic>
        <p:nvPicPr>
          <p:cNvPr id="31" name="Picture 30">
            <a:extLst>
              <a:ext uri="{FF2B5EF4-FFF2-40B4-BE49-F238E27FC236}">
                <a16:creationId xmlns:a16="http://schemas.microsoft.com/office/drawing/2014/main" id="{7008E142-CFB8-8CD0-2F8F-219F5A58A7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2711" y="2319918"/>
            <a:ext cx="1348200" cy="1343106"/>
          </a:xfrm>
          <a:prstGeom prst="rect">
            <a:avLst/>
          </a:prstGeom>
        </p:spPr>
      </p:pic>
      <p:pic>
        <p:nvPicPr>
          <p:cNvPr id="33" name="Picture 32" descr="A close-up of a machine&#10;&#10;Description automatically generated">
            <a:extLst>
              <a:ext uri="{FF2B5EF4-FFF2-40B4-BE49-F238E27FC236}">
                <a16:creationId xmlns:a16="http://schemas.microsoft.com/office/drawing/2014/main" id="{0FE77CE3-FF03-478B-B28E-7EF5343B67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462" y="4577299"/>
            <a:ext cx="1349279" cy="1849129"/>
          </a:xfrm>
          <a:prstGeom prst="rect">
            <a:avLst/>
          </a:prstGeom>
        </p:spPr>
      </p:pic>
      <p:pic>
        <p:nvPicPr>
          <p:cNvPr id="35" name="Picture 34" descr="A metal object with a motor&#10;&#10;Description automatically generated with medium confidence">
            <a:extLst>
              <a:ext uri="{FF2B5EF4-FFF2-40B4-BE49-F238E27FC236}">
                <a16:creationId xmlns:a16="http://schemas.microsoft.com/office/drawing/2014/main" id="{6D690292-E06F-0B91-0C9D-6B0E978600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7439" y="4577299"/>
            <a:ext cx="1360805" cy="1296035"/>
          </a:xfrm>
          <a:prstGeom prst="rect">
            <a:avLst/>
          </a:prstGeom>
        </p:spPr>
      </p:pic>
      <p:pic>
        <p:nvPicPr>
          <p:cNvPr id="37" name="Picture 36" descr="A close-up of a machine&#10;&#10;Description automatically generated">
            <a:extLst>
              <a:ext uri="{FF2B5EF4-FFF2-40B4-BE49-F238E27FC236}">
                <a16:creationId xmlns:a16="http://schemas.microsoft.com/office/drawing/2014/main" id="{4688B194-D637-6CEA-92EF-9EF8EC8531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1989371" y="4490858"/>
            <a:ext cx="1296034" cy="1494333"/>
          </a:xfrm>
          <a:prstGeom prst="rect">
            <a:avLst/>
          </a:prstGeom>
        </p:spPr>
      </p:pic>
      <p:pic>
        <p:nvPicPr>
          <p:cNvPr id="15" name="Picture 14" descr="A blue and white logo&#10;&#10;Description automatically generated">
            <a:extLst>
              <a:ext uri="{FF2B5EF4-FFF2-40B4-BE49-F238E27FC236}">
                <a16:creationId xmlns:a16="http://schemas.microsoft.com/office/drawing/2014/main" id="{0677BF72-60ED-C8B6-4F53-CF4FA45EBB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7762" y="-37906"/>
            <a:ext cx="798738" cy="771331"/>
          </a:xfrm>
          <a:prstGeom prst="rect">
            <a:avLst/>
          </a:prstGeom>
          <a:effectLst>
            <a:softEdge rad="1270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285990" y="342329"/>
            <a:ext cx="270510" cy="6930390"/>
          </a:xfrm>
          <a:custGeom>
            <a:avLst/>
            <a:gdLst/>
            <a:ahLst/>
            <a:cxnLst/>
            <a:rect l="l" t="t" r="r" b="b"/>
            <a:pathLst>
              <a:path w="270510" h="6930390">
                <a:moveTo>
                  <a:pt x="270001" y="0"/>
                </a:moveTo>
                <a:lnTo>
                  <a:pt x="0" y="0"/>
                </a:lnTo>
                <a:lnTo>
                  <a:pt x="0" y="6929996"/>
                </a:lnTo>
                <a:lnTo>
                  <a:pt x="270001" y="6929996"/>
                </a:lnTo>
                <a:lnTo>
                  <a:pt x="270001" y="0"/>
                </a:lnTo>
                <a:close/>
              </a:path>
            </a:pathLst>
          </a:custGeom>
          <a:solidFill>
            <a:srgbClr val="C0C6CF"/>
          </a:solidFill>
        </p:spPr>
        <p:txBody>
          <a:bodyPr wrap="square" lIns="0" tIns="0" rIns="0" bIns="0" rtlCol="0"/>
          <a:lstStyle/>
          <a:p>
            <a:endParaRPr/>
          </a:p>
        </p:txBody>
      </p:sp>
      <p:sp>
        <p:nvSpPr>
          <p:cNvPr id="3" name="object 3"/>
          <p:cNvSpPr txBox="1"/>
          <p:nvPr/>
        </p:nvSpPr>
        <p:spPr>
          <a:xfrm>
            <a:off x="5119342" y="7248593"/>
            <a:ext cx="147320" cy="177800"/>
          </a:xfrm>
          <a:prstGeom prst="rect">
            <a:avLst/>
          </a:prstGeom>
        </p:spPr>
        <p:txBody>
          <a:bodyPr vert="horz" wrap="square" lIns="0" tIns="12700" rIns="0" bIns="0" rtlCol="0">
            <a:spAutoFit/>
          </a:bodyPr>
          <a:lstStyle/>
          <a:p>
            <a:pPr marL="12700">
              <a:lnSpc>
                <a:spcPct val="100000"/>
              </a:lnSpc>
              <a:spcBef>
                <a:spcPts val="100"/>
              </a:spcBef>
            </a:pPr>
            <a:r>
              <a:rPr sz="1000" b="1" spc="-90" dirty="0">
                <a:solidFill>
                  <a:srgbClr val="231F20"/>
                </a:solidFill>
                <a:latin typeface="Trebuchet MS"/>
                <a:cs typeface="Trebuchet MS"/>
              </a:rPr>
              <a:t>13</a:t>
            </a:r>
            <a:endParaRPr sz="1000">
              <a:latin typeface="Trebuchet MS"/>
              <a:cs typeface="Trebuchet MS"/>
            </a:endParaRPr>
          </a:p>
        </p:txBody>
      </p:sp>
      <p:sp>
        <p:nvSpPr>
          <p:cNvPr id="4" name="object 4"/>
          <p:cNvSpPr txBox="1"/>
          <p:nvPr/>
        </p:nvSpPr>
        <p:spPr>
          <a:xfrm>
            <a:off x="248189" y="503642"/>
            <a:ext cx="2167890" cy="1708353"/>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231F20"/>
                </a:solidFill>
                <a:latin typeface="Arial"/>
                <a:cs typeface="Arial"/>
              </a:rPr>
              <a:t>4.5</a:t>
            </a:r>
            <a:r>
              <a:rPr sz="1100" b="1" spc="155" dirty="0">
                <a:solidFill>
                  <a:srgbClr val="231F20"/>
                </a:solidFill>
                <a:latin typeface="Arial"/>
                <a:cs typeface="Arial"/>
              </a:rPr>
              <a:t> </a:t>
            </a:r>
            <a:r>
              <a:rPr sz="1100" b="1" dirty="0">
                <a:solidFill>
                  <a:srgbClr val="231F20"/>
                </a:solidFill>
                <a:latin typeface="Arial"/>
                <a:cs typeface="Arial"/>
              </a:rPr>
              <a:t>Customer</a:t>
            </a:r>
            <a:r>
              <a:rPr sz="1100" b="1" spc="5" dirty="0">
                <a:solidFill>
                  <a:srgbClr val="231F20"/>
                </a:solidFill>
                <a:latin typeface="Arial"/>
                <a:cs typeface="Arial"/>
              </a:rPr>
              <a:t> </a:t>
            </a:r>
            <a:r>
              <a:rPr sz="1100" b="1" spc="60" dirty="0">
                <a:solidFill>
                  <a:srgbClr val="231F20"/>
                </a:solidFill>
                <a:latin typeface="Arial"/>
                <a:cs typeface="Arial"/>
              </a:rPr>
              <a:t>/</a:t>
            </a:r>
            <a:r>
              <a:rPr sz="1100" b="1" spc="5" dirty="0">
                <a:solidFill>
                  <a:srgbClr val="231F20"/>
                </a:solidFill>
                <a:latin typeface="Arial"/>
                <a:cs typeface="Arial"/>
              </a:rPr>
              <a:t> </a:t>
            </a:r>
            <a:r>
              <a:rPr sz="1100" b="1" spc="-10" dirty="0">
                <a:solidFill>
                  <a:srgbClr val="231F20"/>
                </a:solidFill>
                <a:latin typeface="Arial"/>
                <a:cs typeface="Arial"/>
              </a:rPr>
              <a:t>Industry</a:t>
            </a:r>
            <a:r>
              <a:rPr sz="1100" b="1" dirty="0">
                <a:solidFill>
                  <a:srgbClr val="231F20"/>
                </a:solidFill>
                <a:latin typeface="Arial"/>
                <a:cs typeface="Arial"/>
              </a:rPr>
              <a:t> </a:t>
            </a:r>
            <a:r>
              <a:rPr sz="1100" b="1" spc="-10" dirty="0">
                <a:solidFill>
                  <a:srgbClr val="231F20"/>
                </a:solidFill>
                <a:latin typeface="Arial"/>
                <a:cs typeface="Arial"/>
              </a:rPr>
              <a:t>Requirements</a:t>
            </a:r>
            <a:endParaRPr sz="1100" dirty="0">
              <a:latin typeface="Arial"/>
              <a:cs typeface="Arial"/>
            </a:endParaRPr>
          </a:p>
          <a:p>
            <a:pPr marL="12700" marR="5080">
              <a:lnSpc>
                <a:spcPct val="101200"/>
              </a:lnSpc>
            </a:pPr>
            <a:r>
              <a:rPr sz="1100" spc="-10" dirty="0">
                <a:solidFill>
                  <a:srgbClr val="231F20"/>
                </a:solidFill>
                <a:latin typeface="Arial MT"/>
                <a:cs typeface="Arial MT"/>
              </a:rPr>
              <a:t>These</a:t>
            </a:r>
            <a:r>
              <a:rPr sz="1100" spc="5" dirty="0">
                <a:solidFill>
                  <a:srgbClr val="231F20"/>
                </a:solidFill>
                <a:latin typeface="Arial MT"/>
                <a:cs typeface="Arial MT"/>
              </a:rPr>
              <a:t> </a:t>
            </a:r>
            <a:r>
              <a:rPr sz="1100" dirty="0">
                <a:solidFill>
                  <a:srgbClr val="231F20"/>
                </a:solidFill>
                <a:latin typeface="Arial MT"/>
                <a:cs typeface="Arial MT"/>
              </a:rPr>
              <a:t>can</a:t>
            </a:r>
            <a:r>
              <a:rPr sz="1100" spc="10" dirty="0">
                <a:solidFill>
                  <a:srgbClr val="231F20"/>
                </a:solidFill>
                <a:latin typeface="Arial MT"/>
                <a:cs typeface="Arial MT"/>
              </a:rPr>
              <a:t> </a:t>
            </a:r>
            <a:r>
              <a:rPr sz="1100" dirty="0">
                <a:solidFill>
                  <a:srgbClr val="231F20"/>
                </a:solidFill>
                <a:latin typeface="Arial MT"/>
                <a:cs typeface="Arial MT"/>
              </a:rPr>
              <a:t>be</a:t>
            </a:r>
            <a:r>
              <a:rPr sz="1100" spc="10" dirty="0">
                <a:solidFill>
                  <a:srgbClr val="231F20"/>
                </a:solidFill>
                <a:latin typeface="Arial MT"/>
                <a:cs typeface="Arial MT"/>
              </a:rPr>
              <a:t> </a:t>
            </a:r>
            <a:r>
              <a:rPr sz="1100" dirty="0">
                <a:solidFill>
                  <a:srgbClr val="231F20"/>
                </a:solidFill>
                <a:latin typeface="Arial MT"/>
                <a:cs typeface="Arial MT"/>
              </a:rPr>
              <a:t>challenging</a:t>
            </a:r>
            <a:r>
              <a:rPr sz="1100" spc="10" dirty="0">
                <a:solidFill>
                  <a:srgbClr val="231F20"/>
                </a:solidFill>
                <a:latin typeface="Arial MT"/>
                <a:cs typeface="Arial MT"/>
              </a:rPr>
              <a:t> </a:t>
            </a:r>
            <a:r>
              <a:rPr sz="1100" dirty="0">
                <a:solidFill>
                  <a:srgbClr val="231F20"/>
                </a:solidFill>
                <a:latin typeface="Arial MT"/>
                <a:cs typeface="Arial MT"/>
              </a:rPr>
              <a:t>aspects</a:t>
            </a:r>
            <a:r>
              <a:rPr sz="1100" spc="10" dirty="0">
                <a:solidFill>
                  <a:srgbClr val="231F20"/>
                </a:solidFill>
                <a:latin typeface="Arial MT"/>
                <a:cs typeface="Arial MT"/>
              </a:rPr>
              <a:t> </a:t>
            </a:r>
            <a:r>
              <a:rPr sz="1100" dirty="0">
                <a:solidFill>
                  <a:srgbClr val="231F20"/>
                </a:solidFill>
                <a:latin typeface="Arial MT"/>
                <a:cs typeface="Arial MT"/>
              </a:rPr>
              <a:t>of</a:t>
            </a:r>
            <a:r>
              <a:rPr sz="1100" spc="10" dirty="0">
                <a:solidFill>
                  <a:srgbClr val="231F20"/>
                </a:solidFill>
                <a:latin typeface="Arial MT"/>
                <a:cs typeface="Arial MT"/>
              </a:rPr>
              <a:t> </a:t>
            </a:r>
            <a:r>
              <a:rPr sz="1100" dirty="0">
                <a:solidFill>
                  <a:srgbClr val="231F20"/>
                </a:solidFill>
                <a:latin typeface="Arial MT"/>
                <a:cs typeface="Arial MT"/>
              </a:rPr>
              <a:t>supply,</a:t>
            </a:r>
            <a:r>
              <a:rPr sz="1100" spc="10" dirty="0">
                <a:solidFill>
                  <a:srgbClr val="231F20"/>
                </a:solidFill>
                <a:latin typeface="Arial MT"/>
                <a:cs typeface="Arial MT"/>
              </a:rPr>
              <a:t> </a:t>
            </a:r>
            <a:r>
              <a:rPr sz="1100" spc="-10" dirty="0">
                <a:solidFill>
                  <a:srgbClr val="231F20"/>
                </a:solidFill>
                <a:latin typeface="Arial MT"/>
                <a:cs typeface="Arial MT"/>
              </a:rPr>
              <a:t>requiring</a:t>
            </a:r>
            <a:r>
              <a:rPr sz="1100" spc="500" dirty="0">
                <a:solidFill>
                  <a:srgbClr val="231F20"/>
                </a:solidFill>
                <a:latin typeface="Arial MT"/>
                <a:cs typeface="Arial MT"/>
              </a:rPr>
              <a:t> </a:t>
            </a:r>
            <a:r>
              <a:rPr sz="1100" dirty="0">
                <a:solidFill>
                  <a:srgbClr val="231F20"/>
                </a:solidFill>
                <a:latin typeface="Arial MT"/>
                <a:cs typeface="Arial MT"/>
              </a:rPr>
              <a:t>the</a:t>
            </a:r>
            <a:r>
              <a:rPr sz="1100" spc="15" dirty="0">
                <a:solidFill>
                  <a:srgbClr val="231F20"/>
                </a:solidFill>
                <a:latin typeface="Arial MT"/>
                <a:cs typeface="Arial MT"/>
              </a:rPr>
              <a:t> </a:t>
            </a:r>
            <a:r>
              <a:rPr sz="1100" dirty="0">
                <a:solidFill>
                  <a:srgbClr val="231F20"/>
                </a:solidFill>
                <a:latin typeface="Arial MT"/>
                <a:cs typeface="Arial MT"/>
              </a:rPr>
              <a:t>ability</a:t>
            </a:r>
            <a:r>
              <a:rPr sz="1100" spc="20" dirty="0">
                <a:solidFill>
                  <a:srgbClr val="231F20"/>
                </a:solidFill>
                <a:latin typeface="Arial MT"/>
                <a:cs typeface="Arial MT"/>
              </a:rPr>
              <a:t> </a:t>
            </a:r>
            <a:r>
              <a:rPr sz="1100" dirty="0">
                <a:solidFill>
                  <a:srgbClr val="231F20"/>
                </a:solidFill>
                <a:latin typeface="Arial MT"/>
                <a:cs typeface="Arial MT"/>
              </a:rPr>
              <a:t>to</a:t>
            </a:r>
            <a:r>
              <a:rPr sz="1100" spc="20" dirty="0">
                <a:solidFill>
                  <a:srgbClr val="231F20"/>
                </a:solidFill>
                <a:latin typeface="Arial MT"/>
                <a:cs typeface="Arial MT"/>
              </a:rPr>
              <a:t> </a:t>
            </a:r>
            <a:r>
              <a:rPr sz="1100" dirty="0">
                <a:solidFill>
                  <a:srgbClr val="231F20"/>
                </a:solidFill>
                <a:latin typeface="Arial MT"/>
                <a:cs typeface="Arial MT"/>
              </a:rPr>
              <a:t>offer</a:t>
            </a:r>
            <a:r>
              <a:rPr sz="1100" spc="15" dirty="0">
                <a:solidFill>
                  <a:srgbClr val="231F20"/>
                </a:solidFill>
                <a:latin typeface="Arial MT"/>
                <a:cs typeface="Arial MT"/>
              </a:rPr>
              <a:t> </a:t>
            </a:r>
            <a:r>
              <a:rPr sz="1100" dirty="0">
                <a:solidFill>
                  <a:srgbClr val="231F20"/>
                </a:solidFill>
                <a:latin typeface="Arial MT"/>
                <a:cs typeface="Arial MT"/>
              </a:rPr>
              <a:t>flexibility</a:t>
            </a:r>
            <a:r>
              <a:rPr sz="1100" spc="20" dirty="0">
                <a:solidFill>
                  <a:srgbClr val="231F20"/>
                </a:solidFill>
                <a:latin typeface="Arial MT"/>
                <a:cs typeface="Arial MT"/>
              </a:rPr>
              <a:t> </a:t>
            </a:r>
            <a:r>
              <a:rPr sz="1100" dirty="0">
                <a:solidFill>
                  <a:srgbClr val="231F20"/>
                </a:solidFill>
                <a:latin typeface="Arial MT"/>
                <a:cs typeface="Arial MT"/>
              </a:rPr>
              <a:t>in</a:t>
            </a:r>
            <a:r>
              <a:rPr sz="1100" spc="20" dirty="0">
                <a:solidFill>
                  <a:srgbClr val="231F20"/>
                </a:solidFill>
                <a:latin typeface="Arial MT"/>
                <a:cs typeface="Arial MT"/>
              </a:rPr>
              <a:t> </a:t>
            </a:r>
            <a:r>
              <a:rPr sz="1100" dirty="0">
                <a:solidFill>
                  <a:srgbClr val="231F20"/>
                </a:solidFill>
                <a:latin typeface="Arial MT"/>
                <a:cs typeface="Arial MT"/>
              </a:rPr>
              <a:t>both</a:t>
            </a:r>
            <a:r>
              <a:rPr sz="1100" spc="15" dirty="0">
                <a:solidFill>
                  <a:srgbClr val="231F20"/>
                </a:solidFill>
                <a:latin typeface="Arial MT"/>
                <a:cs typeface="Arial MT"/>
              </a:rPr>
              <a:t> </a:t>
            </a:r>
            <a:r>
              <a:rPr sz="1100" dirty="0">
                <a:solidFill>
                  <a:srgbClr val="231F20"/>
                </a:solidFill>
                <a:latin typeface="Arial MT"/>
                <a:cs typeface="Arial MT"/>
              </a:rPr>
              <a:t>detail</a:t>
            </a:r>
            <a:r>
              <a:rPr sz="1100" spc="20" dirty="0">
                <a:solidFill>
                  <a:srgbClr val="231F20"/>
                </a:solidFill>
                <a:latin typeface="Arial MT"/>
                <a:cs typeface="Arial MT"/>
              </a:rPr>
              <a:t> </a:t>
            </a:r>
            <a:r>
              <a:rPr sz="1100" dirty="0">
                <a:solidFill>
                  <a:srgbClr val="231F20"/>
                </a:solidFill>
                <a:latin typeface="Arial MT"/>
                <a:cs typeface="Arial MT"/>
              </a:rPr>
              <a:t>valve</a:t>
            </a:r>
            <a:r>
              <a:rPr sz="1100" spc="20" dirty="0">
                <a:solidFill>
                  <a:srgbClr val="231F20"/>
                </a:solidFill>
                <a:latin typeface="Arial MT"/>
                <a:cs typeface="Arial MT"/>
              </a:rPr>
              <a:t> </a:t>
            </a:r>
            <a:r>
              <a:rPr sz="1100" spc="-10" dirty="0">
                <a:solidFill>
                  <a:srgbClr val="231F20"/>
                </a:solidFill>
                <a:latin typeface="Arial MT"/>
                <a:cs typeface="Arial MT"/>
              </a:rPr>
              <a:t>design,</a:t>
            </a:r>
            <a:r>
              <a:rPr sz="1100" spc="500" dirty="0">
                <a:solidFill>
                  <a:srgbClr val="231F20"/>
                </a:solidFill>
                <a:latin typeface="Arial MT"/>
                <a:cs typeface="Arial MT"/>
              </a:rPr>
              <a:t> </a:t>
            </a:r>
            <a:r>
              <a:rPr sz="1100" dirty="0">
                <a:solidFill>
                  <a:srgbClr val="231F20"/>
                </a:solidFill>
                <a:latin typeface="Arial MT"/>
                <a:cs typeface="Arial MT"/>
              </a:rPr>
              <a:t>manufacturing</a:t>
            </a:r>
            <a:r>
              <a:rPr sz="1100" spc="25" dirty="0">
                <a:solidFill>
                  <a:srgbClr val="231F20"/>
                </a:solidFill>
                <a:latin typeface="Arial MT"/>
                <a:cs typeface="Arial MT"/>
              </a:rPr>
              <a:t> </a:t>
            </a:r>
            <a:r>
              <a:rPr sz="1100" dirty="0">
                <a:solidFill>
                  <a:srgbClr val="231F20"/>
                </a:solidFill>
                <a:latin typeface="Arial MT"/>
                <a:cs typeface="Arial MT"/>
              </a:rPr>
              <a:t>and</a:t>
            </a:r>
            <a:r>
              <a:rPr sz="1100" spc="25" dirty="0">
                <a:solidFill>
                  <a:srgbClr val="231F20"/>
                </a:solidFill>
                <a:latin typeface="Arial MT"/>
                <a:cs typeface="Arial MT"/>
              </a:rPr>
              <a:t> </a:t>
            </a:r>
            <a:r>
              <a:rPr sz="1100" dirty="0">
                <a:solidFill>
                  <a:srgbClr val="231F20"/>
                </a:solidFill>
                <a:latin typeface="Arial MT"/>
                <a:cs typeface="Arial MT"/>
              </a:rPr>
              <a:t>commercial</a:t>
            </a:r>
            <a:r>
              <a:rPr sz="1100" spc="30" dirty="0">
                <a:solidFill>
                  <a:srgbClr val="231F20"/>
                </a:solidFill>
                <a:latin typeface="Arial MT"/>
                <a:cs typeface="Arial MT"/>
              </a:rPr>
              <a:t> </a:t>
            </a:r>
            <a:r>
              <a:rPr sz="1100" dirty="0">
                <a:solidFill>
                  <a:srgbClr val="231F20"/>
                </a:solidFill>
                <a:latin typeface="Arial MT"/>
                <a:cs typeface="Arial MT"/>
              </a:rPr>
              <a:t>capability</a:t>
            </a:r>
            <a:r>
              <a:rPr sz="1100" spc="25" dirty="0">
                <a:solidFill>
                  <a:srgbClr val="231F20"/>
                </a:solidFill>
                <a:latin typeface="Arial MT"/>
                <a:cs typeface="Arial MT"/>
              </a:rPr>
              <a:t> </a:t>
            </a:r>
            <a:r>
              <a:rPr sz="1100" dirty="0">
                <a:solidFill>
                  <a:srgbClr val="231F20"/>
                </a:solidFill>
                <a:latin typeface="Arial MT"/>
                <a:cs typeface="Arial MT"/>
              </a:rPr>
              <a:t>in</a:t>
            </a:r>
            <a:r>
              <a:rPr sz="1100" spc="30" dirty="0">
                <a:solidFill>
                  <a:srgbClr val="231F20"/>
                </a:solidFill>
                <a:latin typeface="Arial MT"/>
                <a:cs typeface="Arial MT"/>
              </a:rPr>
              <a:t> </a:t>
            </a:r>
            <a:r>
              <a:rPr sz="1100" dirty="0">
                <a:solidFill>
                  <a:srgbClr val="231F20"/>
                </a:solidFill>
                <a:latin typeface="Arial MT"/>
                <a:cs typeface="Arial MT"/>
              </a:rPr>
              <a:t>order</a:t>
            </a:r>
            <a:r>
              <a:rPr sz="1100" spc="25" dirty="0">
                <a:solidFill>
                  <a:srgbClr val="231F20"/>
                </a:solidFill>
                <a:latin typeface="Arial MT"/>
                <a:cs typeface="Arial MT"/>
              </a:rPr>
              <a:t> </a:t>
            </a:r>
            <a:r>
              <a:rPr sz="1100" spc="-25" dirty="0">
                <a:solidFill>
                  <a:srgbClr val="231F20"/>
                </a:solidFill>
                <a:latin typeface="Arial MT"/>
                <a:cs typeface="Arial MT"/>
              </a:rPr>
              <a:t>to</a:t>
            </a:r>
            <a:r>
              <a:rPr sz="1100" spc="500" dirty="0">
                <a:solidFill>
                  <a:srgbClr val="231F20"/>
                </a:solidFill>
                <a:latin typeface="Arial MT"/>
                <a:cs typeface="Arial MT"/>
              </a:rPr>
              <a:t> </a:t>
            </a:r>
            <a:r>
              <a:rPr sz="1100" dirty="0">
                <a:solidFill>
                  <a:srgbClr val="231F20"/>
                </a:solidFill>
                <a:latin typeface="Arial MT"/>
                <a:cs typeface="Arial MT"/>
              </a:rPr>
              <a:t>satisfy</a:t>
            </a:r>
            <a:r>
              <a:rPr sz="1100" spc="30" dirty="0">
                <a:solidFill>
                  <a:srgbClr val="231F20"/>
                </a:solidFill>
                <a:latin typeface="Arial MT"/>
                <a:cs typeface="Arial MT"/>
              </a:rPr>
              <a:t> </a:t>
            </a:r>
            <a:r>
              <a:rPr sz="1100" dirty="0">
                <a:solidFill>
                  <a:srgbClr val="231F20"/>
                </a:solidFill>
                <a:latin typeface="Arial MT"/>
                <a:cs typeface="Arial MT"/>
              </a:rPr>
              <a:t>specific</a:t>
            </a:r>
            <a:r>
              <a:rPr sz="1100" spc="30" dirty="0">
                <a:solidFill>
                  <a:srgbClr val="231F20"/>
                </a:solidFill>
                <a:latin typeface="Arial MT"/>
                <a:cs typeface="Arial MT"/>
              </a:rPr>
              <a:t> </a:t>
            </a:r>
            <a:r>
              <a:rPr sz="1100" dirty="0">
                <a:solidFill>
                  <a:srgbClr val="231F20"/>
                </a:solidFill>
                <a:latin typeface="Arial MT"/>
                <a:cs typeface="Arial MT"/>
              </a:rPr>
              <a:t>customer</a:t>
            </a:r>
            <a:r>
              <a:rPr sz="1100" spc="30" dirty="0">
                <a:solidFill>
                  <a:srgbClr val="231F20"/>
                </a:solidFill>
                <a:latin typeface="Arial MT"/>
                <a:cs typeface="Arial MT"/>
              </a:rPr>
              <a:t> </a:t>
            </a:r>
            <a:r>
              <a:rPr sz="1100" dirty="0">
                <a:solidFill>
                  <a:srgbClr val="231F20"/>
                </a:solidFill>
                <a:latin typeface="Arial MT"/>
                <a:cs typeface="Arial MT"/>
              </a:rPr>
              <a:t>needs</a:t>
            </a:r>
            <a:r>
              <a:rPr sz="1100" spc="35" dirty="0">
                <a:solidFill>
                  <a:srgbClr val="231F20"/>
                </a:solidFill>
                <a:latin typeface="Arial MT"/>
                <a:cs typeface="Arial MT"/>
              </a:rPr>
              <a:t> </a:t>
            </a:r>
            <a:r>
              <a:rPr sz="1100" dirty="0">
                <a:solidFill>
                  <a:srgbClr val="231F20"/>
                </a:solidFill>
                <a:latin typeface="Arial MT"/>
                <a:cs typeface="Arial MT"/>
              </a:rPr>
              <a:t>and/or</a:t>
            </a:r>
            <a:r>
              <a:rPr sz="1100" spc="30" dirty="0">
                <a:solidFill>
                  <a:srgbClr val="231F20"/>
                </a:solidFill>
                <a:latin typeface="Arial MT"/>
                <a:cs typeface="Arial MT"/>
              </a:rPr>
              <a:t> </a:t>
            </a:r>
            <a:r>
              <a:rPr sz="1100" dirty="0">
                <a:solidFill>
                  <a:srgbClr val="231F20"/>
                </a:solidFill>
                <a:latin typeface="Arial MT"/>
                <a:cs typeface="Arial MT"/>
              </a:rPr>
              <a:t>their</a:t>
            </a:r>
            <a:r>
              <a:rPr sz="1100" spc="30" dirty="0">
                <a:solidFill>
                  <a:srgbClr val="231F20"/>
                </a:solidFill>
                <a:latin typeface="Arial MT"/>
                <a:cs typeface="Arial MT"/>
              </a:rPr>
              <a:t> </a:t>
            </a:r>
            <a:r>
              <a:rPr sz="1100" spc="-10" dirty="0">
                <a:solidFill>
                  <a:srgbClr val="231F20"/>
                </a:solidFill>
                <a:latin typeface="Arial MT"/>
                <a:cs typeface="Arial MT"/>
              </a:rPr>
              <a:t>individual</a:t>
            </a:r>
            <a:r>
              <a:rPr sz="1100" spc="500" dirty="0">
                <a:solidFill>
                  <a:srgbClr val="231F20"/>
                </a:solidFill>
                <a:latin typeface="Arial MT"/>
                <a:cs typeface="Arial MT"/>
              </a:rPr>
              <a:t> </a:t>
            </a:r>
            <a:r>
              <a:rPr sz="1100" dirty="0">
                <a:solidFill>
                  <a:srgbClr val="231F20"/>
                </a:solidFill>
                <a:latin typeface="Arial MT"/>
                <a:cs typeface="Arial MT"/>
              </a:rPr>
              <a:t>industry</a:t>
            </a:r>
            <a:r>
              <a:rPr sz="1100" spc="45" dirty="0">
                <a:solidFill>
                  <a:srgbClr val="231F20"/>
                </a:solidFill>
                <a:latin typeface="Arial MT"/>
                <a:cs typeface="Arial MT"/>
              </a:rPr>
              <a:t> </a:t>
            </a:r>
            <a:r>
              <a:rPr sz="1100" spc="-10" dirty="0">
                <a:solidFill>
                  <a:srgbClr val="231F20"/>
                </a:solidFill>
                <a:latin typeface="Arial MT"/>
                <a:cs typeface="Arial MT"/>
              </a:rPr>
              <a:t>standards.</a:t>
            </a:r>
            <a:endParaRPr sz="1100" dirty="0">
              <a:latin typeface="Arial MT"/>
              <a:cs typeface="Arial MT"/>
            </a:endParaRPr>
          </a:p>
        </p:txBody>
      </p:sp>
      <p:sp>
        <p:nvSpPr>
          <p:cNvPr id="5" name="object 5"/>
          <p:cNvSpPr txBox="1"/>
          <p:nvPr/>
        </p:nvSpPr>
        <p:spPr>
          <a:xfrm>
            <a:off x="241839" y="2225617"/>
            <a:ext cx="2153285" cy="1026628"/>
          </a:xfrm>
          <a:prstGeom prst="rect">
            <a:avLst/>
          </a:prstGeom>
        </p:spPr>
        <p:txBody>
          <a:bodyPr vert="horz" wrap="square" lIns="0" tIns="11430" rIns="0" bIns="0" rtlCol="0">
            <a:spAutoFit/>
          </a:bodyPr>
          <a:lstStyle/>
          <a:p>
            <a:pPr marL="12700" marR="5080">
              <a:lnSpc>
                <a:spcPct val="101200"/>
              </a:lnSpc>
              <a:spcBef>
                <a:spcPts val="90"/>
              </a:spcBef>
            </a:pPr>
            <a:r>
              <a:rPr sz="1100" dirty="0">
                <a:solidFill>
                  <a:srgbClr val="231F20"/>
                </a:solidFill>
                <a:latin typeface="Arial MT"/>
                <a:cs typeface="Arial MT"/>
              </a:rPr>
              <a:t>Many</a:t>
            </a:r>
            <a:r>
              <a:rPr sz="1100" spc="20" dirty="0">
                <a:solidFill>
                  <a:srgbClr val="231F20"/>
                </a:solidFill>
                <a:latin typeface="Arial MT"/>
                <a:cs typeface="Arial MT"/>
              </a:rPr>
              <a:t> </a:t>
            </a:r>
            <a:r>
              <a:rPr sz="1100" dirty="0">
                <a:solidFill>
                  <a:srgbClr val="231F20"/>
                </a:solidFill>
                <a:latin typeface="Arial MT"/>
                <a:cs typeface="Arial MT"/>
              </a:rPr>
              <a:t>users</a:t>
            </a:r>
            <a:r>
              <a:rPr sz="1100" spc="25" dirty="0">
                <a:solidFill>
                  <a:srgbClr val="231F20"/>
                </a:solidFill>
                <a:latin typeface="Arial MT"/>
                <a:cs typeface="Arial MT"/>
              </a:rPr>
              <a:t> </a:t>
            </a:r>
            <a:r>
              <a:rPr sz="1100" spc="-10" dirty="0">
                <a:solidFill>
                  <a:srgbClr val="231F20"/>
                </a:solidFill>
                <a:latin typeface="Arial MT"/>
                <a:cs typeface="Arial MT"/>
              </a:rPr>
              <a:t>are</a:t>
            </a:r>
            <a:r>
              <a:rPr sz="1100" spc="20" dirty="0">
                <a:solidFill>
                  <a:srgbClr val="231F20"/>
                </a:solidFill>
                <a:latin typeface="Arial MT"/>
                <a:cs typeface="Arial MT"/>
              </a:rPr>
              <a:t> </a:t>
            </a:r>
            <a:r>
              <a:rPr sz="1100" dirty="0">
                <a:solidFill>
                  <a:srgbClr val="231F20"/>
                </a:solidFill>
                <a:latin typeface="Arial MT"/>
                <a:cs typeface="Arial MT"/>
              </a:rPr>
              <a:t>not</a:t>
            </a:r>
            <a:r>
              <a:rPr sz="1100" spc="25" dirty="0">
                <a:solidFill>
                  <a:srgbClr val="231F20"/>
                </a:solidFill>
                <a:latin typeface="Arial MT"/>
                <a:cs typeface="Arial MT"/>
              </a:rPr>
              <a:t> </a:t>
            </a:r>
            <a:r>
              <a:rPr sz="1100" dirty="0">
                <a:solidFill>
                  <a:srgbClr val="231F20"/>
                </a:solidFill>
                <a:latin typeface="Arial MT"/>
                <a:cs typeface="Arial MT"/>
              </a:rPr>
              <a:t>concerned</a:t>
            </a:r>
            <a:r>
              <a:rPr sz="1100" spc="25" dirty="0">
                <a:solidFill>
                  <a:srgbClr val="231F20"/>
                </a:solidFill>
                <a:latin typeface="Arial MT"/>
                <a:cs typeface="Arial MT"/>
              </a:rPr>
              <a:t> </a:t>
            </a:r>
            <a:r>
              <a:rPr sz="1100" dirty="0">
                <a:solidFill>
                  <a:srgbClr val="231F20"/>
                </a:solidFill>
                <a:latin typeface="Arial MT"/>
                <a:cs typeface="Arial MT"/>
              </a:rPr>
              <a:t>about</a:t>
            </a:r>
            <a:r>
              <a:rPr sz="1100" spc="20" dirty="0">
                <a:solidFill>
                  <a:srgbClr val="231F20"/>
                </a:solidFill>
                <a:latin typeface="Arial MT"/>
                <a:cs typeface="Arial MT"/>
              </a:rPr>
              <a:t> </a:t>
            </a:r>
            <a:r>
              <a:rPr sz="1100" dirty="0">
                <a:solidFill>
                  <a:srgbClr val="231F20"/>
                </a:solidFill>
                <a:latin typeface="Arial MT"/>
                <a:cs typeface="Arial MT"/>
              </a:rPr>
              <a:t>most</a:t>
            </a:r>
            <a:r>
              <a:rPr sz="1100" spc="25" dirty="0">
                <a:solidFill>
                  <a:srgbClr val="231F20"/>
                </a:solidFill>
                <a:latin typeface="Arial MT"/>
                <a:cs typeface="Arial MT"/>
              </a:rPr>
              <a:t> </a:t>
            </a:r>
            <a:r>
              <a:rPr sz="1100" dirty="0">
                <a:solidFill>
                  <a:srgbClr val="231F20"/>
                </a:solidFill>
                <a:latin typeface="Arial MT"/>
                <a:cs typeface="Arial MT"/>
              </a:rPr>
              <a:t>aspects</a:t>
            </a:r>
            <a:r>
              <a:rPr sz="1100" spc="25" dirty="0">
                <a:solidFill>
                  <a:srgbClr val="231F20"/>
                </a:solidFill>
                <a:latin typeface="Arial MT"/>
                <a:cs typeface="Arial MT"/>
              </a:rPr>
              <a:t> </a:t>
            </a:r>
            <a:r>
              <a:rPr sz="1100" spc="-25" dirty="0">
                <a:solidFill>
                  <a:srgbClr val="231F20"/>
                </a:solidFill>
                <a:latin typeface="Arial MT"/>
                <a:cs typeface="Arial MT"/>
              </a:rPr>
              <a:t>of</a:t>
            </a:r>
            <a:r>
              <a:rPr sz="1100" spc="500" dirty="0">
                <a:solidFill>
                  <a:srgbClr val="231F20"/>
                </a:solidFill>
                <a:latin typeface="Arial MT"/>
                <a:cs typeface="Arial MT"/>
              </a:rPr>
              <a:t> </a:t>
            </a:r>
            <a:r>
              <a:rPr sz="1100" dirty="0">
                <a:solidFill>
                  <a:srgbClr val="231F20"/>
                </a:solidFill>
                <a:latin typeface="Arial MT"/>
                <a:cs typeface="Arial MT"/>
              </a:rPr>
              <a:t>valve</a:t>
            </a:r>
            <a:r>
              <a:rPr sz="1100" spc="30" dirty="0">
                <a:solidFill>
                  <a:srgbClr val="231F20"/>
                </a:solidFill>
                <a:latin typeface="Arial MT"/>
                <a:cs typeface="Arial MT"/>
              </a:rPr>
              <a:t> </a:t>
            </a:r>
            <a:r>
              <a:rPr sz="1100" dirty="0">
                <a:solidFill>
                  <a:srgbClr val="231F20"/>
                </a:solidFill>
                <a:latin typeface="Arial MT"/>
                <a:cs typeface="Arial MT"/>
              </a:rPr>
              <a:t>supply</a:t>
            </a:r>
            <a:r>
              <a:rPr sz="1100" spc="35" dirty="0">
                <a:solidFill>
                  <a:srgbClr val="231F20"/>
                </a:solidFill>
                <a:latin typeface="Arial MT"/>
                <a:cs typeface="Arial MT"/>
              </a:rPr>
              <a:t> </a:t>
            </a:r>
            <a:r>
              <a:rPr sz="1100" dirty="0">
                <a:solidFill>
                  <a:srgbClr val="231F20"/>
                </a:solidFill>
                <a:latin typeface="Arial MT"/>
                <a:cs typeface="Arial MT"/>
              </a:rPr>
              <a:t>providing</a:t>
            </a:r>
            <a:r>
              <a:rPr sz="1100" spc="30" dirty="0">
                <a:solidFill>
                  <a:srgbClr val="231F20"/>
                </a:solidFill>
                <a:latin typeface="Arial MT"/>
                <a:cs typeface="Arial MT"/>
              </a:rPr>
              <a:t> </a:t>
            </a:r>
            <a:r>
              <a:rPr sz="1100" dirty="0">
                <a:solidFill>
                  <a:srgbClr val="231F20"/>
                </a:solidFill>
                <a:latin typeface="Arial MT"/>
                <a:cs typeface="Arial MT"/>
              </a:rPr>
              <a:t>it</a:t>
            </a:r>
            <a:r>
              <a:rPr sz="1100" spc="35" dirty="0">
                <a:solidFill>
                  <a:srgbClr val="231F20"/>
                </a:solidFill>
                <a:latin typeface="Arial MT"/>
                <a:cs typeface="Arial MT"/>
              </a:rPr>
              <a:t> </a:t>
            </a:r>
            <a:r>
              <a:rPr sz="1100" dirty="0">
                <a:solidFill>
                  <a:srgbClr val="231F20"/>
                </a:solidFill>
                <a:latin typeface="Arial MT"/>
                <a:cs typeface="Arial MT"/>
              </a:rPr>
              <a:t>performs</a:t>
            </a:r>
            <a:r>
              <a:rPr sz="1100" spc="30" dirty="0">
                <a:solidFill>
                  <a:srgbClr val="231F20"/>
                </a:solidFill>
                <a:latin typeface="Arial MT"/>
                <a:cs typeface="Arial MT"/>
              </a:rPr>
              <a:t> </a:t>
            </a:r>
            <a:r>
              <a:rPr sz="1100" dirty="0">
                <a:solidFill>
                  <a:srgbClr val="231F20"/>
                </a:solidFill>
                <a:latin typeface="Arial MT"/>
                <a:cs typeface="Arial MT"/>
              </a:rPr>
              <a:t>to</a:t>
            </a:r>
            <a:r>
              <a:rPr sz="1100" spc="35" dirty="0">
                <a:solidFill>
                  <a:srgbClr val="231F20"/>
                </a:solidFill>
                <a:latin typeface="Arial MT"/>
                <a:cs typeface="Arial MT"/>
              </a:rPr>
              <a:t> </a:t>
            </a:r>
            <a:r>
              <a:rPr sz="1100" dirty="0">
                <a:solidFill>
                  <a:srgbClr val="231F20"/>
                </a:solidFill>
                <a:latin typeface="Arial MT"/>
                <a:cs typeface="Arial MT"/>
              </a:rPr>
              <a:t>specification,</a:t>
            </a:r>
            <a:r>
              <a:rPr sz="1100" spc="35" dirty="0">
                <a:solidFill>
                  <a:srgbClr val="231F20"/>
                </a:solidFill>
                <a:latin typeface="Arial MT"/>
                <a:cs typeface="Arial MT"/>
              </a:rPr>
              <a:t> </a:t>
            </a:r>
            <a:r>
              <a:rPr sz="1100" spc="-25" dirty="0">
                <a:solidFill>
                  <a:srgbClr val="231F20"/>
                </a:solidFill>
                <a:latin typeface="Arial MT"/>
                <a:cs typeface="Arial MT"/>
              </a:rPr>
              <a:t>is</a:t>
            </a:r>
            <a:r>
              <a:rPr sz="1100" spc="500" dirty="0">
                <a:solidFill>
                  <a:srgbClr val="231F20"/>
                </a:solidFill>
                <a:latin typeface="Arial MT"/>
                <a:cs typeface="Arial MT"/>
              </a:rPr>
              <a:t> </a:t>
            </a:r>
            <a:r>
              <a:rPr sz="1100" dirty="0">
                <a:solidFill>
                  <a:srgbClr val="231F20"/>
                </a:solidFill>
                <a:latin typeface="Arial MT"/>
                <a:cs typeface="Arial MT"/>
              </a:rPr>
              <a:t>durable</a:t>
            </a:r>
            <a:r>
              <a:rPr sz="1100" spc="-5" dirty="0">
                <a:solidFill>
                  <a:srgbClr val="231F20"/>
                </a:solidFill>
                <a:latin typeface="Arial MT"/>
                <a:cs typeface="Arial MT"/>
              </a:rPr>
              <a:t> </a:t>
            </a:r>
            <a:r>
              <a:rPr sz="1100" dirty="0">
                <a:solidFill>
                  <a:srgbClr val="231F20"/>
                </a:solidFill>
                <a:latin typeface="Arial MT"/>
                <a:cs typeface="Arial MT"/>
              </a:rPr>
              <a:t>and requires very basic </a:t>
            </a:r>
            <a:r>
              <a:rPr sz="1100" spc="-10" dirty="0">
                <a:solidFill>
                  <a:srgbClr val="231F20"/>
                </a:solidFill>
                <a:latin typeface="Arial MT"/>
                <a:cs typeface="Arial MT"/>
              </a:rPr>
              <a:t>documentation.</a:t>
            </a:r>
            <a:endParaRPr sz="1100" dirty="0">
              <a:latin typeface="Arial MT"/>
              <a:cs typeface="Arial MT"/>
            </a:endParaRPr>
          </a:p>
        </p:txBody>
      </p:sp>
      <p:sp>
        <p:nvSpPr>
          <p:cNvPr id="6" name="object 6"/>
          <p:cNvSpPr txBox="1"/>
          <p:nvPr/>
        </p:nvSpPr>
        <p:spPr>
          <a:xfrm>
            <a:off x="4666615" y="2380944"/>
            <a:ext cx="2334260" cy="1888594"/>
          </a:xfrm>
          <a:prstGeom prst="rect">
            <a:avLst/>
          </a:prstGeom>
        </p:spPr>
        <p:txBody>
          <a:bodyPr vert="horz" wrap="square" lIns="0" tIns="11430" rIns="0" bIns="0" rtlCol="0">
            <a:spAutoFit/>
          </a:bodyPr>
          <a:lstStyle/>
          <a:p>
            <a:pPr marL="12700" marR="85090">
              <a:lnSpc>
                <a:spcPct val="101200"/>
              </a:lnSpc>
              <a:spcBef>
                <a:spcPts val="90"/>
              </a:spcBef>
            </a:pPr>
            <a:r>
              <a:rPr sz="1100" dirty="0">
                <a:solidFill>
                  <a:srgbClr val="231F20"/>
                </a:solidFill>
                <a:latin typeface="Arial MT"/>
                <a:cs typeface="Arial MT"/>
              </a:rPr>
              <a:t>Other</a:t>
            </a:r>
            <a:r>
              <a:rPr sz="1100" spc="15" dirty="0">
                <a:solidFill>
                  <a:srgbClr val="231F20"/>
                </a:solidFill>
                <a:latin typeface="Arial MT"/>
                <a:cs typeface="Arial MT"/>
              </a:rPr>
              <a:t> </a:t>
            </a:r>
            <a:r>
              <a:rPr sz="1100" dirty="0">
                <a:solidFill>
                  <a:srgbClr val="231F20"/>
                </a:solidFill>
                <a:latin typeface="Arial MT"/>
                <a:cs typeface="Arial MT"/>
              </a:rPr>
              <a:t>customers</a:t>
            </a:r>
            <a:r>
              <a:rPr sz="1100" spc="20" dirty="0">
                <a:solidFill>
                  <a:srgbClr val="231F20"/>
                </a:solidFill>
                <a:latin typeface="Arial MT"/>
                <a:cs typeface="Arial MT"/>
              </a:rPr>
              <a:t> </a:t>
            </a:r>
            <a:r>
              <a:rPr sz="1100" dirty="0">
                <a:solidFill>
                  <a:srgbClr val="231F20"/>
                </a:solidFill>
                <a:latin typeface="Arial MT"/>
                <a:cs typeface="Arial MT"/>
              </a:rPr>
              <a:t>/</a:t>
            </a:r>
            <a:r>
              <a:rPr sz="1100" spc="15" dirty="0">
                <a:solidFill>
                  <a:srgbClr val="231F20"/>
                </a:solidFill>
                <a:latin typeface="Arial MT"/>
                <a:cs typeface="Arial MT"/>
              </a:rPr>
              <a:t> </a:t>
            </a:r>
            <a:r>
              <a:rPr sz="1100" dirty="0">
                <a:solidFill>
                  <a:srgbClr val="231F20"/>
                </a:solidFill>
                <a:latin typeface="Arial MT"/>
                <a:cs typeface="Arial MT"/>
              </a:rPr>
              <a:t>Industries</a:t>
            </a:r>
            <a:r>
              <a:rPr sz="1100" spc="20" dirty="0">
                <a:solidFill>
                  <a:srgbClr val="231F20"/>
                </a:solidFill>
                <a:latin typeface="Arial MT"/>
                <a:cs typeface="Arial MT"/>
              </a:rPr>
              <a:t> </a:t>
            </a:r>
            <a:r>
              <a:rPr sz="1100" spc="-10" dirty="0">
                <a:solidFill>
                  <a:srgbClr val="231F20"/>
                </a:solidFill>
                <a:latin typeface="Arial MT"/>
                <a:cs typeface="Arial MT"/>
              </a:rPr>
              <a:t>are</a:t>
            </a:r>
            <a:r>
              <a:rPr sz="1100" spc="20" dirty="0">
                <a:solidFill>
                  <a:srgbClr val="231F20"/>
                </a:solidFill>
                <a:latin typeface="Arial MT"/>
                <a:cs typeface="Arial MT"/>
              </a:rPr>
              <a:t> </a:t>
            </a:r>
            <a:r>
              <a:rPr sz="1100" dirty="0">
                <a:solidFill>
                  <a:srgbClr val="231F20"/>
                </a:solidFill>
                <a:latin typeface="Arial MT"/>
                <a:cs typeface="Arial MT"/>
              </a:rPr>
              <a:t>more</a:t>
            </a:r>
            <a:r>
              <a:rPr sz="1100" spc="15" dirty="0">
                <a:solidFill>
                  <a:srgbClr val="231F20"/>
                </a:solidFill>
                <a:latin typeface="Arial MT"/>
                <a:cs typeface="Arial MT"/>
              </a:rPr>
              <a:t> </a:t>
            </a:r>
            <a:r>
              <a:rPr sz="1100" dirty="0">
                <a:solidFill>
                  <a:srgbClr val="231F20"/>
                </a:solidFill>
                <a:latin typeface="Arial MT"/>
                <a:cs typeface="Arial MT"/>
              </a:rPr>
              <a:t>demanding</a:t>
            </a:r>
            <a:r>
              <a:rPr sz="1100" spc="20" dirty="0">
                <a:solidFill>
                  <a:srgbClr val="231F20"/>
                </a:solidFill>
                <a:latin typeface="Arial MT"/>
                <a:cs typeface="Arial MT"/>
              </a:rPr>
              <a:t> </a:t>
            </a:r>
            <a:r>
              <a:rPr sz="1100" dirty="0">
                <a:solidFill>
                  <a:srgbClr val="231F20"/>
                </a:solidFill>
                <a:latin typeface="Arial MT"/>
                <a:cs typeface="Arial MT"/>
              </a:rPr>
              <a:t>to</a:t>
            </a:r>
            <a:r>
              <a:rPr sz="1100" spc="20" dirty="0">
                <a:solidFill>
                  <a:srgbClr val="231F20"/>
                </a:solidFill>
                <a:latin typeface="Arial MT"/>
                <a:cs typeface="Arial MT"/>
              </a:rPr>
              <a:t> </a:t>
            </a:r>
            <a:r>
              <a:rPr sz="1100" spc="-50" dirty="0">
                <a:solidFill>
                  <a:srgbClr val="231F20"/>
                </a:solidFill>
                <a:latin typeface="Arial MT"/>
                <a:cs typeface="Arial MT"/>
              </a:rPr>
              <a:t>a</a:t>
            </a:r>
            <a:r>
              <a:rPr sz="1100" spc="500" dirty="0">
                <a:solidFill>
                  <a:srgbClr val="231F20"/>
                </a:solidFill>
                <a:latin typeface="Arial MT"/>
                <a:cs typeface="Arial MT"/>
              </a:rPr>
              <a:t> </a:t>
            </a:r>
            <a:r>
              <a:rPr sz="1100" dirty="0">
                <a:solidFill>
                  <a:srgbClr val="231F20"/>
                </a:solidFill>
                <a:latin typeface="Arial MT"/>
                <a:cs typeface="Arial MT"/>
              </a:rPr>
              <a:t>varying</a:t>
            </a:r>
            <a:r>
              <a:rPr sz="1100" spc="5" dirty="0">
                <a:solidFill>
                  <a:srgbClr val="231F20"/>
                </a:solidFill>
                <a:latin typeface="Arial MT"/>
                <a:cs typeface="Arial MT"/>
              </a:rPr>
              <a:t> </a:t>
            </a:r>
            <a:r>
              <a:rPr sz="1100" dirty="0">
                <a:solidFill>
                  <a:srgbClr val="231F20"/>
                </a:solidFill>
                <a:latin typeface="Arial MT"/>
                <a:cs typeface="Arial MT"/>
              </a:rPr>
              <a:t>degree</a:t>
            </a:r>
            <a:r>
              <a:rPr sz="1100" spc="5" dirty="0">
                <a:solidFill>
                  <a:srgbClr val="231F20"/>
                </a:solidFill>
                <a:latin typeface="Arial MT"/>
                <a:cs typeface="Arial MT"/>
              </a:rPr>
              <a:t> </a:t>
            </a:r>
            <a:r>
              <a:rPr sz="1100" dirty="0">
                <a:solidFill>
                  <a:srgbClr val="231F20"/>
                </a:solidFill>
                <a:latin typeface="Arial MT"/>
                <a:cs typeface="Arial MT"/>
              </a:rPr>
              <a:t>with</a:t>
            </a:r>
            <a:r>
              <a:rPr sz="1100" spc="5" dirty="0">
                <a:solidFill>
                  <a:srgbClr val="231F20"/>
                </a:solidFill>
                <a:latin typeface="Arial MT"/>
                <a:cs typeface="Arial MT"/>
              </a:rPr>
              <a:t> </a:t>
            </a:r>
            <a:r>
              <a:rPr sz="1100" dirty="0">
                <a:solidFill>
                  <a:srgbClr val="231F20"/>
                </a:solidFill>
                <a:latin typeface="Arial MT"/>
                <a:cs typeface="Arial MT"/>
              </a:rPr>
              <a:t>regard</a:t>
            </a:r>
            <a:r>
              <a:rPr sz="1100" spc="5" dirty="0">
                <a:solidFill>
                  <a:srgbClr val="231F20"/>
                </a:solidFill>
                <a:latin typeface="Arial MT"/>
                <a:cs typeface="Arial MT"/>
              </a:rPr>
              <a:t> </a:t>
            </a:r>
            <a:r>
              <a:rPr sz="1100" dirty="0">
                <a:solidFill>
                  <a:srgbClr val="231F20"/>
                </a:solidFill>
                <a:latin typeface="Arial MT"/>
                <a:cs typeface="Arial MT"/>
              </a:rPr>
              <a:t>to</a:t>
            </a:r>
            <a:r>
              <a:rPr sz="1100" spc="5" dirty="0">
                <a:solidFill>
                  <a:srgbClr val="231F20"/>
                </a:solidFill>
                <a:latin typeface="Arial MT"/>
                <a:cs typeface="Arial MT"/>
              </a:rPr>
              <a:t> </a:t>
            </a:r>
            <a:r>
              <a:rPr sz="1100" dirty="0">
                <a:solidFill>
                  <a:srgbClr val="231F20"/>
                </a:solidFill>
                <a:latin typeface="Arial MT"/>
                <a:cs typeface="Arial MT"/>
              </a:rPr>
              <a:t>detail</a:t>
            </a:r>
            <a:r>
              <a:rPr sz="1100" spc="5" dirty="0">
                <a:solidFill>
                  <a:srgbClr val="231F20"/>
                </a:solidFill>
                <a:latin typeface="Arial MT"/>
                <a:cs typeface="Arial MT"/>
              </a:rPr>
              <a:t> </a:t>
            </a:r>
            <a:r>
              <a:rPr sz="1100" dirty="0">
                <a:solidFill>
                  <a:srgbClr val="231F20"/>
                </a:solidFill>
                <a:latin typeface="Arial MT"/>
                <a:cs typeface="Arial MT"/>
              </a:rPr>
              <a:t>design</a:t>
            </a:r>
            <a:r>
              <a:rPr sz="1100" spc="5" dirty="0">
                <a:solidFill>
                  <a:srgbClr val="231F20"/>
                </a:solidFill>
                <a:latin typeface="Arial MT"/>
                <a:cs typeface="Arial MT"/>
              </a:rPr>
              <a:t> </a:t>
            </a:r>
            <a:r>
              <a:rPr sz="1100" dirty="0">
                <a:solidFill>
                  <a:srgbClr val="231F20"/>
                </a:solidFill>
                <a:latin typeface="Arial MT"/>
                <a:cs typeface="Arial MT"/>
              </a:rPr>
              <a:t>and</a:t>
            </a:r>
            <a:r>
              <a:rPr sz="1100" spc="5" dirty="0">
                <a:solidFill>
                  <a:srgbClr val="231F20"/>
                </a:solidFill>
                <a:latin typeface="Arial MT"/>
                <a:cs typeface="Arial MT"/>
              </a:rPr>
              <a:t> </a:t>
            </a:r>
            <a:r>
              <a:rPr sz="1100" spc="-10" dirty="0">
                <a:solidFill>
                  <a:srgbClr val="231F20"/>
                </a:solidFill>
                <a:latin typeface="Arial MT"/>
                <a:cs typeface="Arial MT"/>
              </a:rPr>
              <a:t>required</a:t>
            </a:r>
            <a:r>
              <a:rPr sz="1100" spc="500" dirty="0">
                <a:solidFill>
                  <a:srgbClr val="231F20"/>
                </a:solidFill>
                <a:latin typeface="Arial MT"/>
                <a:cs typeface="Arial MT"/>
              </a:rPr>
              <a:t> </a:t>
            </a:r>
            <a:r>
              <a:rPr sz="1100" dirty="0">
                <a:solidFill>
                  <a:srgbClr val="231F20"/>
                </a:solidFill>
                <a:latin typeface="Arial MT"/>
                <a:cs typeface="Arial MT"/>
              </a:rPr>
              <a:t>manufacturing</a:t>
            </a:r>
            <a:r>
              <a:rPr sz="1100" spc="20" dirty="0">
                <a:solidFill>
                  <a:srgbClr val="231F20"/>
                </a:solidFill>
                <a:latin typeface="Arial MT"/>
                <a:cs typeface="Arial MT"/>
              </a:rPr>
              <a:t> </a:t>
            </a:r>
            <a:r>
              <a:rPr sz="1100" dirty="0">
                <a:solidFill>
                  <a:srgbClr val="231F20"/>
                </a:solidFill>
                <a:latin typeface="Arial MT"/>
                <a:cs typeface="Arial MT"/>
              </a:rPr>
              <a:t>practices.</a:t>
            </a:r>
            <a:r>
              <a:rPr sz="1100" spc="25" dirty="0">
                <a:solidFill>
                  <a:srgbClr val="231F20"/>
                </a:solidFill>
                <a:latin typeface="Arial MT"/>
                <a:cs typeface="Arial MT"/>
              </a:rPr>
              <a:t> </a:t>
            </a:r>
            <a:r>
              <a:rPr sz="1100" dirty="0">
                <a:solidFill>
                  <a:srgbClr val="231F20"/>
                </a:solidFill>
                <a:latin typeface="Arial MT"/>
                <a:cs typeface="Arial MT"/>
              </a:rPr>
              <a:t>As</a:t>
            </a:r>
            <a:r>
              <a:rPr sz="1100" spc="20" dirty="0">
                <a:solidFill>
                  <a:srgbClr val="231F20"/>
                </a:solidFill>
                <a:latin typeface="Arial MT"/>
                <a:cs typeface="Arial MT"/>
              </a:rPr>
              <a:t> </a:t>
            </a:r>
            <a:r>
              <a:rPr sz="1100" dirty="0">
                <a:solidFill>
                  <a:srgbClr val="231F20"/>
                </a:solidFill>
                <a:latin typeface="Arial MT"/>
                <a:cs typeface="Arial MT"/>
              </a:rPr>
              <a:t>well</a:t>
            </a:r>
            <a:r>
              <a:rPr sz="1100" spc="25" dirty="0">
                <a:solidFill>
                  <a:srgbClr val="231F20"/>
                </a:solidFill>
                <a:latin typeface="Arial MT"/>
                <a:cs typeface="Arial MT"/>
              </a:rPr>
              <a:t> </a:t>
            </a:r>
            <a:r>
              <a:rPr sz="1100" dirty="0">
                <a:solidFill>
                  <a:srgbClr val="231F20"/>
                </a:solidFill>
                <a:latin typeface="Arial MT"/>
                <a:cs typeface="Arial MT"/>
              </a:rPr>
              <a:t>as</a:t>
            </a:r>
            <a:r>
              <a:rPr sz="1100" spc="20" dirty="0">
                <a:solidFill>
                  <a:srgbClr val="231F20"/>
                </a:solidFill>
                <a:latin typeface="Arial MT"/>
                <a:cs typeface="Arial MT"/>
              </a:rPr>
              <a:t> </a:t>
            </a:r>
            <a:r>
              <a:rPr sz="1100" dirty="0">
                <a:solidFill>
                  <a:srgbClr val="231F20"/>
                </a:solidFill>
                <a:latin typeface="Arial MT"/>
                <a:cs typeface="Arial MT"/>
              </a:rPr>
              <a:t>specifying</a:t>
            </a:r>
            <a:r>
              <a:rPr sz="1100" spc="25" dirty="0">
                <a:solidFill>
                  <a:srgbClr val="231F20"/>
                </a:solidFill>
                <a:latin typeface="Arial MT"/>
                <a:cs typeface="Arial MT"/>
              </a:rPr>
              <a:t> </a:t>
            </a:r>
            <a:r>
              <a:rPr sz="1100" spc="-10" dirty="0">
                <a:solidFill>
                  <a:srgbClr val="231F20"/>
                </a:solidFill>
                <a:latin typeface="Arial MT"/>
                <a:cs typeface="Arial MT"/>
              </a:rPr>
              <a:t>industry</a:t>
            </a:r>
            <a:r>
              <a:rPr sz="1100" spc="500" dirty="0">
                <a:solidFill>
                  <a:srgbClr val="231F20"/>
                </a:solidFill>
                <a:latin typeface="Arial MT"/>
                <a:cs typeface="Arial MT"/>
              </a:rPr>
              <a:t> </a:t>
            </a:r>
            <a:r>
              <a:rPr sz="1100" dirty="0">
                <a:solidFill>
                  <a:srgbClr val="231F20"/>
                </a:solidFill>
                <a:latin typeface="Arial MT"/>
                <a:cs typeface="Arial MT"/>
              </a:rPr>
              <a:t>approved design features, there is</a:t>
            </a:r>
            <a:r>
              <a:rPr sz="1100" spc="5" dirty="0">
                <a:solidFill>
                  <a:srgbClr val="231F20"/>
                </a:solidFill>
                <a:latin typeface="Arial MT"/>
                <a:cs typeface="Arial MT"/>
              </a:rPr>
              <a:t> </a:t>
            </a:r>
            <a:r>
              <a:rPr sz="1100" dirty="0">
                <a:solidFill>
                  <a:srgbClr val="231F20"/>
                </a:solidFill>
                <a:latin typeface="Arial MT"/>
                <a:cs typeface="Arial MT"/>
              </a:rPr>
              <a:t>often a </a:t>
            </a:r>
            <a:r>
              <a:rPr sz="1100" spc="-10" dirty="0">
                <a:solidFill>
                  <a:srgbClr val="231F20"/>
                </a:solidFill>
                <a:latin typeface="Arial MT"/>
                <a:cs typeface="Arial MT"/>
              </a:rPr>
              <a:t>requirement</a:t>
            </a:r>
            <a:r>
              <a:rPr sz="1100" spc="500" dirty="0">
                <a:solidFill>
                  <a:srgbClr val="231F20"/>
                </a:solidFill>
                <a:latin typeface="Arial MT"/>
                <a:cs typeface="Arial MT"/>
              </a:rPr>
              <a:t> </a:t>
            </a:r>
            <a:r>
              <a:rPr sz="1100" dirty="0">
                <a:solidFill>
                  <a:srgbClr val="231F20"/>
                </a:solidFill>
                <a:latin typeface="Arial MT"/>
                <a:cs typeface="Arial MT"/>
              </a:rPr>
              <a:t>to</a:t>
            </a:r>
            <a:r>
              <a:rPr sz="1100" spc="20" dirty="0">
                <a:solidFill>
                  <a:srgbClr val="231F20"/>
                </a:solidFill>
                <a:latin typeface="Arial MT"/>
                <a:cs typeface="Arial MT"/>
              </a:rPr>
              <a:t> </a:t>
            </a:r>
            <a:r>
              <a:rPr sz="1100" dirty="0">
                <a:solidFill>
                  <a:srgbClr val="231F20"/>
                </a:solidFill>
                <a:latin typeface="Arial MT"/>
                <a:cs typeface="Arial MT"/>
              </a:rPr>
              <a:t>be</a:t>
            </a:r>
            <a:r>
              <a:rPr sz="1100" spc="25" dirty="0">
                <a:solidFill>
                  <a:srgbClr val="231F20"/>
                </a:solidFill>
                <a:latin typeface="Arial MT"/>
                <a:cs typeface="Arial MT"/>
              </a:rPr>
              <a:t> </a:t>
            </a:r>
            <a:r>
              <a:rPr sz="1100" dirty="0">
                <a:solidFill>
                  <a:srgbClr val="231F20"/>
                </a:solidFill>
                <a:latin typeface="Arial MT"/>
                <a:cs typeface="Arial MT"/>
              </a:rPr>
              <a:t>supported</a:t>
            </a:r>
            <a:r>
              <a:rPr sz="1100" spc="25" dirty="0">
                <a:solidFill>
                  <a:srgbClr val="231F20"/>
                </a:solidFill>
                <a:latin typeface="Arial MT"/>
                <a:cs typeface="Arial MT"/>
              </a:rPr>
              <a:t> </a:t>
            </a:r>
            <a:r>
              <a:rPr sz="1100" dirty="0">
                <a:solidFill>
                  <a:srgbClr val="231F20"/>
                </a:solidFill>
                <a:latin typeface="Arial MT"/>
                <a:cs typeface="Arial MT"/>
              </a:rPr>
              <a:t>by</a:t>
            </a:r>
            <a:r>
              <a:rPr sz="1100" spc="25" dirty="0">
                <a:solidFill>
                  <a:srgbClr val="231F20"/>
                </a:solidFill>
                <a:latin typeface="Arial MT"/>
                <a:cs typeface="Arial MT"/>
              </a:rPr>
              <a:t> </a:t>
            </a:r>
            <a:r>
              <a:rPr sz="1100" dirty="0">
                <a:solidFill>
                  <a:srgbClr val="231F20"/>
                </a:solidFill>
                <a:latin typeface="Arial MT"/>
                <a:cs typeface="Arial MT"/>
              </a:rPr>
              <a:t>extensive</a:t>
            </a:r>
            <a:r>
              <a:rPr sz="1100" spc="25" dirty="0">
                <a:solidFill>
                  <a:srgbClr val="231F20"/>
                </a:solidFill>
                <a:latin typeface="Arial MT"/>
                <a:cs typeface="Arial MT"/>
              </a:rPr>
              <a:t> </a:t>
            </a:r>
            <a:r>
              <a:rPr sz="1100" dirty="0">
                <a:solidFill>
                  <a:srgbClr val="231F20"/>
                </a:solidFill>
                <a:latin typeface="Arial MT"/>
                <a:cs typeface="Arial MT"/>
              </a:rPr>
              <a:t>validation</a:t>
            </a:r>
            <a:r>
              <a:rPr sz="1100" spc="25" dirty="0">
                <a:solidFill>
                  <a:srgbClr val="231F20"/>
                </a:solidFill>
                <a:latin typeface="Arial MT"/>
                <a:cs typeface="Arial MT"/>
              </a:rPr>
              <a:t> </a:t>
            </a:r>
            <a:r>
              <a:rPr sz="1100" dirty="0">
                <a:solidFill>
                  <a:srgbClr val="231F20"/>
                </a:solidFill>
                <a:latin typeface="Arial MT"/>
                <a:cs typeface="Arial MT"/>
              </a:rPr>
              <a:t>and</a:t>
            </a:r>
            <a:r>
              <a:rPr sz="1100" spc="25" dirty="0">
                <a:solidFill>
                  <a:srgbClr val="231F20"/>
                </a:solidFill>
                <a:latin typeface="Arial MT"/>
                <a:cs typeface="Arial MT"/>
              </a:rPr>
              <a:t> </a:t>
            </a:r>
            <a:r>
              <a:rPr sz="1100" spc="-10" dirty="0">
                <a:solidFill>
                  <a:srgbClr val="231F20"/>
                </a:solidFill>
                <a:latin typeface="Arial MT"/>
                <a:cs typeface="Arial MT"/>
              </a:rPr>
              <a:t>acceptance</a:t>
            </a:r>
            <a:endParaRPr sz="1100" dirty="0">
              <a:latin typeface="Arial MT"/>
              <a:cs typeface="Arial MT"/>
            </a:endParaRPr>
          </a:p>
          <a:p>
            <a:pPr marL="12700">
              <a:lnSpc>
                <a:spcPct val="100000"/>
              </a:lnSpc>
              <a:spcBef>
                <a:spcPts val="10"/>
              </a:spcBef>
            </a:pPr>
            <a:r>
              <a:rPr sz="1100" dirty="0">
                <a:solidFill>
                  <a:srgbClr val="231F20"/>
                </a:solidFill>
                <a:latin typeface="Arial MT"/>
                <a:cs typeface="Arial MT"/>
              </a:rPr>
              <a:t>tests,</a:t>
            </a:r>
            <a:r>
              <a:rPr sz="1100" spc="60" dirty="0">
                <a:solidFill>
                  <a:srgbClr val="231F20"/>
                </a:solidFill>
                <a:latin typeface="Arial MT"/>
                <a:cs typeface="Arial MT"/>
              </a:rPr>
              <a:t> </a:t>
            </a:r>
            <a:r>
              <a:rPr sz="1100" dirty="0">
                <a:solidFill>
                  <a:srgbClr val="231F20"/>
                </a:solidFill>
                <a:latin typeface="Arial MT"/>
                <a:cs typeface="Arial MT"/>
              </a:rPr>
              <a:t>certification,</a:t>
            </a:r>
            <a:r>
              <a:rPr sz="1100" spc="65" dirty="0">
                <a:solidFill>
                  <a:srgbClr val="231F20"/>
                </a:solidFill>
                <a:latin typeface="Arial MT"/>
                <a:cs typeface="Arial MT"/>
              </a:rPr>
              <a:t> </a:t>
            </a:r>
            <a:r>
              <a:rPr sz="1100" dirty="0">
                <a:solidFill>
                  <a:srgbClr val="231F20"/>
                </a:solidFill>
                <a:latin typeface="Arial MT"/>
                <a:cs typeface="Arial MT"/>
              </a:rPr>
              <a:t>documentation,</a:t>
            </a:r>
            <a:r>
              <a:rPr sz="1100" spc="60" dirty="0">
                <a:solidFill>
                  <a:srgbClr val="231F20"/>
                </a:solidFill>
                <a:latin typeface="Arial MT"/>
                <a:cs typeface="Arial MT"/>
              </a:rPr>
              <a:t> </a:t>
            </a:r>
            <a:r>
              <a:rPr sz="1100" dirty="0">
                <a:solidFill>
                  <a:srgbClr val="231F20"/>
                </a:solidFill>
                <a:latin typeface="Arial MT"/>
                <a:cs typeface="Arial MT"/>
              </a:rPr>
              <a:t>post-delivery</a:t>
            </a:r>
            <a:r>
              <a:rPr sz="1100" spc="65" dirty="0">
                <a:solidFill>
                  <a:srgbClr val="231F20"/>
                </a:solidFill>
                <a:latin typeface="Arial MT"/>
                <a:cs typeface="Arial MT"/>
              </a:rPr>
              <a:t> </a:t>
            </a:r>
            <a:r>
              <a:rPr sz="1100" dirty="0">
                <a:solidFill>
                  <a:srgbClr val="231F20"/>
                </a:solidFill>
                <a:latin typeface="Arial MT"/>
                <a:cs typeface="Arial MT"/>
              </a:rPr>
              <a:t>tests</a:t>
            </a:r>
            <a:r>
              <a:rPr sz="1100" spc="60" dirty="0">
                <a:solidFill>
                  <a:srgbClr val="231F20"/>
                </a:solidFill>
                <a:latin typeface="Arial MT"/>
                <a:cs typeface="Arial MT"/>
              </a:rPr>
              <a:t> </a:t>
            </a:r>
            <a:r>
              <a:rPr sz="1100" spc="-20" dirty="0">
                <a:solidFill>
                  <a:srgbClr val="231F20"/>
                </a:solidFill>
                <a:latin typeface="Arial MT"/>
                <a:cs typeface="Arial MT"/>
              </a:rPr>
              <a:t>etc.</a:t>
            </a:r>
            <a:endParaRPr sz="1100" dirty="0">
              <a:latin typeface="Arial MT"/>
              <a:cs typeface="Arial MT"/>
            </a:endParaRPr>
          </a:p>
        </p:txBody>
      </p:sp>
      <p:sp>
        <p:nvSpPr>
          <p:cNvPr id="8" name="object 8"/>
          <p:cNvSpPr txBox="1"/>
          <p:nvPr/>
        </p:nvSpPr>
        <p:spPr>
          <a:xfrm>
            <a:off x="184054" y="3288092"/>
            <a:ext cx="2232025" cy="684739"/>
          </a:xfrm>
          <a:prstGeom prst="rect">
            <a:avLst/>
          </a:prstGeom>
        </p:spPr>
        <p:txBody>
          <a:bodyPr vert="horz" wrap="square" lIns="0" tIns="11430" rIns="0" bIns="0" rtlCol="0">
            <a:spAutoFit/>
          </a:bodyPr>
          <a:lstStyle/>
          <a:p>
            <a:pPr marL="12700" marR="5080">
              <a:lnSpc>
                <a:spcPct val="101200"/>
              </a:lnSpc>
              <a:spcBef>
                <a:spcPts val="90"/>
              </a:spcBef>
            </a:pPr>
            <a:r>
              <a:rPr sz="1100" spc="-20" dirty="0">
                <a:solidFill>
                  <a:srgbClr val="231F20"/>
                </a:solidFill>
                <a:latin typeface="Arial MT"/>
                <a:cs typeface="Arial MT"/>
              </a:rPr>
              <a:t>Valves</a:t>
            </a:r>
            <a:r>
              <a:rPr sz="1100" spc="10" dirty="0">
                <a:solidFill>
                  <a:srgbClr val="231F20"/>
                </a:solidFill>
                <a:latin typeface="Arial MT"/>
                <a:cs typeface="Arial MT"/>
              </a:rPr>
              <a:t> </a:t>
            </a:r>
            <a:r>
              <a:rPr sz="1100" dirty="0">
                <a:solidFill>
                  <a:srgbClr val="231F20"/>
                </a:solidFill>
                <a:latin typeface="Arial MT"/>
                <a:cs typeface="Arial MT"/>
              </a:rPr>
              <a:t>handling</a:t>
            </a:r>
            <a:r>
              <a:rPr sz="1100" spc="10" dirty="0">
                <a:solidFill>
                  <a:srgbClr val="231F20"/>
                </a:solidFill>
                <a:latin typeface="Arial MT"/>
                <a:cs typeface="Arial MT"/>
              </a:rPr>
              <a:t> </a:t>
            </a:r>
            <a:r>
              <a:rPr sz="1100" dirty="0">
                <a:solidFill>
                  <a:srgbClr val="231F20"/>
                </a:solidFill>
                <a:latin typeface="Arial MT"/>
                <a:cs typeface="Arial MT"/>
              </a:rPr>
              <a:t>hazardous</a:t>
            </a:r>
            <a:r>
              <a:rPr sz="1100" spc="15" dirty="0">
                <a:solidFill>
                  <a:srgbClr val="231F20"/>
                </a:solidFill>
                <a:latin typeface="Arial MT"/>
                <a:cs typeface="Arial MT"/>
              </a:rPr>
              <a:t> </a:t>
            </a:r>
            <a:r>
              <a:rPr sz="1100" dirty="0">
                <a:solidFill>
                  <a:srgbClr val="231F20"/>
                </a:solidFill>
                <a:latin typeface="Arial MT"/>
                <a:cs typeface="Arial MT"/>
              </a:rPr>
              <a:t>and/or</a:t>
            </a:r>
            <a:r>
              <a:rPr sz="1100" spc="10" dirty="0">
                <a:solidFill>
                  <a:srgbClr val="231F20"/>
                </a:solidFill>
                <a:latin typeface="Arial MT"/>
                <a:cs typeface="Arial MT"/>
              </a:rPr>
              <a:t> </a:t>
            </a:r>
            <a:r>
              <a:rPr sz="1100" dirty="0">
                <a:solidFill>
                  <a:srgbClr val="231F20"/>
                </a:solidFill>
                <a:latin typeface="Arial MT"/>
                <a:cs typeface="Arial MT"/>
              </a:rPr>
              <a:t>toxic</a:t>
            </a:r>
            <a:r>
              <a:rPr sz="1100" spc="10" dirty="0">
                <a:solidFill>
                  <a:srgbClr val="231F20"/>
                </a:solidFill>
                <a:latin typeface="Arial MT"/>
                <a:cs typeface="Arial MT"/>
              </a:rPr>
              <a:t> </a:t>
            </a:r>
            <a:r>
              <a:rPr sz="1100" dirty="0">
                <a:solidFill>
                  <a:srgbClr val="231F20"/>
                </a:solidFill>
                <a:latin typeface="Arial MT"/>
                <a:cs typeface="Arial MT"/>
              </a:rPr>
              <a:t>materials</a:t>
            </a:r>
            <a:r>
              <a:rPr sz="1100" spc="15" dirty="0">
                <a:solidFill>
                  <a:srgbClr val="231F20"/>
                </a:solidFill>
                <a:latin typeface="Arial MT"/>
                <a:cs typeface="Arial MT"/>
              </a:rPr>
              <a:t> </a:t>
            </a:r>
            <a:r>
              <a:rPr sz="1100" spc="-20" dirty="0">
                <a:solidFill>
                  <a:srgbClr val="231F20"/>
                </a:solidFill>
                <a:latin typeface="Arial MT"/>
                <a:cs typeface="Arial MT"/>
              </a:rPr>
              <a:t>and/</a:t>
            </a:r>
            <a:r>
              <a:rPr sz="1100" spc="500" dirty="0">
                <a:solidFill>
                  <a:srgbClr val="231F20"/>
                </a:solidFill>
                <a:latin typeface="Arial MT"/>
                <a:cs typeface="Arial MT"/>
              </a:rPr>
              <a:t> </a:t>
            </a:r>
            <a:r>
              <a:rPr sz="1100" dirty="0">
                <a:solidFill>
                  <a:srgbClr val="231F20"/>
                </a:solidFill>
                <a:latin typeface="Arial MT"/>
                <a:cs typeface="Arial MT"/>
              </a:rPr>
              <a:t>or</a:t>
            </a:r>
            <a:r>
              <a:rPr sz="1100" spc="10" dirty="0">
                <a:solidFill>
                  <a:srgbClr val="231F20"/>
                </a:solidFill>
                <a:latin typeface="Arial MT"/>
                <a:cs typeface="Arial MT"/>
              </a:rPr>
              <a:t> </a:t>
            </a:r>
            <a:r>
              <a:rPr sz="1100" dirty="0">
                <a:solidFill>
                  <a:srgbClr val="231F20"/>
                </a:solidFill>
                <a:latin typeface="Arial MT"/>
                <a:cs typeface="Arial MT"/>
              </a:rPr>
              <a:t>operating</a:t>
            </a:r>
            <a:r>
              <a:rPr sz="1100" spc="10" dirty="0">
                <a:solidFill>
                  <a:srgbClr val="231F20"/>
                </a:solidFill>
                <a:latin typeface="Arial MT"/>
                <a:cs typeface="Arial MT"/>
              </a:rPr>
              <a:t> </a:t>
            </a:r>
            <a:r>
              <a:rPr sz="1100" dirty="0">
                <a:solidFill>
                  <a:srgbClr val="231F20"/>
                </a:solidFill>
                <a:latin typeface="Arial MT"/>
                <a:cs typeface="Arial MT"/>
              </a:rPr>
              <a:t>in</a:t>
            </a:r>
            <a:r>
              <a:rPr sz="1100" spc="15" dirty="0">
                <a:solidFill>
                  <a:srgbClr val="231F20"/>
                </a:solidFill>
                <a:latin typeface="Arial MT"/>
                <a:cs typeface="Arial MT"/>
              </a:rPr>
              <a:t> </a:t>
            </a:r>
            <a:r>
              <a:rPr sz="1100" dirty="0">
                <a:solidFill>
                  <a:srgbClr val="231F20"/>
                </a:solidFill>
                <a:latin typeface="Arial MT"/>
                <a:cs typeface="Arial MT"/>
              </a:rPr>
              <a:t>controlled</a:t>
            </a:r>
            <a:r>
              <a:rPr sz="1100" spc="10" dirty="0">
                <a:solidFill>
                  <a:srgbClr val="231F20"/>
                </a:solidFill>
                <a:latin typeface="Arial MT"/>
                <a:cs typeface="Arial MT"/>
              </a:rPr>
              <a:t> </a:t>
            </a:r>
            <a:r>
              <a:rPr sz="1100" dirty="0">
                <a:solidFill>
                  <a:srgbClr val="231F20"/>
                </a:solidFill>
                <a:latin typeface="Arial MT"/>
                <a:cs typeface="Arial MT"/>
              </a:rPr>
              <a:t>environments</a:t>
            </a:r>
            <a:r>
              <a:rPr sz="1100" spc="15" dirty="0">
                <a:solidFill>
                  <a:srgbClr val="231F20"/>
                </a:solidFill>
                <a:latin typeface="Arial MT"/>
                <a:cs typeface="Arial MT"/>
              </a:rPr>
              <a:t> </a:t>
            </a:r>
            <a:r>
              <a:rPr sz="1100" dirty="0">
                <a:solidFill>
                  <a:srgbClr val="231F20"/>
                </a:solidFill>
                <a:latin typeface="Arial MT"/>
                <a:cs typeface="Arial MT"/>
              </a:rPr>
              <a:t>will</a:t>
            </a:r>
            <a:r>
              <a:rPr sz="1100" spc="10" dirty="0">
                <a:solidFill>
                  <a:srgbClr val="231F20"/>
                </a:solidFill>
                <a:latin typeface="Arial MT"/>
                <a:cs typeface="Arial MT"/>
              </a:rPr>
              <a:t> </a:t>
            </a:r>
            <a:r>
              <a:rPr sz="1100" dirty="0">
                <a:solidFill>
                  <a:srgbClr val="231F20"/>
                </a:solidFill>
                <a:latin typeface="Arial MT"/>
                <a:cs typeface="Arial MT"/>
              </a:rPr>
              <a:t>have</a:t>
            </a:r>
            <a:r>
              <a:rPr sz="1100" spc="10" dirty="0">
                <a:solidFill>
                  <a:srgbClr val="231F20"/>
                </a:solidFill>
                <a:latin typeface="Arial MT"/>
                <a:cs typeface="Arial MT"/>
              </a:rPr>
              <a:t> </a:t>
            </a:r>
            <a:r>
              <a:rPr sz="1100" spc="-10" dirty="0">
                <a:solidFill>
                  <a:srgbClr val="231F20"/>
                </a:solidFill>
                <a:latin typeface="Arial MT"/>
                <a:cs typeface="Arial MT"/>
              </a:rPr>
              <a:t>further</a:t>
            </a:r>
            <a:r>
              <a:rPr sz="1100" spc="500" dirty="0">
                <a:solidFill>
                  <a:srgbClr val="231F20"/>
                </a:solidFill>
                <a:latin typeface="Arial MT"/>
                <a:cs typeface="Arial MT"/>
              </a:rPr>
              <a:t> </a:t>
            </a:r>
            <a:r>
              <a:rPr sz="1100" dirty="0">
                <a:solidFill>
                  <a:srgbClr val="231F20"/>
                </a:solidFill>
                <a:latin typeface="Arial MT"/>
                <a:cs typeface="Arial MT"/>
              </a:rPr>
              <a:t>extended</a:t>
            </a:r>
            <a:r>
              <a:rPr sz="1100" spc="25" dirty="0">
                <a:solidFill>
                  <a:srgbClr val="231F20"/>
                </a:solidFill>
                <a:latin typeface="Arial MT"/>
                <a:cs typeface="Arial MT"/>
              </a:rPr>
              <a:t> </a:t>
            </a:r>
            <a:r>
              <a:rPr sz="1100" spc="-10" dirty="0">
                <a:solidFill>
                  <a:srgbClr val="231F20"/>
                </a:solidFill>
                <a:latin typeface="Arial MT"/>
                <a:cs typeface="Arial MT"/>
              </a:rPr>
              <a:t>requirements.</a:t>
            </a:r>
            <a:endParaRPr sz="1100" dirty="0">
              <a:latin typeface="Arial MT"/>
              <a:cs typeface="Arial MT"/>
            </a:endParaRPr>
          </a:p>
        </p:txBody>
      </p:sp>
      <p:sp>
        <p:nvSpPr>
          <p:cNvPr id="9" name="object 9"/>
          <p:cNvSpPr txBox="1"/>
          <p:nvPr/>
        </p:nvSpPr>
        <p:spPr>
          <a:xfrm>
            <a:off x="4768850" y="469955"/>
            <a:ext cx="2232025" cy="1706686"/>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231F20"/>
                </a:solidFill>
                <a:latin typeface="Arial"/>
                <a:cs typeface="Arial"/>
              </a:rPr>
              <a:t>4.6</a:t>
            </a:r>
            <a:r>
              <a:rPr sz="1100" b="1" spc="165" dirty="0">
                <a:solidFill>
                  <a:srgbClr val="231F20"/>
                </a:solidFill>
                <a:latin typeface="Arial"/>
                <a:cs typeface="Arial"/>
              </a:rPr>
              <a:t> </a:t>
            </a:r>
            <a:r>
              <a:rPr sz="1100" b="1" spc="-10" dirty="0">
                <a:solidFill>
                  <a:srgbClr val="231F20"/>
                </a:solidFill>
                <a:latin typeface="Arial"/>
                <a:cs typeface="Arial"/>
              </a:rPr>
              <a:t>Legislation</a:t>
            </a:r>
            <a:r>
              <a:rPr sz="1100" b="1" spc="10" dirty="0">
                <a:solidFill>
                  <a:srgbClr val="231F20"/>
                </a:solidFill>
                <a:latin typeface="Arial"/>
                <a:cs typeface="Arial"/>
              </a:rPr>
              <a:t> </a:t>
            </a:r>
            <a:r>
              <a:rPr sz="1100" b="1" spc="-10" dirty="0">
                <a:solidFill>
                  <a:srgbClr val="231F20"/>
                </a:solidFill>
                <a:latin typeface="Arial"/>
                <a:cs typeface="Arial"/>
              </a:rPr>
              <a:t>Requirements</a:t>
            </a:r>
            <a:endParaRPr sz="1100" dirty="0">
              <a:latin typeface="Arial"/>
              <a:cs typeface="Arial"/>
            </a:endParaRPr>
          </a:p>
          <a:p>
            <a:pPr marL="12700">
              <a:lnSpc>
                <a:spcPct val="100000"/>
              </a:lnSpc>
              <a:spcBef>
                <a:spcPts val="10"/>
              </a:spcBef>
            </a:pPr>
            <a:r>
              <a:rPr sz="1100" b="1" spc="-10" dirty="0">
                <a:solidFill>
                  <a:srgbClr val="231F20"/>
                </a:solidFill>
                <a:latin typeface="Arial"/>
                <a:cs typeface="Arial"/>
              </a:rPr>
              <a:t>European</a:t>
            </a:r>
            <a:r>
              <a:rPr sz="1100" b="1" spc="-5" dirty="0">
                <a:solidFill>
                  <a:srgbClr val="231F20"/>
                </a:solidFill>
                <a:latin typeface="Arial"/>
                <a:cs typeface="Arial"/>
              </a:rPr>
              <a:t> </a:t>
            </a:r>
            <a:r>
              <a:rPr sz="1100" b="1" dirty="0">
                <a:solidFill>
                  <a:srgbClr val="231F20"/>
                </a:solidFill>
                <a:latin typeface="Arial"/>
                <a:cs typeface="Arial"/>
              </a:rPr>
              <a:t>Union</a:t>
            </a:r>
            <a:r>
              <a:rPr sz="1100" b="1" spc="-5" dirty="0">
                <a:solidFill>
                  <a:srgbClr val="231F20"/>
                </a:solidFill>
                <a:latin typeface="Arial"/>
                <a:cs typeface="Arial"/>
              </a:rPr>
              <a:t> </a:t>
            </a:r>
            <a:r>
              <a:rPr sz="1100" b="1" dirty="0">
                <a:solidFill>
                  <a:srgbClr val="231F20"/>
                </a:solidFill>
                <a:latin typeface="Arial"/>
                <a:cs typeface="Arial"/>
              </a:rPr>
              <a:t>Machinery </a:t>
            </a:r>
            <a:r>
              <a:rPr sz="1100" b="1" spc="-10" dirty="0">
                <a:solidFill>
                  <a:srgbClr val="231F20"/>
                </a:solidFill>
                <a:latin typeface="Arial"/>
                <a:cs typeface="Arial"/>
              </a:rPr>
              <a:t>Directive</a:t>
            </a:r>
            <a:endParaRPr sz="1100" dirty="0">
              <a:latin typeface="Arial"/>
              <a:cs typeface="Arial"/>
            </a:endParaRPr>
          </a:p>
          <a:p>
            <a:pPr marL="12700" marR="5080">
              <a:lnSpc>
                <a:spcPct val="101200"/>
              </a:lnSpc>
            </a:pPr>
            <a:r>
              <a:rPr sz="1100" dirty="0">
                <a:solidFill>
                  <a:srgbClr val="231F20"/>
                </a:solidFill>
                <a:latin typeface="Arial MT"/>
                <a:cs typeface="Arial MT"/>
              </a:rPr>
              <a:t>A rotary valve</a:t>
            </a:r>
            <a:r>
              <a:rPr sz="1100" spc="5" dirty="0">
                <a:solidFill>
                  <a:srgbClr val="231F20"/>
                </a:solidFill>
                <a:latin typeface="Arial MT"/>
                <a:cs typeface="Arial MT"/>
              </a:rPr>
              <a:t> </a:t>
            </a:r>
            <a:r>
              <a:rPr sz="1100" dirty="0">
                <a:solidFill>
                  <a:srgbClr val="231F20"/>
                </a:solidFill>
                <a:latin typeface="Arial MT"/>
                <a:cs typeface="Arial MT"/>
              </a:rPr>
              <a:t>is classed</a:t>
            </a:r>
            <a:r>
              <a:rPr sz="1100" spc="5" dirty="0">
                <a:solidFill>
                  <a:srgbClr val="231F20"/>
                </a:solidFill>
                <a:latin typeface="Arial MT"/>
                <a:cs typeface="Arial MT"/>
              </a:rPr>
              <a:t> </a:t>
            </a:r>
            <a:r>
              <a:rPr sz="1100" dirty="0">
                <a:solidFill>
                  <a:srgbClr val="231F20"/>
                </a:solidFill>
                <a:latin typeface="Arial MT"/>
                <a:cs typeface="Arial MT"/>
              </a:rPr>
              <a:t>as a ‘partly</a:t>
            </a:r>
            <a:r>
              <a:rPr sz="1100" spc="5" dirty="0">
                <a:solidFill>
                  <a:srgbClr val="231F20"/>
                </a:solidFill>
                <a:latin typeface="Arial MT"/>
                <a:cs typeface="Arial MT"/>
              </a:rPr>
              <a:t> </a:t>
            </a:r>
            <a:r>
              <a:rPr sz="1100" spc="-10" dirty="0">
                <a:solidFill>
                  <a:srgbClr val="231F20"/>
                </a:solidFill>
                <a:latin typeface="Arial MT"/>
                <a:cs typeface="Arial MT"/>
              </a:rPr>
              <a:t>completed</a:t>
            </a:r>
            <a:r>
              <a:rPr sz="1100" spc="500" dirty="0">
                <a:solidFill>
                  <a:srgbClr val="231F20"/>
                </a:solidFill>
                <a:latin typeface="Arial MT"/>
                <a:cs typeface="Arial MT"/>
              </a:rPr>
              <a:t> </a:t>
            </a:r>
            <a:r>
              <a:rPr sz="1100" dirty="0">
                <a:solidFill>
                  <a:srgbClr val="231F20"/>
                </a:solidFill>
                <a:latin typeface="Arial MT"/>
                <a:cs typeface="Arial MT"/>
              </a:rPr>
              <a:t>machine’</a:t>
            </a:r>
            <a:r>
              <a:rPr sz="1100" spc="25" dirty="0">
                <a:solidFill>
                  <a:srgbClr val="231F20"/>
                </a:solidFill>
                <a:latin typeface="Arial MT"/>
                <a:cs typeface="Arial MT"/>
              </a:rPr>
              <a:t> </a:t>
            </a:r>
            <a:r>
              <a:rPr sz="1100" dirty="0">
                <a:solidFill>
                  <a:srgbClr val="231F20"/>
                </a:solidFill>
                <a:latin typeface="Arial MT"/>
                <a:cs typeface="Arial MT"/>
              </a:rPr>
              <a:t>which</a:t>
            </a:r>
            <a:r>
              <a:rPr sz="1100" spc="30" dirty="0">
                <a:solidFill>
                  <a:srgbClr val="231F20"/>
                </a:solidFill>
                <a:latin typeface="Arial MT"/>
                <a:cs typeface="Arial MT"/>
              </a:rPr>
              <a:t> </a:t>
            </a:r>
            <a:r>
              <a:rPr sz="1100" dirty="0">
                <a:solidFill>
                  <a:srgbClr val="231F20"/>
                </a:solidFill>
                <a:latin typeface="Arial MT"/>
                <a:cs typeface="Arial MT"/>
              </a:rPr>
              <a:t>is</a:t>
            </a:r>
            <a:r>
              <a:rPr sz="1100" spc="30" dirty="0">
                <a:solidFill>
                  <a:srgbClr val="231F20"/>
                </a:solidFill>
                <a:latin typeface="Arial MT"/>
                <a:cs typeface="Arial MT"/>
              </a:rPr>
              <a:t> </a:t>
            </a:r>
            <a:r>
              <a:rPr sz="1100" dirty="0">
                <a:solidFill>
                  <a:srgbClr val="231F20"/>
                </a:solidFill>
                <a:latin typeface="Arial MT"/>
                <a:cs typeface="Arial MT"/>
              </a:rPr>
              <a:t>intended</a:t>
            </a:r>
            <a:r>
              <a:rPr sz="1100" spc="30" dirty="0">
                <a:solidFill>
                  <a:srgbClr val="231F20"/>
                </a:solidFill>
                <a:latin typeface="Arial MT"/>
                <a:cs typeface="Arial MT"/>
              </a:rPr>
              <a:t> </a:t>
            </a:r>
            <a:r>
              <a:rPr sz="1100" dirty="0">
                <a:solidFill>
                  <a:srgbClr val="231F20"/>
                </a:solidFill>
                <a:latin typeface="Arial MT"/>
                <a:cs typeface="Arial MT"/>
              </a:rPr>
              <a:t>to</a:t>
            </a:r>
            <a:r>
              <a:rPr sz="1100" spc="30" dirty="0">
                <a:solidFill>
                  <a:srgbClr val="231F20"/>
                </a:solidFill>
                <a:latin typeface="Arial MT"/>
                <a:cs typeface="Arial MT"/>
              </a:rPr>
              <a:t> </a:t>
            </a:r>
            <a:r>
              <a:rPr sz="1100" dirty="0">
                <a:solidFill>
                  <a:srgbClr val="231F20"/>
                </a:solidFill>
                <a:latin typeface="Arial MT"/>
                <a:cs typeface="Arial MT"/>
              </a:rPr>
              <a:t>be</a:t>
            </a:r>
            <a:r>
              <a:rPr sz="1100" spc="30" dirty="0">
                <a:solidFill>
                  <a:srgbClr val="231F20"/>
                </a:solidFill>
                <a:latin typeface="Arial MT"/>
                <a:cs typeface="Arial MT"/>
              </a:rPr>
              <a:t> </a:t>
            </a:r>
            <a:r>
              <a:rPr sz="1100" dirty="0">
                <a:solidFill>
                  <a:srgbClr val="231F20"/>
                </a:solidFill>
                <a:latin typeface="Arial MT"/>
                <a:cs typeface="Arial MT"/>
              </a:rPr>
              <a:t>incorporated</a:t>
            </a:r>
            <a:r>
              <a:rPr sz="1100" spc="30" dirty="0">
                <a:solidFill>
                  <a:srgbClr val="231F20"/>
                </a:solidFill>
                <a:latin typeface="Arial MT"/>
                <a:cs typeface="Arial MT"/>
              </a:rPr>
              <a:t> </a:t>
            </a:r>
            <a:r>
              <a:rPr sz="1100" spc="-20" dirty="0">
                <a:solidFill>
                  <a:srgbClr val="231F20"/>
                </a:solidFill>
                <a:latin typeface="Arial MT"/>
                <a:cs typeface="Arial MT"/>
              </a:rPr>
              <a:t>into</a:t>
            </a:r>
            <a:r>
              <a:rPr sz="1100" spc="500" dirty="0">
                <a:solidFill>
                  <a:srgbClr val="231F20"/>
                </a:solidFill>
                <a:latin typeface="Arial MT"/>
                <a:cs typeface="Arial MT"/>
              </a:rPr>
              <a:t> </a:t>
            </a:r>
            <a:r>
              <a:rPr sz="1100" dirty="0">
                <a:solidFill>
                  <a:srgbClr val="231F20"/>
                </a:solidFill>
                <a:latin typeface="Arial MT"/>
                <a:cs typeface="Arial MT"/>
              </a:rPr>
              <a:t>another</a:t>
            </a:r>
            <a:r>
              <a:rPr sz="1100" spc="15" dirty="0">
                <a:solidFill>
                  <a:srgbClr val="231F20"/>
                </a:solidFill>
                <a:latin typeface="Arial MT"/>
                <a:cs typeface="Arial MT"/>
              </a:rPr>
              <a:t> </a:t>
            </a:r>
            <a:r>
              <a:rPr sz="1100" dirty="0">
                <a:solidFill>
                  <a:srgbClr val="231F20"/>
                </a:solidFill>
                <a:latin typeface="Arial MT"/>
                <a:cs typeface="Arial MT"/>
              </a:rPr>
              <a:t>machine</a:t>
            </a:r>
            <a:r>
              <a:rPr sz="1100" spc="15" dirty="0">
                <a:solidFill>
                  <a:srgbClr val="231F20"/>
                </a:solidFill>
                <a:latin typeface="Arial MT"/>
                <a:cs typeface="Arial MT"/>
              </a:rPr>
              <a:t> </a:t>
            </a:r>
            <a:r>
              <a:rPr sz="1100" dirty="0">
                <a:solidFill>
                  <a:srgbClr val="231F20"/>
                </a:solidFill>
                <a:latin typeface="Arial MT"/>
                <a:cs typeface="Arial MT"/>
              </a:rPr>
              <a:t>or</a:t>
            </a:r>
            <a:r>
              <a:rPr sz="1100" spc="20" dirty="0">
                <a:solidFill>
                  <a:srgbClr val="231F20"/>
                </a:solidFill>
                <a:latin typeface="Arial MT"/>
                <a:cs typeface="Arial MT"/>
              </a:rPr>
              <a:t> </a:t>
            </a:r>
            <a:r>
              <a:rPr sz="1100" dirty="0">
                <a:solidFill>
                  <a:srgbClr val="231F20"/>
                </a:solidFill>
                <a:latin typeface="Arial MT"/>
                <a:cs typeface="Arial MT"/>
              </a:rPr>
              <a:t>system.</a:t>
            </a:r>
            <a:r>
              <a:rPr sz="1100" spc="15" dirty="0">
                <a:solidFill>
                  <a:srgbClr val="231F20"/>
                </a:solidFill>
                <a:latin typeface="Arial MT"/>
                <a:cs typeface="Arial MT"/>
              </a:rPr>
              <a:t> </a:t>
            </a:r>
            <a:r>
              <a:rPr sz="1100" dirty="0">
                <a:solidFill>
                  <a:srgbClr val="231F20"/>
                </a:solidFill>
                <a:latin typeface="Arial MT"/>
                <a:cs typeface="Arial MT"/>
              </a:rPr>
              <a:t>A</a:t>
            </a:r>
            <a:r>
              <a:rPr sz="1100" spc="20" dirty="0">
                <a:solidFill>
                  <a:srgbClr val="231F20"/>
                </a:solidFill>
                <a:latin typeface="Arial MT"/>
                <a:cs typeface="Arial MT"/>
              </a:rPr>
              <a:t> </a:t>
            </a:r>
            <a:r>
              <a:rPr sz="1100" dirty="0">
                <a:solidFill>
                  <a:srgbClr val="231F20"/>
                </a:solidFill>
                <a:latin typeface="Arial MT"/>
                <a:cs typeface="Arial MT"/>
              </a:rPr>
              <a:t>certificate</a:t>
            </a:r>
            <a:r>
              <a:rPr sz="1100" spc="15" dirty="0">
                <a:solidFill>
                  <a:srgbClr val="231F20"/>
                </a:solidFill>
                <a:latin typeface="Arial MT"/>
                <a:cs typeface="Arial MT"/>
              </a:rPr>
              <a:t> </a:t>
            </a:r>
            <a:r>
              <a:rPr sz="1100" dirty="0">
                <a:solidFill>
                  <a:srgbClr val="231F20"/>
                </a:solidFill>
                <a:latin typeface="Arial MT"/>
                <a:cs typeface="Arial MT"/>
              </a:rPr>
              <a:t>to</a:t>
            </a:r>
            <a:r>
              <a:rPr sz="1100" spc="20" dirty="0">
                <a:solidFill>
                  <a:srgbClr val="231F20"/>
                </a:solidFill>
                <a:latin typeface="Arial MT"/>
                <a:cs typeface="Arial MT"/>
              </a:rPr>
              <a:t> </a:t>
            </a:r>
            <a:r>
              <a:rPr sz="1100" dirty="0">
                <a:solidFill>
                  <a:srgbClr val="231F20"/>
                </a:solidFill>
                <a:latin typeface="Arial MT"/>
                <a:cs typeface="Arial MT"/>
              </a:rPr>
              <a:t>this</a:t>
            </a:r>
            <a:r>
              <a:rPr sz="1100" spc="15" dirty="0">
                <a:solidFill>
                  <a:srgbClr val="231F20"/>
                </a:solidFill>
                <a:latin typeface="Arial MT"/>
                <a:cs typeface="Arial MT"/>
              </a:rPr>
              <a:t> </a:t>
            </a:r>
            <a:r>
              <a:rPr sz="1100" spc="-10" dirty="0">
                <a:solidFill>
                  <a:srgbClr val="231F20"/>
                </a:solidFill>
                <a:latin typeface="Arial MT"/>
                <a:cs typeface="Arial MT"/>
              </a:rPr>
              <a:t>effect</a:t>
            </a:r>
            <a:r>
              <a:rPr sz="1100" spc="500" dirty="0">
                <a:solidFill>
                  <a:srgbClr val="231F20"/>
                </a:solidFill>
                <a:latin typeface="Arial MT"/>
                <a:cs typeface="Arial MT"/>
              </a:rPr>
              <a:t> </a:t>
            </a:r>
            <a:r>
              <a:rPr sz="1100" dirty="0">
                <a:solidFill>
                  <a:srgbClr val="231F20"/>
                </a:solidFill>
                <a:latin typeface="Arial MT"/>
                <a:cs typeface="Arial MT"/>
              </a:rPr>
              <a:t>(declaration of</a:t>
            </a:r>
            <a:r>
              <a:rPr sz="1100" spc="10" dirty="0">
                <a:solidFill>
                  <a:srgbClr val="231F20"/>
                </a:solidFill>
                <a:latin typeface="Arial MT"/>
                <a:cs typeface="Arial MT"/>
              </a:rPr>
              <a:t> </a:t>
            </a:r>
            <a:r>
              <a:rPr sz="1100" dirty="0">
                <a:solidFill>
                  <a:srgbClr val="231F20"/>
                </a:solidFill>
                <a:latin typeface="Arial MT"/>
                <a:cs typeface="Arial MT"/>
              </a:rPr>
              <a:t>incorporation)</a:t>
            </a:r>
            <a:r>
              <a:rPr sz="1100" spc="15" dirty="0">
                <a:solidFill>
                  <a:srgbClr val="231F20"/>
                </a:solidFill>
                <a:latin typeface="Arial MT"/>
                <a:cs typeface="Arial MT"/>
              </a:rPr>
              <a:t> </a:t>
            </a:r>
            <a:r>
              <a:rPr sz="1100" dirty="0">
                <a:solidFill>
                  <a:srgbClr val="231F20"/>
                </a:solidFill>
                <a:latin typeface="Arial MT"/>
                <a:cs typeface="Arial MT"/>
              </a:rPr>
              <a:t>is</a:t>
            </a:r>
            <a:r>
              <a:rPr sz="1100" spc="10" dirty="0">
                <a:solidFill>
                  <a:srgbClr val="231F20"/>
                </a:solidFill>
                <a:latin typeface="Arial MT"/>
                <a:cs typeface="Arial MT"/>
              </a:rPr>
              <a:t> </a:t>
            </a:r>
            <a:r>
              <a:rPr sz="1100" dirty="0">
                <a:solidFill>
                  <a:srgbClr val="231F20"/>
                </a:solidFill>
                <a:latin typeface="Arial MT"/>
                <a:cs typeface="Arial MT"/>
              </a:rPr>
              <a:t>provided</a:t>
            </a:r>
            <a:r>
              <a:rPr sz="1100" spc="15" dirty="0">
                <a:solidFill>
                  <a:srgbClr val="231F20"/>
                </a:solidFill>
                <a:latin typeface="Arial MT"/>
                <a:cs typeface="Arial MT"/>
              </a:rPr>
              <a:t> </a:t>
            </a:r>
            <a:r>
              <a:rPr sz="1100" dirty="0">
                <a:solidFill>
                  <a:srgbClr val="231F20"/>
                </a:solidFill>
                <a:latin typeface="Arial MT"/>
                <a:cs typeface="Arial MT"/>
              </a:rPr>
              <a:t>for</a:t>
            </a:r>
            <a:r>
              <a:rPr sz="1100" spc="10" dirty="0">
                <a:solidFill>
                  <a:srgbClr val="231F20"/>
                </a:solidFill>
                <a:latin typeface="Arial MT"/>
                <a:cs typeface="Arial MT"/>
              </a:rPr>
              <a:t> </a:t>
            </a:r>
            <a:r>
              <a:rPr sz="1100" dirty="0">
                <a:solidFill>
                  <a:srgbClr val="231F20"/>
                </a:solidFill>
                <a:latin typeface="Arial MT"/>
                <a:cs typeface="Arial MT"/>
              </a:rPr>
              <a:t>each</a:t>
            </a:r>
            <a:r>
              <a:rPr sz="1100" spc="15" dirty="0">
                <a:solidFill>
                  <a:srgbClr val="231F20"/>
                </a:solidFill>
                <a:latin typeface="Arial MT"/>
                <a:cs typeface="Arial MT"/>
              </a:rPr>
              <a:t> </a:t>
            </a:r>
            <a:r>
              <a:rPr sz="1100" spc="-10" dirty="0">
                <a:solidFill>
                  <a:srgbClr val="231F20"/>
                </a:solidFill>
                <a:latin typeface="Arial MT"/>
                <a:cs typeface="Arial MT"/>
              </a:rPr>
              <a:t>valve.</a:t>
            </a:r>
            <a:endParaRPr sz="1100" dirty="0">
              <a:latin typeface="Arial MT"/>
              <a:cs typeface="Arial MT"/>
            </a:endParaRPr>
          </a:p>
        </p:txBody>
      </p:sp>
      <p:sp>
        <p:nvSpPr>
          <p:cNvPr id="14" name="object 14"/>
          <p:cNvSpPr/>
          <p:nvPr/>
        </p:nvSpPr>
        <p:spPr>
          <a:xfrm>
            <a:off x="3680114" y="-25181"/>
            <a:ext cx="2878455" cy="149225"/>
          </a:xfrm>
          <a:custGeom>
            <a:avLst/>
            <a:gdLst/>
            <a:ahLst/>
            <a:cxnLst/>
            <a:rect l="l" t="t" r="r" b="b"/>
            <a:pathLst>
              <a:path w="2878454" h="149225">
                <a:moveTo>
                  <a:pt x="2878442" y="0"/>
                </a:moveTo>
                <a:lnTo>
                  <a:pt x="0" y="0"/>
                </a:lnTo>
                <a:lnTo>
                  <a:pt x="0" y="149225"/>
                </a:lnTo>
                <a:lnTo>
                  <a:pt x="2878442" y="149225"/>
                </a:lnTo>
                <a:lnTo>
                  <a:pt x="2878442" y="0"/>
                </a:lnTo>
                <a:close/>
              </a:path>
            </a:pathLst>
          </a:custGeom>
          <a:solidFill>
            <a:srgbClr val="E2000A"/>
          </a:solidFill>
        </p:spPr>
        <p:txBody>
          <a:bodyPr wrap="square" lIns="0" tIns="0" rIns="0" bIns="0" rtlCol="0"/>
          <a:lstStyle/>
          <a:p>
            <a:endParaRPr/>
          </a:p>
        </p:txBody>
      </p:sp>
      <p:sp>
        <p:nvSpPr>
          <p:cNvPr id="16" name="object 16"/>
          <p:cNvSpPr txBox="1"/>
          <p:nvPr/>
        </p:nvSpPr>
        <p:spPr>
          <a:xfrm>
            <a:off x="206057" y="49431"/>
            <a:ext cx="2364105" cy="382156"/>
          </a:xfrm>
          <a:prstGeom prst="rect">
            <a:avLst/>
          </a:prstGeom>
        </p:spPr>
        <p:txBody>
          <a:bodyPr vert="horz" wrap="square" lIns="0" tIns="12700" rIns="0" bIns="0" rtlCol="0">
            <a:spAutoFit/>
          </a:bodyPr>
          <a:lstStyle/>
          <a:p>
            <a:pPr marL="12700">
              <a:lnSpc>
                <a:spcPct val="100000"/>
              </a:lnSpc>
              <a:spcBef>
                <a:spcPts val="100"/>
              </a:spcBef>
            </a:pPr>
            <a:r>
              <a:rPr sz="700" b="1" spc="-15" dirty="0">
                <a:solidFill>
                  <a:srgbClr val="231F20"/>
                </a:solidFill>
                <a:latin typeface="Trebuchet MS"/>
                <a:cs typeface="Trebuchet MS"/>
              </a:rPr>
              <a:t> </a:t>
            </a:r>
            <a:r>
              <a:rPr sz="1200" b="1" spc="-25" dirty="0">
                <a:solidFill>
                  <a:srgbClr val="231F20"/>
                </a:solidFill>
                <a:latin typeface="Trebuchet MS"/>
                <a:cs typeface="Trebuchet MS"/>
              </a:rPr>
              <a:t>DETERMINING</a:t>
            </a:r>
            <a:r>
              <a:rPr sz="1200" b="1" spc="-15" dirty="0">
                <a:solidFill>
                  <a:srgbClr val="231F20"/>
                </a:solidFill>
                <a:latin typeface="Trebuchet MS"/>
                <a:cs typeface="Trebuchet MS"/>
              </a:rPr>
              <a:t> </a:t>
            </a:r>
            <a:r>
              <a:rPr sz="1200" b="1" spc="-45" dirty="0">
                <a:solidFill>
                  <a:srgbClr val="231F20"/>
                </a:solidFill>
                <a:latin typeface="Trebuchet MS"/>
                <a:cs typeface="Trebuchet MS"/>
              </a:rPr>
              <a:t>THE</a:t>
            </a:r>
            <a:r>
              <a:rPr sz="1200" b="1" spc="-15" dirty="0">
                <a:solidFill>
                  <a:srgbClr val="231F20"/>
                </a:solidFill>
                <a:latin typeface="Trebuchet MS"/>
                <a:cs typeface="Trebuchet MS"/>
              </a:rPr>
              <a:t> </a:t>
            </a:r>
            <a:r>
              <a:rPr sz="1200" b="1" spc="-40" dirty="0">
                <a:solidFill>
                  <a:srgbClr val="231F20"/>
                </a:solidFill>
                <a:latin typeface="Trebuchet MS"/>
                <a:cs typeface="Trebuchet MS"/>
              </a:rPr>
              <a:t>RIGHT</a:t>
            </a:r>
            <a:r>
              <a:rPr sz="1200" b="1" spc="-15" dirty="0">
                <a:solidFill>
                  <a:srgbClr val="231F20"/>
                </a:solidFill>
                <a:latin typeface="Trebuchet MS"/>
                <a:cs typeface="Trebuchet MS"/>
              </a:rPr>
              <a:t> </a:t>
            </a:r>
            <a:r>
              <a:rPr sz="1200" b="1" spc="-45" dirty="0">
                <a:solidFill>
                  <a:srgbClr val="231F20"/>
                </a:solidFill>
                <a:latin typeface="Trebuchet MS"/>
                <a:cs typeface="Trebuchet MS"/>
              </a:rPr>
              <a:t>CHOICE</a:t>
            </a:r>
            <a:r>
              <a:rPr sz="1200" b="1" spc="-10" dirty="0">
                <a:solidFill>
                  <a:srgbClr val="231F20"/>
                </a:solidFill>
                <a:latin typeface="Trebuchet MS"/>
                <a:cs typeface="Trebuchet MS"/>
              </a:rPr>
              <a:t> </a:t>
            </a:r>
            <a:r>
              <a:rPr sz="1200" b="1" spc="-55" dirty="0">
                <a:solidFill>
                  <a:srgbClr val="231F20"/>
                </a:solidFill>
                <a:latin typeface="Trebuchet MS"/>
                <a:cs typeface="Trebuchet MS"/>
              </a:rPr>
              <a:t>OF</a:t>
            </a:r>
            <a:r>
              <a:rPr sz="1200" b="1" spc="-15" dirty="0">
                <a:solidFill>
                  <a:srgbClr val="231F20"/>
                </a:solidFill>
                <a:latin typeface="Trebuchet MS"/>
                <a:cs typeface="Trebuchet MS"/>
              </a:rPr>
              <a:t> </a:t>
            </a:r>
            <a:r>
              <a:rPr sz="1200" b="1" spc="-55" dirty="0">
                <a:solidFill>
                  <a:srgbClr val="231F20"/>
                </a:solidFill>
                <a:latin typeface="Trebuchet MS"/>
                <a:cs typeface="Trebuchet MS"/>
              </a:rPr>
              <a:t>VALVE</a:t>
            </a:r>
            <a:r>
              <a:rPr sz="1200" b="1" spc="-15" dirty="0">
                <a:solidFill>
                  <a:srgbClr val="231F20"/>
                </a:solidFill>
                <a:latin typeface="Trebuchet MS"/>
                <a:cs typeface="Trebuchet MS"/>
              </a:rPr>
              <a:t> </a:t>
            </a:r>
            <a:r>
              <a:rPr sz="1200" b="1" dirty="0">
                <a:solidFill>
                  <a:srgbClr val="231F20"/>
                </a:solidFill>
                <a:latin typeface="Trebuchet MS"/>
                <a:cs typeface="Trebuchet MS"/>
              </a:rPr>
              <a:t>-</a:t>
            </a:r>
            <a:r>
              <a:rPr sz="1200" b="1" spc="-15" dirty="0">
                <a:solidFill>
                  <a:srgbClr val="231F20"/>
                </a:solidFill>
                <a:latin typeface="Trebuchet MS"/>
                <a:cs typeface="Trebuchet MS"/>
              </a:rPr>
              <a:t> </a:t>
            </a:r>
            <a:r>
              <a:rPr sz="1200" b="1" spc="-35" dirty="0">
                <a:solidFill>
                  <a:srgbClr val="231F20"/>
                </a:solidFill>
                <a:latin typeface="Trebuchet MS"/>
                <a:cs typeface="Trebuchet MS"/>
              </a:rPr>
              <a:t>CONTINUED...</a:t>
            </a:r>
            <a:endParaRPr sz="1200" dirty="0">
              <a:latin typeface="Trebuchet MS"/>
              <a:cs typeface="Trebuchet MS"/>
            </a:endParaRPr>
          </a:p>
        </p:txBody>
      </p:sp>
      <p:graphicFrame>
        <p:nvGraphicFramePr>
          <p:cNvPr id="20" name="表格 2">
            <a:extLst>
              <a:ext uri="{FF2B5EF4-FFF2-40B4-BE49-F238E27FC236}">
                <a16:creationId xmlns:a16="http://schemas.microsoft.com/office/drawing/2014/main" id="{89F591CE-19A7-5C9C-0204-90680BAFB9C0}"/>
              </a:ext>
            </a:extLst>
          </p:cNvPr>
          <p:cNvGraphicFramePr>
            <a:graphicFrameLocks noGrp="1"/>
          </p:cNvGraphicFramePr>
          <p:nvPr>
            <p:extLst>
              <p:ext uri="{D42A27DB-BD31-4B8C-83A1-F6EECF244321}">
                <p14:modId xmlns:p14="http://schemas.microsoft.com/office/powerpoint/2010/main" val="4018098614"/>
              </p:ext>
            </p:extLst>
          </p:nvPr>
        </p:nvGraphicFramePr>
        <p:xfrm>
          <a:off x="-6350" y="5059588"/>
          <a:ext cx="7292339" cy="1888597"/>
        </p:xfrm>
        <a:graphic>
          <a:graphicData uri="http://schemas.openxmlformats.org/drawingml/2006/table">
            <a:tbl>
              <a:tblPr firstRow="1" bandRow="1">
                <a:tableStyleId>{5C22544A-7EE6-4342-B048-85BDC9FD1C3A}</a:tableStyleId>
              </a:tblPr>
              <a:tblGrid>
                <a:gridCol w="1194164">
                  <a:extLst>
                    <a:ext uri="{9D8B030D-6E8A-4147-A177-3AD203B41FA5}">
                      <a16:colId xmlns:a16="http://schemas.microsoft.com/office/drawing/2014/main" val="204277066"/>
                    </a:ext>
                  </a:extLst>
                </a:gridCol>
                <a:gridCol w="2125736">
                  <a:extLst>
                    <a:ext uri="{9D8B030D-6E8A-4147-A177-3AD203B41FA5}">
                      <a16:colId xmlns:a16="http://schemas.microsoft.com/office/drawing/2014/main" val="3312097371"/>
                    </a:ext>
                  </a:extLst>
                </a:gridCol>
                <a:gridCol w="1780329">
                  <a:extLst>
                    <a:ext uri="{9D8B030D-6E8A-4147-A177-3AD203B41FA5}">
                      <a16:colId xmlns:a16="http://schemas.microsoft.com/office/drawing/2014/main" val="1268957930"/>
                    </a:ext>
                  </a:extLst>
                </a:gridCol>
                <a:gridCol w="2192110">
                  <a:extLst>
                    <a:ext uri="{9D8B030D-6E8A-4147-A177-3AD203B41FA5}">
                      <a16:colId xmlns:a16="http://schemas.microsoft.com/office/drawing/2014/main" val="1635931959"/>
                    </a:ext>
                  </a:extLst>
                </a:gridCol>
              </a:tblGrid>
              <a:tr h="436483">
                <a:tc>
                  <a:txBody>
                    <a:bodyPr/>
                    <a:lstStyle/>
                    <a:p>
                      <a:pPr algn="ctr"/>
                      <a:endParaRPr lang="en-US"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sz="1300" dirty="0">
                        <a:solidFill>
                          <a:srgbClr val="5A5A5A"/>
                        </a:solidFill>
                        <a:effectLst/>
                        <a:latin typeface="Arial" panose="020B0604020202020204" pitchFamily="34" charset="0"/>
                      </a:endParaRPr>
                    </a:p>
                  </a:txBody>
                  <a:tcPr marL="19050" marR="19050" marT="19050" marB="19050" anchor="ctr"/>
                </a:tc>
                <a:extLst>
                  <a:ext uri="{0D108BD9-81ED-4DB2-BD59-A6C34878D82A}">
                    <a16:rowId xmlns:a16="http://schemas.microsoft.com/office/drawing/2014/main" val="2906498810"/>
                  </a:ext>
                </a:extLst>
              </a:tr>
              <a:tr h="242019">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extLst>
                  <a:ext uri="{0D108BD9-81ED-4DB2-BD59-A6C34878D82A}">
                    <a16:rowId xmlns:a16="http://schemas.microsoft.com/office/drawing/2014/main" val="2619624980"/>
                  </a:ext>
                </a:extLst>
              </a:tr>
              <a:tr h="242019">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extLst>
                  <a:ext uri="{0D108BD9-81ED-4DB2-BD59-A6C34878D82A}">
                    <a16:rowId xmlns:a16="http://schemas.microsoft.com/office/drawing/2014/main" val="2253457790"/>
                  </a:ext>
                </a:extLst>
              </a:tr>
              <a:tr h="242019">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extLst>
                  <a:ext uri="{0D108BD9-81ED-4DB2-BD59-A6C34878D82A}">
                    <a16:rowId xmlns:a16="http://schemas.microsoft.com/office/drawing/2014/main" val="2336300985"/>
                  </a:ext>
                </a:extLst>
              </a:tr>
              <a:tr h="242019">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extLst>
                  <a:ext uri="{0D108BD9-81ED-4DB2-BD59-A6C34878D82A}">
                    <a16:rowId xmlns:a16="http://schemas.microsoft.com/office/drawing/2014/main" val="1684666470"/>
                  </a:ext>
                </a:extLst>
              </a:tr>
              <a:tr h="242019">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extLst>
                  <a:ext uri="{0D108BD9-81ED-4DB2-BD59-A6C34878D82A}">
                    <a16:rowId xmlns:a16="http://schemas.microsoft.com/office/drawing/2014/main" val="3948350506"/>
                  </a:ext>
                </a:extLst>
              </a:tr>
              <a:tr h="242019">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tc>
                  <a:txBody>
                    <a:bodyPr/>
                    <a:lstStyle/>
                    <a:p>
                      <a:pPr algn="ctr"/>
                      <a:endParaRPr lang="en-US" altLang="zh-CN" sz="1300" dirty="0">
                        <a:solidFill>
                          <a:srgbClr val="5A5A5A"/>
                        </a:solidFill>
                        <a:effectLst/>
                        <a:latin typeface="Arial" panose="020B0604020202020204" pitchFamily="34" charset="0"/>
                      </a:endParaRPr>
                    </a:p>
                  </a:txBody>
                  <a:tcPr marL="19050" marR="19050" marT="19050" marB="19050" anchor="ctr"/>
                </a:tc>
                <a:extLst>
                  <a:ext uri="{0D108BD9-81ED-4DB2-BD59-A6C34878D82A}">
                    <a16:rowId xmlns:a16="http://schemas.microsoft.com/office/drawing/2014/main" val="3399210332"/>
                  </a:ext>
                </a:extLst>
              </a:tr>
            </a:tbl>
          </a:graphicData>
        </a:graphic>
      </p:graphicFrame>
      <p:pic>
        <p:nvPicPr>
          <p:cNvPr id="22" name="Picture 21" descr="A close-up of a machine&#10;&#10;Description automatically generated">
            <a:extLst>
              <a:ext uri="{FF2B5EF4-FFF2-40B4-BE49-F238E27FC236}">
                <a16:creationId xmlns:a16="http://schemas.microsoft.com/office/drawing/2014/main" id="{F5562861-02A1-472C-6B03-8255A9686C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7321" y="515744"/>
            <a:ext cx="2129668" cy="3037082"/>
          </a:xfrm>
          <a:prstGeom prst="rect">
            <a:avLst/>
          </a:prstGeom>
          <a:solidFill>
            <a:schemeClr val="accent5">
              <a:lumMod val="60000"/>
              <a:lumOff val="40000"/>
            </a:schemeClr>
          </a:solidFill>
        </p:spPr>
      </p:pic>
      <p:graphicFrame>
        <p:nvGraphicFramePr>
          <p:cNvPr id="23" name="Table 22">
            <a:extLst>
              <a:ext uri="{FF2B5EF4-FFF2-40B4-BE49-F238E27FC236}">
                <a16:creationId xmlns:a16="http://schemas.microsoft.com/office/drawing/2014/main" id="{02BF3BBE-ED7C-B5A8-C763-AEB63AEA541F}"/>
              </a:ext>
            </a:extLst>
          </p:cNvPr>
          <p:cNvGraphicFramePr>
            <a:graphicFrameLocks noGrp="1"/>
          </p:cNvGraphicFramePr>
          <p:nvPr>
            <p:extLst>
              <p:ext uri="{D42A27DB-BD31-4B8C-83A1-F6EECF244321}">
                <p14:modId xmlns:p14="http://schemas.microsoft.com/office/powerpoint/2010/main" val="1180109511"/>
              </p:ext>
            </p:extLst>
          </p:nvPr>
        </p:nvGraphicFramePr>
        <p:xfrm>
          <a:off x="0" y="4269538"/>
          <a:ext cx="7556500" cy="3733800"/>
        </p:xfrm>
        <a:graphic>
          <a:graphicData uri="http://schemas.openxmlformats.org/drawingml/2006/table">
            <a:tbl>
              <a:tblPr firstRow="1" bandRow="1">
                <a:tableStyleId>{93296810-A885-4BE3-A3E7-6D5BEEA58F35}</a:tableStyleId>
              </a:tblPr>
              <a:tblGrid>
                <a:gridCol w="1477024">
                  <a:extLst>
                    <a:ext uri="{9D8B030D-6E8A-4147-A177-3AD203B41FA5}">
                      <a16:colId xmlns:a16="http://schemas.microsoft.com/office/drawing/2014/main" val="2264443612"/>
                    </a:ext>
                  </a:extLst>
                </a:gridCol>
                <a:gridCol w="1622050">
                  <a:extLst>
                    <a:ext uri="{9D8B030D-6E8A-4147-A177-3AD203B41FA5}">
                      <a16:colId xmlns:a16="http://schemas.microsoft.com/office/drawing/2014/main" val="3627570014"/>
                    </a:ext>
                  </a:extLst>
                </a:gridCol>
                <a:gridCol w="983255">
                  <a:extLst>
                    <a:ext uri="{9D8B030D-6E8A-4147-A177-3AD203B41FA5}">
                      <a16:colId xmlns:a16="http://schemas.microsoft.com/office/drawing/2014/main" val="2298221453"/>
                    </a:ext>
                  </a:extLst>
                </a:gridCol>
                <a:gridCol w="1035269">
                  <a:extLst>
                    <a:ext uri="{9D8B030D-6E8A-4147-A177-3AD203B41FA5}">
                      <a16:colId xmlns:a16="http://schemas.microsoft.com/office/drawing/2014/main" val="2045437690"/>
                    </a:ext>
                  </a:extLst>
                </a:gridCol>
                <a:gridCol w="1416956">
                  <a:extLst>
                    <a:ext uri="{9D8B030D-6E8A-4147-A177-3AD203B41FA5}">
                      <a16:colId xmlns:a16="http://schemas.microsoft.com/office/drawing/2014/main" val="878289580"/>
                    </a:ext>
                  </a:extLst>
                </a:gridCol>
                <a:gridCol w="1021946">
                  <a:extLst>
                    <a:ext uri="{9D8B030D-6E8A-4147-A177-3AD203B41FA5}">
                      <a16:colId xmlns:a16="http://schemas.microsoft.com/office/drawing/2014/main" val="3072177642"/>
                    </a:ext>
                  </a:extLst>
                </a:gridCol>
              </a:tblGrid>
              <a:tr h="569792">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dirty="0">
                          <a:solidFill>
                            <a:schemeClr val="lt1"/>
                          </a:solidFill>
                          <a:effectLst/>
                          <a:latin typeface="+mn-lt"/>
                          <a:ea typeface="+mn-ea"/>
                          <a:cs typeface="+mn-cs"/>
                        </a:rPr>
                        <a:t>Model</a:t>
                      </a:r>
                    </a:p>
                    <a:p>
                      <a:pPr algn="ctr"/>
                      <a:endParaRPr lang="zh-CN" altLang="en-US" sz="1300" dirty="0"/>
                    </a:p>
                  </a:txBody>
                  <a:tcPr anchor="ctr">
                    <a:solidFill>
                      <a:srgbClr val="31859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lt1"/>
                          </a:solidFill>
                          <a:effectLst/>
                          <a:latin typeface="+mn-lt"/>
                          <a:ea typeface="+mn-ea"/>
                          <a:cs typeface="+mn-cs"/>
                        </a:rPr>
                        <a:t>Dimensions</a:t>
                      </a:r>
                    </a:p>
                    <a:p>
                      <a:pPr marL="0" marR="0" lvl="0" indent="0" algn="ctr" defTabSz="685800" rtl="0" eaLnBrk="1" fontAlgn="auto" latinLnBrk="0" hangingPunct="1">
                        <a:lnSpc>
                          <a:spcPct val="100000"/>
                        </a:lnSpc>
                        <a:spcBef>
                          <a:spcPts val="0"/>
                        </a:spcBef>
                        <a:spcAft>
                          <a:spcPts val="0"/>
                        </a:spcAft>
                        <a:buClrTx/>
                        <a:buSzTx/>
                        <a:buFontTx/>
                        <a:buNone/>
                        <a:defRPr/>
                      </a:pPr>
                      <a:endParaRPr lang="zh-CN" altLang="en-US" sz="1300" dirty="0"/>
                    </a:p>
                  </a:txBody>
                  <a:tcPr anchor="ctr">
                    <a:solidFill>
                      <a:srgbClr val="31859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lt1"/>
                          </a:solidFill>
                          <a:effectLst/>
                          <a:latin typeface="+mn-lt"/>
                          <a:ea typeface="+mn-ea"/>
                          <a:cs typeface="+mn-cs"/>
                        </a:rPr>
                        <a:t>power</a:t>
                      </a:r>
                    </a:p>
                    <a:p>
                      <a:pPr marL="0" marR="0" lvl="0" indent="0" algn="ctr" defTabSz="685800" rtl="0" eaLnBrk="1" fontAlgn="auto" latinLnBrk="0" hangingPunct="1">
                        <a:lnSpc>
                          <a:spcPct val="100000"/>
                        </a:lnSpc>
                        <a:spcBef>
                          <a:spcPts val="0"/>
                        </a:spcBef>
                        <a:spcAft>
                          <a:spcPts val="0"/>
                        </a:spcAft>
                        <a:buClrTx/>
                        <a:buSzTx/>
                        <a:buFontTx/>
                        <a:buNone/>
                        <a:defRPr/>
                      </a:pPr>
                      <a:endParaRPr lang="zh-CN" altLang="en-US" sz="1300" dirty="0"/>
                    </a:p>
                  </a:txBody>
                  <a:tcPr anchor="ctr">
                    <a:solidFill>
                      <a:srgbClr val="31859C"/>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dirty="0">
                          <a:solidFill>
                            <a:schemeClr val="lt1"/>
                          </a:solidFill>
                          <a:effectLst/>
                          <a:latin typeface="+mn-lt"/>
                          <a:ea typeface="+mn-ea"/>
                          <a:cs typeface="+mn-cs"/>
                        </a:rPr>
                        <a:t>Motor direction</a:t>
                      </a:r>
                    </a:p>
                    <a:p>
                      <a:pPr algn="ctr"/>
                      <a:endParaRPr lang="zh-CN" altLang="en-US" sz="1300" dirty="0"/>
                    </a:p>
                  </a:txBody>
                  <a:tcPr anchor="ctr">
                    <a:solidFill>
                      <a:srgbClr val="31859C"/>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dirty="0">
                          <a:solidFill>
                            <a:schemeClr val="lt1"/>
                          </a:solidFill>
                          <a:effectLst/>
                          <a:latin typeface="+mn-lt"/>
                          <a:ea typeface="+mn-ea"/>
                          <a:cs typeface="+mn-cs"/>
                        </a:rPr>
                        <a:t>Material</a:t>
                      </a:r>
                    </a:p>
                    <a:p>
                      <a:pPr algn="ctr"/>
                      <a:endParaRPr lang="zh-CN" altLang="en-US" sz="1300" dirty="0"/>
                    </a:p>
                  </a:txBody>
                  <a:tcPr anchor="ctr">
                    <a:solidFill>
                      <a:srgbClr val="31859C"/>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dirty="0">
                          <a:solidFill>
                            <a:schemeClr val="lt1"/>
                          </a:solidFill>
                          <a:effectLst/>
                          <a:latin typeface="+mn-lt"/>
                          <a:ea typeface="+mn-ea"/>
                          <a:cs typeface="+mn-cs"/>
                        </a:rPr>
                        <a:t>volume</a:t>
                      </a:r>
                    </a:p>
                    <a:p>
                      <a:pPr algn="ctr"/>
                      <a:endParaRPr lang="zh-CN" altLang="en-US" sz="1300" dirty="0"/>
                    </a:p>
                  </a:txBody>
                  <a:tcPr anchor="ctr">
                    <a:solidFill>
                      <a:srgbClr val="31859C"/>
                    </a:solidFill>
                  </a:tcPr>
                </a:tc>
                <a:extLst>
                  <a:ext uri="{0D108BD9-81ED-4DB2-BD59-A6C34878D82A}">
                    <a16:rowId xmlns:a16="http://schemas.microsoft.com/office/drawing/2014/main" val="430025640"/>
                  </a:ext>
                </a:extLst>
              </a:tr>
              <a:tr h="400067">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300" dirty="0"/>
                        <a:t>UV-XZF-DN150</a:t>
                      </a:r>
                      <a:endParaRPr lang="zh-CN" altLang="en-US" sz="1300" dirty="0"/>
                    </a:p>
                  </a:txBody>
                  <a:tcPr anchor="ctr">
                    <a:solidFill>
                      <a:srgbClr val="CFD5E0"/>
                    </a:solidFill>
                  </a:tcPr>
                </a:tc>
                <a:tc>
                  <a:txBody>
                    <a:bodyPr/>
                    <a:lstStyle/>
                    <a:p>
                      <a:pPr algn="ctr"/>
                      <a:r>
                        <a:rPr lang="en-US" altLang="zh-CN" sz="1300" dirty="0"/>
                        <a:t>300*600*1000</a:t>
                      </a:r>
                      <a:endParaRPr lang="zh-CN" altLang="en-US" sz="1300" dirty="0"/>
                    </a:p>
                  </a:txBody>
                  <a:tcPr anchor="ctr">
                    <a:solidFill>
                      <a:srgbClr val="CFD5E0"/>
                    </a:solidFill>
                  </a:tcPr>
                </a:tc>
                <a:tc>
                  <a:txBody>
                    <a:bodyPr/>
                    <a:lstStyle/>
                    <a:p>
                      <a:pPr algn="ctr"/>
                      <a:r>
                        <a:rPr lang="en-US" altLang="zh-CN" sz="1300" dirty="0"/>
                        <a:t>0.75kw</a:t>
                      </a:r>
                      <a:endParaRPr lang="zh-CN" altLang="en-US" sz="1300" dirty="0"/>
                    </a:p>
                  </a:txBody>
                  <a:tcPr anchor="ctr">
                    <a:solidFill>
                      <a:srgbClr val="CFD5E0"/>
                    </a:solidFill>
                  </a:tcPr>
                </a:tc>
                <a:tc>
                  <a:txBody>
                    <a:bodyPr/>
                    <a:lstStyle/>
                    <a:p>
                      <a:pPr algn="ctr"/>
                      <a:r>
                        <a:rPr lang="en-US" altLang="zh-CN" sz="1300" dirty="0"/>
                        <a:t>90°/180°</a:t>
                      </a:r>
                      <a:endParaRPr lang="zh-CN" altLang="en-US" sz="1300" dirty="0"/>
                    </a:p>
                  </a:txBody>
                  <a:tcPr anchor="ctr">
                    <a:solidFill>
                      <a:srgbClr val="CFD5E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dirty="0">
                          <a:solidFill>
                            <a:schemeClr val="dk1"/>
                          </a:solidFill>
                          <a:effectLst/>
                          <a:latin typeface="+mn-lt"/>
                          <a:ea typeface="+mn-ea"/>
                          <a:cs typeface="+mn-cs"/>
                        </a:rPr>
                        <a:t>nylon</a:t>
                      </a:r>
                    </a:p>
                    <a:p>
                      <a:pPr algn="ctr"/>
                      <a:r>
                        <a:rPr lang="en-US" altLang="zh-CN" sz="1300" dirty="0"/>
                        <a:t>/304/316L</a:t>
                      </a:r>
                      <a:endParaRPr lang="zh-CN" altLang="en-US" sz="1300" dirty="0"/>
                    </a:p>
                  </a:txBody>
                  <a:tcPr anchor="ctr">
                    <a:solidFill>
                      <a:srgbClr val="CFD5E0"/>
                    </a:solidFill>
                  </a:tcPr>
                </a:tc>
                <a:tc>
                  <a:txBody>
                    <a:bodyPr/>
                    <a:lstStyle/>
                    <a:p>
                      <a:pPr algn="ctr"/>
                      <a:r>
                        <a:rPr lang="en-US" altLang="zh-CN" sz="1400" dirty="0">
                          <a:solidFill>
                            <a:schemeClr val="dk1"/>
                          </a:solidFill>
                          <a:effectLst/>
                          <a:latin typeface="+mn-lt"/>
                          <a:ea typeface="+mn-ea"/>
                          <a:cs typeface="+mn-cs"/>
                        </a:rPr>
                        <a:t>Customize</a:t>
                      </a:r>
                      <a:endParaRPr lang="zh-CN" altLang="en-US" sz="1300" dirty="0"/>
                    </a:p>
                  </a:txBody>
                  <a:tcPr anchor="ctr">
                    <a:solidFill>
                      <a:srgbClr val="CFD5E0"/>
                    </a:solidFill>
                  </a:tcPr>
                </a:tc>
                <a:extLst>
                  <a:ext uri="{0D108BD9-81ED-4DB2-BD59-A6C34878D82A}">
                    <a16:rowId xmlns:a16="http://schemas.microsoft.com/office/drawing/2014/main" val="2968510925"/>
                  </a:ext>
                </a:extLst>
              </a:tr>
              <a:tr h="400067">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300" dirty="0">
                          <a:sym typeface="+mn-ea"/>
                        </a:rPr>
                        <a:t>UV-XZF-DN200</a:t>
                      </a:r>
                      <a:endParaRPr lang="zh-CN" altLang="en-US" sz="1300" dirty="0"/>
                    </a:p>
                  </a:txBody>
                  <a:tcPr anchor="ctr">
                    <a:solidFill>
                      <a:srgbClr val="CFD5E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300" dirty="0"/>
                        <a:t>300*600*1000</a:t>
                      </a:r>
                      <a:endParaRPr lang="zh-CN" altLang="en-US" sz="1300" dirty="0"/>
                    </a:p>
                  </a:txBody>
                  <a:tcPr anchor="ctr">
                    <a:solidFill>
                      <a:srgbClr val="CFD5E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300" dirty="0"/>
                        <a:t>0.75kw</a:t>
                      </a:r>
                      <a:endParaRPr lang="zh-CN" altLang="en-US" sz="1300" dirty="0"/>
                    </a:p>
                  </a:txBody>
                  <a:tcPr anchor="ctr">
                    <a:solidFill>
                      <a:srgbClr val="CFD5E0"/>
                    </a:solidFill>
                  </a:tcPr>
                </a:tc>
                <a:tc>
                  <a:txBody>
                    <a:bodyPr/>
                    <a:lstStyle/>
                    <a:p>
                      <a:pPr algn="ctr"/>
                      <a:r>
                        <a:rPr lang="en-US" altLang="zh-CN" sz="1300" dirty="0"/>
                        <a:t>90°/180°</a:t>
                      </a:r>
                      <a:endParaRPr lang="zh-CN" altLang="en-US" sz="1300" dirty="0"/>
                    </a:p>
                  </a:txBody>
                  <a:tcPr anchor="ctr">
                    <a:solidFill>
                      <a:srgbClr val="CFD5E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dirty="0">
                          <a:solidFill>
                            <a:schemeClr val="dk1"/>
                          </a:solidFill>
                          <a:effectLst/>
                          <a:latin typeface="+mn-lt"/>
                          <a:ea typeface="+mn-ea"/>
                          <a:cs typeface="+mn-cs"/>
                        </a:rPr>
                        <a:t>nylon</a:t>
                      </a:r>
                    </a:p>
                    <a:p>
                      <a:pPr algn="ctr"/>
                      <a:r>
                        <a:rPr lang="en-US" altLang="zh-CN" sz="1300" dirty="0"/>
                        <a:t>/304/316L</a:t>
                      </a:r>
                      <a:endParaRPr lang="zh-CN" altLang="en-US" sz="1300" dirty="0"/>
                    </a:p>
                  </a:txBody>
                  <a:tcPr anchor="ctr">
                    <a:solidFill>
                      <a:srgbClr val="CFD5E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dirty="0">
                          <a:solidFill>
                            <a:schemeClr val="dk1"/>
                          </a:solidFill>
                          <a:effectLst/>
                          <a:latin typeface="+mn-lt"/>
                          <a:ea typeface="+mn-ea"/>
                          <a:cs typeface="+mn-cs"/>
                        </a:rPr>
                        <a:t>Customize</a:t>
                      </a:r>
                      <a:endParaRPr lang="zh-CN" altLang="en-US" sz="1200" dirty="0"/>
                    </a:p>
                    <a:p>
                      <a:pPr algn="ctr"/>
                      <a:endParaRPr lang="zh-CN" altLang="en-US" sz="1300" dirty="0"/>
                    </a:p>
                  </a:txBody>
                  <a:tcPr anchor="ctr">
                    <a:solidFill>
                      <a:srgbClr val="CFD5E0"/>
                    </a:solidFill>
                  </a:tcPr>
                </a:tc>
                <a:extLst>
                  <a:ext uri="{0D108BD9-81ED-4DB2-BD59-A6C34878D82A}">
                    <a16:rowId xmlns:a16="http://schemas.microsoft.com/office/drawing/2014/main" val="4207551943"/>
                  </a:ext>
                </a:extLst>
              </a:tr>
              <a:tr h="400067">
                <a:tc>
                  <a:txBody>
                    <a:bodyPr/>
                    <a:lstStyle/>
                    <a:p>
                      <a:pPr algn="ctr"/>
                      <a:r>
                        <a:rPr lang="en-US" altLang="zh-CN" sz="1300" dirty="0">
                          <a:sym typeface="+mn-ea"/>
                        </a:rPr>
                        <a:t>UV-XZF-DN250</a:t>
                      </a:r>
                      <a:endParaRPr lang="zh-CN" altLang="en-US" sz="1300" dirty="0"/>
                    </a:p>
                  </a:txBody>
                  <a:tcPr anchor="ctr">
                    <a:solidFill>
                      <a:srgbClr val="CFD5E0"/>
                    </a:solidFill>
                  </a:tcPr>
                </a:tc>
                <a:tc>
                  <a:txBody>
                    <a:bodyPr/>
                    <a:lstStyle/>
                    <a:p>
                      <a:pPr algn="ctr"/>
                      <a:r>
                        <a:rPr lang="en-US" altLang="zh-CN" sz="1300" dirty="0"/>
                        <a:t>400*600*1000</a:t>
                      </a:r>
                      <a:endParaRPr lang="zh-CN" altLang="en-US" sz="1300" dirty="0"/>
                    </a:p>
                  </a:txBody>
                  <a:tcPr anchor="ctr">
                    <a:solidFill>
                      <a:srgbClr val="CFD5E0"/>
                    </a:solidFill>
                  </a:tcPr>
                </a:tc>
                <a:tc>
                  <a:txBody>
                    <a:bodyPr/>
                    <a:lstStyle/>
                    <a:p>
                      <a:pPr algn="ctr"/>
                      <a:r>
                        <a:rPr lang="en-US" altLang="zh-CN" sz="1300" dirty="0"/>
                        <a:t>1.1KW</a:t>
                      </a:r>
                      <a:endParaRPr lang="zh-CN" altLang="en-US" sz="1300" dirty="0"/>
                    </a:p>
                  </a:txBody>
                  <a:tcPr anchor="ctr">
                    <a:solidFill>
                      <a:srgbClr val="CFD5E0"/>
                    </a:solidFill>
                  </a:tcPr>
                </a:tc>
                <a:tc>
                  <a:txBody>
                    <a:bodyPr/>
                    <a:lstStyle/>
                    <a:p>
                      <a:pPr algn="ctr"/>
                      <a:r>
                        <a:rPr lang="en-US" altLang="zh-CN" sz="1300" dirty="0"/>
                        <a:t>90°/180°</a:t>
                      </a:r>
                      <a:endParaRPr lang="zh-CN" altLang="en-US" sz="1300" dirty="0"/>
                    </a:p>
                  </a:txBody>
                  <a:tcPr anchor="ctr">
                    <a:solidFill>
                      <a:srgbClr val="CFD5E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solidFill>
                            <a:schemeClr val="dk1"/>
                          </a:solidFill>
                          <a:effectLst/>
                          <a:latin typeface="+mn-lt"/>
                          <a:ea typeface="+mn-ea"/>
                          <a:cs typeface="+mn-cs"/>
                        </a:rPr>
                        <a:t>nylon</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300" dirty="0"/>
                        <a:t>/304/316L</a:t>
                      </a:r>
                      <a:endParaRPr lang="zh-CN" altLang="en-US" sz="1300" dirty="0"/>
                    </a:p>
                  </a:txBody>
                  <a:tcPr anchor="ctr">
                    <a:solidFill>
                      <a:srgbClr val="CFD5E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dirty="0">
                          <a:solidFill>
                            <a:schemeClr val="dk1"/>
                          </a:solidFill>
                          <a:effectLst/>
                          <a:latin typeface="+mn-lt"/>
                          <a:ea typeface="+mn-ea"/>
                          <a:cs typeface="+mn-cs"/>
                        </a:rPr>
                        <a:t>Customize</a:t>
                      </a:r>
                      <a:endParaRPr lang="zh-CN" altLang="en-US" sz="1200" dirty="0"/>
                    </a:p>
                    <a:p>
                      <a:pPr algn="ctr"/>
                      <a:endParaRPr lang="zh-CN" altLang="en-US" sz="1300" dirty="0"/>
                    </a:p>
                  </a:txBody>
                  <a:tcPr anchor="ctr">
                    <a:solidFill>
                      <a:srgbClr val="CFD5E0"/>
                    </a:solidFill>
                  </a:tcPr>
                </a:tc>
                <a:extLst>
                  <a:ext uri="{0D108BD9-81ED-4DB2-BD59-A6C34878D82A}">
                    <a16:rowId xmlns:a16="http://schemas.microsoft.com/office/drawing/2014/main" val="366299269"/>
                  </a:ext>
                </a:extLst>
              </a:tr>
              <a:tr h="400067">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300" dirty="0">
                          <a:sym typeface="+mn-ea"/>
                        </a:rPr>
                        <a:t>UV-XZF-DN300</a:t>
                      </a:r>
                      <a:endParaRPr lang="zh-CN" altLang="en-US" sz="1300" dirty="0"/>
                    </a:p>
                  </a:txBody>
                  <a:tcPr anchor="ctr">
                    <a:solidFill>
                      <a:srgbClr val="CFD5E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300" dirty="0"/>
                        <a:t>400*600*1000</a:t>
                      </a:r>
                      <a:endParaRPr lang="zh-CN" altLang="en-US" sz="1300" dirty="0"/>
                    </a:p>
                  </a:txBody>
                  <a:tcPr anchor="ctr">
                    <a:solidFill>
                      <a:srgbClr val="CFD5E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300" dirty="0"/>
                        <a:t>1.5kw</a:t>
                      </a:r>
                      <a:endParaRPr lang="zh-CN" altLang="en-US" sz="1300" dirty="0"/>
                    </a:p>
                  </a:txBody>
                  <a:tcPr anchor="ctr">
                    <a:solidFill>
                      <a:srgbClr val="CFD5E0"/>
                    </a:solidFill>
                  </a:tcPr>
                </a:tc>
                <a:tc>
                  <a:txBody>
                    <a:bodyPr/>
                    <a:lstStyle/>
                    <a:p>
                      <a:pPr algn="ctr"/>
                      <a:r>
                        <a:rPr lang="en-US" altLang="zh-CN" sz="1300" dirty="0"/>
                        <a:t>90°/180°</a:t>
                      </a:r>
                      <a:endParaRPr lang="zh-CN" altLang="en-US" sz="1300" dirty="0"/>
                    </a:p>
                  </a:txBody>
                  <a:tcPr anchor="ctr">
                    <a:solidFill>
                      <a:srgbClr val="CFD5E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dirty="0">
                          <a:solidFill>
                            <a:schemeClr val="dk1"/>
                          </a:solidFill>
                          <a:effectLst/>
                          <a:latin typeface="+mn-lt"/>
                          <a:ea typeface="+mn-ea"/>
                          <a:cs typeface="+mn-cs"/>
                        </a:rPr>
                        <a:t>nylon</a:t>
                      </a:r>
                    </a:p>
                    <a:p>
                      <a:pPr algn="ctr"/>
                      <a:r>
                        <a:rPr lang="en-US" altLang="zh-CN" sz="1300" dirty="0"/>
                        <a:t>/304/316L</a:t>
                      </a:r>
                      <a:endParaRPr lang="zh-CN" altLang="en-US" sz="1300" dirty="0"/>
                    </a:p>
                  </a:txBody>
                  <a:tcPr anchor="ctr">
                    <a:solidFill>
                      <a:srgbClr val="CFD5E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dirty="0">
                          <a:solidFill>
                            <a:schemeClr val="dk1"/>
                          </a:solidFill>
                          <a:effectLst/>
                          <a:latin typeface="+mn-lt"/>
                          <a:ea typeface="+mn-ea"/>
                          <a:cs typeface="+mn-cs"/>
                        </a:rPr>
                        <a:t>Customize</a:t>
                      </a:r>
                      <a:endParaRPr lang="zh-CN" altLang="en-US" sz="1200" dirty="0"/>
                    </a:p>
                    <a:p>
                      <a:pPr algn="ctr"/>
                      <a:endParaRPr lang="zh-CN" altLang="en-US" sz="1300" dirty="0"/>
                    </a:p>
                  </a:txBody>
                  <a:tcPr anchor="ctr">
                    <a:solidFill>
                      <a:srgbClr val="CFD5E0"/>
                    </a:solidFill>
                  </a:tcPr>
                </a:tc>
                <a:extLst>
                  <a:ext uri="{0D108BD9-81ED-4DB2-BD59-A6C34878D82A}">
                    <a16:rowId xmlns:a16="http://schemas.microsoft.com/office/drawing/2014/main" val="1461217107"/>
                  </a:ext>
                </a:extLst>
              </a:tr>
              <a:tr h="400067">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300" dirty="0">
                          <a:sym typeface="+mn-ea"/>
                        </a:rPr>
                        <a:t>UV-XZF-DN350</a:t>
                      </a:r>
                      <a:endParaRPr lang="zh-CN" altLang="en-US" sz="1300" dirty="0"/>
                    </a:p>
                  </a:txBody>
                  <a:tcPr anchor="ctr">
                    <a:solidFill>
                      <a:srgbClr val="CFD5E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300" dirty="0"/>
                        <a:t>400*800*1200</a:t>
                      </a:r>
                      <a:endParaRPr lang="zh-CN" altLang="en-US" sz="1300" dirty="0"/>
                    </a:p>
                  </a:txBody>
                  <a:tcPr anchor="ctr">
                    <a:solidFill>
                      <a:srgbClr val="CFD5E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300" dirty="0"/>
                        <a:t>2.2kw</a:t>
                      </a:r>
                      <a:endParaRPr lang="zh-CN" altLang="en-US" sz="1300" dirty="0"/>
                    </a:p>
                  </a:txBody>
                  <a:tcPr anchor="ctr">
                    <a:solidFill>
                      <a:srgbClr val="CFD5E0"/>
                    </a:solidFill>
                  </a:tcPr>
                </a:tc>
                <a:tc>
                  <a:txBody>
                    <a:bodyPr/>
                    <a:lstStyle/>
                    <a:p>
                      <a:pPr algn="ctr"/>
                      <a:r>
                        <a:rPr lang="en-US" altLang="zh-CN" sz="1300" dirty="0"/>
                        <a:t>90°/180°</a:t>
                      </a:r>
                      <a:endParaRPr lang="zh-CN" altLang="en-US" sz="1300" dirty="0"/>
                    </a:p>
                  </a:txBody>
                  <a:tcPr anchor="ctr">
                    <a:solidFill>
                      <a:srgbClr val="CFD5E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dirty="0">
                          <a:solidFill>
                            <a:schemeClr val="dk1"/>
                          </a:solidFill>
                          <a:effectLst/>
                          <a:latin typeface="+mn-lt"/>
                          <a:ea typeface="+mn-ea"/>
                          <a:cs typeface="+mn-cs"/>
                        </a:rPr>
                        <a:t>nylon</a:t>
                      </a:r>
                    </a:p>
                    <a:p>
                      <a:pPr algn="ctr"/>
                      <a:r>
                        <a:rPr lang="en-US" altLang="zh-CN" sz="1300" dirty="0"/>
                        <a:t>/304/316L</a:t>
                      </a:r>
                      <a:endParaRPr lang="zh-CN" altLang="en-US" sz="1300" dirty="0"/>
                    </a:p>
                  </a:txBody>
                  <a:tcPr anchor="ctr">
                    <a:solidFill>
                      <a:srgbClr val="CFD5E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200" dirty="0">
                          <a:solidFill>
                            <a:schemeClr val="dk1"/>
                          </a:solidFill>
                          <a:effectLst/>
                          <a:latin typeface="+mn-lt"/>
                          <a:ea typeface="+mn-ea"/>
                          <a:cs typeface="+mn-cs"/>
                        </a:rPr>
                        <a:t>Customize</a:t>
                      </a:r>
                      <a:endParaRPr lang="zh-CN" altLang="en-US" sz="1200" dirty="0"/>
                    </a:p>
                    <a:p>
                      <a:pPr marL="0" marR="0" lvl="0" indent="0" algn="ctr" defTabSz="685800" rtl="0" eaLnBrk="1" fontAlgn="auto" latinLnBrk="0" hangingPunct="1">
                        <a:lnSpc>
                          <a:spcPct val="100000"/>
                        </a:lnSpc>
                        <a:spcBef>
                          <a:spcPts val="0"/>
                        </a:spcBef>
                        <a:spcAft>
                          <a:spcPts val="0"/>
                        </a:spcAft>
                        <a:buClrTx/>
                        <a:buSzTx/>
                        <a:buFontTx/>
                        <a:buNone/>
                        <a:tabLst/>
                        <a:defRPr/>
                      </a:pPr>
                      <a:endParaRPr lang="zh-CN" altLang="en-US" sz="1300" dirty="0"/>
                    </a:p>
                  </a:txBody>
                  <a:tcPr anchor="ctr">
                    <a:solidFill>
                      <a:srgbClr val="CFD5E0"/>
                    </a:solidFill>
                  </a:tcPr>
                </a:tc>
                <a:extLst>
                  <a:ext uri="{0D108BD9-81ED-4DB2-BD59-A6C34878D82A}">
                    <a16:rowId xmlns:a16="http://schemas.microsoft.com/office/drawing/2014/main" val="506276030"/>
                  </a:ext>
                </a:extLst>
              </a:tr>
              <a:tr h="0">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300" dirty="0">
                          <a:sym typeface="+mn-ea"/>
                        </a:rPr>
                        <a:t>UV-XZF-DN400</a:t>
                      </a:r>
                      <a:endParaRPr lang="zh-CN" altLang="en-US" sz="1300" dirty="0"/>
                    </a:p>
                  </a:txBody>
                  <a:tcPr anchor="ctr">
                    <a:solidFill>
                      <a:srgbClr val="CFD5E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300" dirty="0"/>
                        <a:t>00*800*1500</a:t>
                      </a:r>
                      <a:endParaRPr lang="zh-CN" altLang="en-US" sz="1300" dirty="0"/>
                    </a:p>
                  </a:txBody>
                  <a:tcPr anchor="ctr">
                    <a:solidFill>
                      <a:srgbClr val="CFD5E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300" dirty="0"/>
                        <a:t>3kw</a:t>
                      </a:r>
                      <a:endParaRPr lang="zh-CN" altLang="en-US" sz="1300" dirty="0"/>
                    </a:p>
                  </a:txBody>
                  <a:tcPr anchor="ctr">
                    <a:solidFill>
                      <a:srgbClr val="CFD5E0"/>
                    </a:solidFill>
                  </a:tcPr>
                </a:tc>
                <a:tc>
                  <a:txBody>
                    <a:bodyPr/>
                    <a:lstStyle/>
                    <a:p>
                      <a:pPr algn="ctr"/>
                      <a:r>
                        <a:rPr lang="en-US" altLang="zh-CN" sz="1300" dirty="0"/>
                        <a:t>90°/180°</a:t>
                      </a:r>
                      <a:endParaRPr lang="zh-CN" altLang="en-US" sz="1300" dirty="0"/>
                    </a:p>
                  </a:txBody>
                  <a:tcPr anchor="ctr">
                    <a:solidFill>
                      <a:srgbClr val="CFD5E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dirty="0">
                          <a:solidFill>
                            <a:schemeClr val="dk1"/>
                          </a:solidFill>
                          <a:effectLst/>
                          <a:latin typeface="+mn-lt"/>
                          <a:ea typeface="+mn-ea"/>
                          <a:cs typeface="+mn-cs"/>
                        </a:rPr>
                        <a:t>nylon</a:t>
                      </a:r>
                    </a:p>
                    <a:p>
                      <a:pPr algn="ctr"/>
                      <a:r>
                        <a:rPr lang="en-US" altLang="zh-CN" sz="1300" dirty="0"/>
                        <a:t>/304/316L</a:t>
                      </a:r>
                      <a:endParaRPr lang="zh-CN" altLang="en-US" sz="1300" dirty="0"/>
                    </a:p>
                  </a:txBody>
                  <a:tcPr anchor="ctr">
                    <a:solidFill>
                      <a:srgbClr val="CFD5E0"/>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dirty="0">
                          <a:solidFill>
                            <a:schemeClr val="dk1"/>
                          </a:solidFill>
                          <a:effectLst/>
                          <a:latin typeface="+mn-lt"/>
                          <a:ea typeface="+mn-ea"/>
                          <a:cs typeface="+mn-cs"/>
                        </a:rPr>
                        <a:t>Customize</a:t>
                      </a:r>
                      <a:endParaRPr lang="zh-CN" altLang="en-US" sz="1200" dirty="0"/>
                    </a:p>
                    <a:p>
                      <a:pPr algn="ctr"/>
                      <a:endParaRPr lang="zh-CN" altLang="en-US" sz="1300" dirty="0"/>
                    </a:p>
                  </a:txBody>
                  <a:tcPr anchor="ctr">
                    <a:solidFill>
                      <a:srgbClr val="CFD5E0"/>
                    </a:solidFill>
                  </a:tcPr>
                </a:tc>
                <a:extLst>
                  <a:ext uri="{0D108BD9-81ED-4DB2-BD59-A6C34878D82A}">
                    <a16:rowId xmlns:a16="http://schemas.microsoft.com/office/drawing/2014/main" val="4281737012"/>
                  </a:ext>
                </a:extLst>
              </a:tr>
            </a:tbl>
          </a:graphicData>
        </a:graphic>
      </p:graphicFrame>
      <p:pic>
        <p:nvPicPr>
          <p:cNvPr id="7" name="Picture 6" descr="A blue and white logo&#10;&#10;Description automatically generated">
            <a:extLst>
              <a:ext uri="{FF2B5EF4-FFF2-40B4-BE49-F238E27FC236}">
                <a16:creationId xmlns:a16="http://schemas.microsoft.com/office/drawing/2014/main" id="{320D6ECC-06BE-0FF3-250F-A9064DAC66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7770" y="-25181"/>
            <a:ext cx="778219" cy="671193"/>
          </a:xfrm>
          <a:prstGeom prst="rect">
            <a:avLst/>
          </a:prstGeom>
          <a:effectLst>
            <a:softEdge rad="1270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29343" y="1052138"/>
            <a:ext cx="2847140" cy="1970062"/>
          </a:xfrm>
          <a:prstGeom prst="rect">
            <a:avLst/>
          </a:prstGeom>
          <a:solidFill>
            <a:schemeClr val="accent5">
              <a:lumMod val="60000"/>
              <a:lumOff val="40000"/>
            </a:schemeClr>
          </a:solidFill>
        </p:spPr>
      </p:pic>
      <p:sp>
        <p:nvSpPr>
          <p:cNvPr id="3" name="object 3"/>
          <p:cNvSpPr/>
          <p:nvPr/>
        </p:nvSpPr>
        <p:spPr>
          <a:xfrm>
            <a:off x="2449563" y="12"/>
            <a:ext cx="2878455" cy="149225"/>
          </a:xfrm>
          <a:custGeom>
            <a:avLst/>
            <a:gdLst/>
            <a:ahLst/>
            <a:cxnLst/>
            <a:rect l="l" t="t" r="r" b="b"/>
            <a:pathLst>
              <a:path w="2878454" h="149225">
                <a:moveTo>
                  <a:pt x="2878442" y="0"/>
                </a:moveTo>
                <a:lnTo>
                  <a:pt x="0" y="0"/>
                </a:lnTo>
                <a:lnTo>
                  <a:pt x="0" y="149225"/>
                </a:lnTo>
                <a:lnTo>
                  <a:pt x="2878442" y="149225"/>
                </a:lnTo>
                <a:lnTo>
                  <a:pt x="2878442" y="0"/>
                </a:lnTo>
                <a:close/>
              </a:path>
            </a:pathLst>
          </a:custGeom>
          <a:solidFill>
            <a:srgbClr val="E2000A"/>
          </a:solidFill>
        </p:spPr>
        <p:txBody>
          <a:bodyPr wrap="square" lIns="0" tIns="0" rIns="0" bIns="0" rtlCol="0"/>
          <a:lstStyle/>
          <a:p>
            <a:endParaRPr/>
          </a:p>
        </p:txBody>
      </p:sp>
      <p:sp>
        <p:nvSpPr>
          <p:cNvPr id="4" name="object 4"/>
          <p:cNvSpPr txBox="1"/>
          <p:nvPr/>
        </p:nvSpPr>
        <p:spPr>
          <a:xfrm>
            <a:off x="257299" y="284438"/>
            <a:ext cx="3023235" cy="243656"/>
          </a:xfrm>
          <a:prstGeom prst="rect">
            <a:avLst/>
          </a:prstGeom>
        </p:spPr>
        <p:txBody>
          <a:bodyPr vert="horz" wrap="square" lIns="0" tIns="12700" rIns="0" bIns="0" rtlCol="0">
            <a:spAutoFit/>
          </a:bodyPr>
          <a:lstStyle/>
          <a:p>
            <a:pPr marL="12700">
              <a:lnSpc>
                <a:spcPct val="100000"/>
              </a:lnSpc>
              <a:spcBef>
                <a:spcPts val="100"/>
              </a:spcBef>
            </a:pPr>
            <a:r>
              <a:rPr sz="1500" b="1" spc="-185" dirty="0">
                <a:solidFill>
                  <a:srgbClr val="231F20"/>
                </a:solidFill>
                <a:latin typeface="Trebuchet MS"/>
                <a:cs typeface="Trebuchet MS"/>
              </a:rPr>
              <a:t>5.</a:t>
            </a:r>
            <a:r>
              <a:rPr sz="1500" b="1" spc="-80" dirty="0">
                <a:solidFill>
                  <a:srgbClr val="231F20"/>
                </a:solidFill>
                <a:latin typeface="Trebuchet MS"/>
                <a:cs typeface="Trebuchet MS"/>
              </a:rPr>
              <a:t> </a:t>
            </a:r>
            <a:r>
              <a:rPr sz="1500" b="1" spc="-60" dirty="0">
                <a:solidFill>
                  <a:srgbClr val="231F20"/>
                </a:solidFill>
                <a:latin typeface="Trebuchet MS"/>
                <a:cs typeface="Trebuchet MS"/>
              </a:rPr>
              <a:t>COMMON</a:t>
            </a:r>
            <a:r>
              <a:rPr sz="1500" b="1" spc="-75" dirty="0">
                <a:solidFill>
                  <a:srgbClr val="231F20"/>
                </a:solidFill>
                <a:latin typeface="Trebuchet MS"/>
                <a:cs typeface="Trebuchet MS"/>
              </a:rPr>
              <a:t> </a:t>
            </a:r>
            <a:r>
              <a:rPr sz="1500" b="1" spc="-110" dirty="0">
                <a:solidFill>
                  <a:srgbClr val="231F20"/>
                </a:solidFill>
                <a:latin typeface="Trebuchet MS"/>
                <a:cs typeface="Trebuchet MS"/>
              </a:rPr>
              <a:t>VALVE</a:t>
            </a:r>
            <a:r>
              <a:rPr sz="1500" b="1" spc="-75" dirty="0">
                <a:solidFill>
                  <a:srgbClr val="231F20"/>
                </a:solidFill>
                <a:latin typeface="Trebuchet MS"/>
                <a:cs typeface="Trebuchet MS"/>
              </a:rPr>
              <a:t> </a:t>
            </a:r>
            <a:r>
              <a:rPr sz="1500" b="1" spc="-55" dirty="0">
                <a:solidFill>
                  <a:srgbClr val="231F20"/>
                </a:solidFill>
                <a:latin typeface="Trebuchet MS"/>
                <a:cs typeface="Trebuchet MS"/>
              </a:rPr>
              <a:t>CONFIGURATIONS</a:t>
            </a:r>
            <a:endParaRPr sz="1500" dirty="0">
              <a:latin typeface="Trebuchet MS"/>
              <a:cs typeface="Trebuchet MS"/>
            </a:endParaRPr>
          </a:p>
        </p:txBody>
      </p:sp>
      <p:grpSp>
        <p:nvGrpSpPr>
          <p:cNvPr id="5" name="object 5"/>
          <p:cNvGrpSpPr/>
          <p:nvPr/>
        </p:nvGrpSpPr>
        <p:grpSpPr>
          <a:xfrm>
            <a:off x="2825995" y="904773"/>
            <a:ext cx="1146175" cy="369570"/>
            <a:chOff x="2825995" y="904773"/>
            <a:chExt cx="1146175" cy="369570"/>
          </a:xfrm>
        </p:grpSpPr>
        <p:sp>
          <p:nvSpPr>
            <p:cNvPr id="6" name="object 6"/>
            <p:cNvSpPr/>
            <p:nvPr/>
          </p:nvSpPr>
          <p:spPr>
            <a:xfrm>
              <a:off x="2856818" y="909535"/>
              <a:ext cx="1110615" cy="299720"/>
            </a:xfrm>
            <a:custGeom>
              <a:avLst/>
              <a:gdLst/>
              <a:ahLst/>
              <a:cxnLst/>
              <a:rect l="l" t="t" r="r" b="b"/>
              <a:pathLst>
                <a:path w="1110614" h="299719">
                  <a:moveTo>
                    <a:pt x="0" y="299504"/>
                  </a:moveTo>
                  <a:lnTo>
                    <a:pt x="0" y="0"/>
                  </a:lnTo>
                  <a:lnTo>
                    <a:pt x="1110386" y="0"/>
                  </a:lnTo>
                </a:path>
              </a:pathLst>
            </a:custGeom>
            <a:ln w="9525">
              <a:solidFill>
                <a:srgbClr val="231F20"/>
              </a:solidFill>
            </a:ln>
          </p:spPr>
          <p:txBody>
            <a:bodyPr wrap="square" lIns="0" tIns="0" rIns="0" bIns="0" rtlCol="0"/>
            <a:lstStyle/>
            <a:p>
              <a:endParaRPr/>
            </a:p>
          </p:txBody>
        </p:sp>
        <p:sp>
          <p:nvSpPr>
            <p:cNvPr id="7" name="object 7"/>
            <p:cNvSpPr/>
            <p:nvPr/>
          </p:nvSpPr>
          <p:spPr>
            <a:xfrm>
              <a:off x="2825995" y="1189070"/>
              <a:ext cx="62230" cy="85090"/>
            </a:xfrm>
            <a:custGeom>
              <a:avLst/>
              <a:gdLst/>
              <a:ahLst/>
              <a:cxnLst/>
              <a:rect l="l" t="t" r="r" b="b"/>
              <a:pathLst>
                <a:path w="62230" h="85090">
                  <a:moveTo>
                    <a:pt x="61645" y="0"/>
                  </a:moveTo>
                  <a:lnTo>
                    <a:pt x="0" y="0"/>
                  </a:lnTo>
                  <a:lnTo>
                    <a:pt x="30822" y="84696"/>
                  </a:lnTo>
                  <a:lnTo>
                    <a:pt x="61645" y="0"/>
                  </a:lnTo>
                  <a:close/>
                </a:path>
              </a:pathLst>
            </a:custGeom>
            <a:solidFill>
              <a:srgbClr val="231F20"/>
            </a:solidFill>
          </p:spPr>
          <p:txBody>
            <a:bodyPr wrap="square" lIns="0" tIns="0" rIns="0" bIns="0" rtlCol="0"/>
            <a:lstStyle/>
            <a:p>
              <a:endParaRPr/>
            </a:p>
          </p:txBody>
        </p:sp>
      </p:grpSp>
      <p:sp>
        <p:nvSpPr>
          <p:cNvPr id="8" name="object 8"/>
          <p:cNvSpPr txBox="1"/>
          <p:nvPr/>
        </p:nvSpPr>
        <p:spPr>
          <a:xfrm>
            <a:off x="4062500" y="814635"/>
            <a:ext cx="1057910" cy="562462"/>
          </a:xfrm>
          <a:prstGeom prst="rect">
            <a:avLst/>
          </a:prstGeom>
        </p:spPr>
        <p:txBody>
          <a:bodyPr vert="horz" wrap="square" lIns="0" tIns="11430" rIns="0" bIns="0" rtlCol="0">
            <a:spAutoFit/>
          </a:bodyPr>
          <a:lstStyle/>
          <a:p>
            <a:pPr marL="12700" marR="5080">
              <a:lnSpc>
                <a:spcPct val="101200"/>
              </a:lnSpc>
              <a:spcBef>
                <a:spcPts val="90"/>
              </a:spcBef>
            </a:pPr>
            <a:r>
              <a:rPr sz="900" b="1" dirty="0">
                <a:solidFill>
                  <a:srgbClr val="231F20"/>
                </a:solidFill>
                <a:latin typeface="Arial"/>
                <a:cs typeface="Arial"/>
              </a:rPr>
              <a:t>Body:</a:t>
            </a:r>
            <a:r>
              <a:rPr sz="900" b="1" spc="140" dirty="0">
                <a:solidFill>
                  <a:srgbClr val="231F20"/>
                </a:solidFill>
                <a:latin typeface="Arial"/>
                <a:cs typeface="Arial"/>
              </a:rPr>
              <a:t> </a:t>
            </a:r>
            <a:r>
              <a:rPr sz="900" spc="-10" dirty="0">
                <a:solidFill>
                  <a:srgbClr val="231F20"/>
                </a:solidFill>
                <a:latin typeface="Arial MT"/>
                <a:cs typeface="Arial MT"/>
              </a:rPr>
              <a:t>Sizes,</a:t>
            </a:r>
            <a:r>
              <a:rPr sz="900" spc="-25" dirty="0">
                <a:solidFill>
                  <a:srgbClr val="231F20"/>
                </a:solidFill>
                <a:latin typeface="Arial MT"/>
                <a:cs typeface="Arial MT"/>
              </a:rPr>
              <a:t> </a:t>
            </a:r>
            <a:r>
              <a:rPr sz="900" spc="-10" dirty="0">
                <a:solidFill>
                  <a:srgbClr val="231F20"/>
                </a:solidFill>
                <a:latin typeface="Arial MT"/>
                <a:cs typeface="Arial MT"/>
              </a:rPr>
              <a:t>Coatings,</a:t>
            </a:r>
            <a:r>
              <a:rPr sz="900" spc="500" dirty="0">
                <a:solidFill>
                  <a:srgbClr val="231F20"/>
                </a:solidFill>
                <a:latin typeface="Arial MT"/>
                <a:cs typeface="Arial MT"/>
              </a:rPr>
              <a:t> </a:t>
            </a:r>
            <a:r>
              <a:rPr sz="900" dirty="0">
                <a:solidFill>
                  <a:srgbClr val="231F20"/>
                </a:solidFill>
                <a:latin typeface="Arial MT"/>
                <a:cs typeface="Arial MT"/>
              </a:rPr>
              <a:t>Ceramic Lining, </a:t>
            </a:r>
            <a:r>
              <a:rPr sz="900" spc="-10" dirty="0">
                <a:solidFill>
                  <a:srgbClr val="231F20"/>
                </a:solidFill>
                <a:latin typeface="Arial MT"/>
                <a:cs typeface="Arial MT"/>
              </a:rPr>
              <a:t>Materials,</a:t>
            </a:r>
            <a:r>
              <a:rPr sz="900" spc="500" dirty="0">
                <a:solidFill>
                  <a:srgbClr val="231F20"/>
                </a:solidFill>
                <a:latin typeface="Arial MT"/>
                <a:cs typeface="Arial MT"/>
              </a:rPr>
              <a:t> </a:t>
            </a:r>
            <a:r>
              <a:rPr sz="900" spc="-10" dirty="0">
                <a:solidFill>
                  <a:srgbClr val="231F20"/>
                </a:solidFill>
                <a:latin typeface="Arial MT"/>
                <a:cs typeface="Arial MT"/>
              </a:rPr>
              <a:t>Finishes,</a:t>
            </a:r>
            <a:r>
              <a:rPr sz="900" spc="30" dirty="0">
                <a:solidFill>
                  <a:srgbClr val="231F20"/>
                </a:solidFill>
                <a:latin typeface="Arial MT"/>
                <a:cs typeface="Arial MT"/>
              </a:rPr>
              <a:t> </a:t>
            </a:r>
            <a:r>
              <a:rPr sz="900" spc="-20" dirty="0">
                <a:solidFill>
                  <a:srgbClr val="231F20"/>
                </a:solidFill>
                <a:latin typeface="Arial MT"/>
                <a:cs typeface="Arial MT"/>
              </a:rPr>
              <a:t>etc.</a:t>
            </a:r>
            <a:endParaRPr sz="900" dirty="0">
              <a:latin typeface="Arial MT"/>
              <a:cs typeface="Arial MT"/>
            </a:endParaRPr>
          </a:p>
        </p:txBody>
      </p:sp>
      <p:grpSp>
        <p:nvGrpSpPr>
          <p:cNvPr id="9" name="object 9"/>
          <p:cNvGrpSpPr/>
          <p:nvPr/>
        </p:nvGrpSpPr>
        <p:grpSpPr>
          <a:xfrm>
            <a:off x="3657597" y="2322831"/>
            <a:ext cx="441325" cy="322580"/>
            <a:chOff x="3657597" y="2322831"/>
            <a:chExt cx="441325" cy="322580"/>
          </a:xfrm>
        </p:grpSpPr>
        <p:sp>
          <p:nvSpPr>
            <p:cNvPr id="10" name="object 10"/>
            <p:cNvSpPr/>
            <p:nvPr/>
          </p:nvSpPr>
          <p:spPr>
            <a:xfrm>
              <a:off x="3688420" y="2387558"/>
              <a:ext cx="405765" cy="252729"/>
            </a:xfrm>
            <a:custGeom>
              <a:avLst/>
              <a:gdLst/>
              <a:ahLst/>
              <a:cxnLst/>
              <a:rect l="l" t="t" r="r" b="b"/>
              <a:pathLst>
                <a:path w="405764" h="252730">
                  <a:moveTo>
                    <a:pt x="0" y="0"/>
                  </a:moveTo>
                  <a:lnTo>
                    <a:pt x="0" y="252691"/>
                  </a:lnTo>
                  <a:lnTo>
                    <a:pt x="405257" y="252691"/>
                  </a:lnTo>
                </a:path>
              </a:pathLst>
            </a:custGeom>
            <a:ln w="9525">
              <a:solidFill>
                <a:srgbClr val="231F20"/>
              </a:solidFill>
            </a:ln>
          </p:spPr>
          <p:txBody>
            <a:bodyPr wrap="square" lIns="0" tIns="0" rIns="0" bIns="0" rtlCol="0"/>
            <a:lstStyle/>
            <a:p>
              <a:endParaRPr/>
            </a:p>
          </p:txBody>
        </p:sp>
        <p:sp>
          <p:nvSpPr>
            <p:cNvPr id="11" name="object 11"/>
            <p:cNvSpPr/>
            <p:nvPr/>
          </p:nvSpPr>
          <p:spPr>
            <a:xfrm>
              <a:off x="3657597" y="2322831"/>
              <a:ext cx="62230" cy="85090"/>
            </a:xfrm>
            <a:custGeom>
              <a:avLst/>
              <a:gdLst/>
              <a:ahLst/>
              <a:cxnLst/>
              <a:rect l="l" t="t" r="r" b="b"/>
              <a:pathLst>
                <a:path w="62229" h="85089">
                  <a:moveTo>
                    <a:pt x="30822" y="0"/>
                  </a:moveTo>
                  <a:lnTo>
                    <a:pt x="0" y="84696"/>
                  </a:lnTo>
                  <a:lnTo>
                    <a:pt x="61645" y="84696"/>
                  </a:lnTo>
                  <a:lnTo>
                    <a:pt x="30822" y="0"/>
                  </a:lnTo>
                  <a:close/>
                </a:path>
              </a:pathLst>
            </a:custGeom>
            <a:solidFill>
              <a:srgbClr val="231F20"/>
            </a:solidFill>
          </p:spPr>
          <p:txBody>
            <a:bodyPr wrap="square" lIns="0" tIns="0" rIns="0" bIns="0" rtlCol="0"/>
            <a:lstStyle/>
            <a:p>
              <a:endParaRPr/>
            </a:p>
          </p:txBody>
        </p:sp>
      </p:grpSp>
      <p:sp>
        <p:nvSpPr>
          <p:cNvPr id="12" name="object 12"/>
          <p:cNvSpPr txBox="1"/>
          <p:nvPr/>
        </p:nvSpPr>
        <p:spPr>
          <a:xfrm>
            <a:off x="4188500" y="2544075"/>
            <a:ext cx="820419" cy="422552"/>
          </a:xfrm>
          <a:prstGeom prst="rect">
            <a:avLst/>
          </a:prstGeom>
        </p:spPr>
        <p:txBody>
          <a:bodyPr vert="horz" wrap="square" lIns="0" tIns="11430" rIns="0" bIns="0" rtlCol="0">
            <a:spAutoFit/>
          </a:bodyPr>
          <a:lstStyle/>
          <a:p>
            <a:pPr marL="12700" marR="5080">
              <a:lnSpc>
                <a:spcPct val="101200"/>
              </a:lnSpc>
              <a:spcBef>
                <a:spcPts val="90"/>
              </a:spcBef>
            </a:pPr>
            <a:r>
              <a:rPr sz="900" b="1" dirty="0">
                <a:solidFill>
                  <a:srgbClr val="231F20"/>
                </a:solidFill>
                <a:latin typeface="Arial"/>
                <a:cs typeface="Arial"/>
              </a:rPr>
              <a:t>Bearings:</a:t>
            </a:r>
            <a:r>
              <a:rPr sz="900" b="1" spc="95" dirty="0">
                <a:solidFill>
                  <a:srgbClr val="231F20"/>
                </a:solidFill>
                <a:latin typeface="Arial"/>
                <a:cs typeface="Arial"/>
              </a:rPr>
              <a:t> </a:t>
            </a:r>
            <a:r>
              <a:rPr sz="900" spc="-10" dirty="0">
                <a:solidFill>
                  <a:srgbClr val="231F20"/>
                </a:solidFill>
                <a:latin typeface="Arial MT"/>
                <a:cs typeface="Arial MT"/>
              </a:rPr>
              <a:t>Various</a:t>
            </a:r>
            <a:r>
              <a:rPr sz="900" spc="500" dirty="0">
                <a:solidFill>
                  <a:srgbClr val="231F20"/>
                </a:solidFill>
                <a:latin typeface="Arial MT"/>
                <a:cs typeface="Arial MT"/>
              </a:rPr>
              <a:t> </a:t>
            </a:r>
            <a:r>
              <a:rPr sz="900" dirty="0">
                <a:solidFill>
                  <a:srgbClr val="231F20"/>
                </a:solidFill>
                <a:latin typeface="Arial MT"/>
                <a:cs typeface="Arial MT"/>
              </a:rPr>
              <a:t>types</a:t>
            </a:r>
            <a:r>
              <a:rPr sz="900" spc="30" dirty="0">
                <a:solidFill>
                  <a:srgbClr val="231F20"/>
                </a:solidFill>
                <a:latin typeface="Arial MT"/>
                <a:cs typeface="Arial MT"/>
              </a:rPr>
              <a:t> </a:t>
            </a:r>
            <a:r>
              <a:rPr sz="900" dirty="0">
                <a:solidFill>
                  <a:srgbClr val="231F20"/>
                </a:solidFill>
                <a:latin typeface="Arial MT"/>
                <a:cs typeface="Arial MT"/>
              </a:rPr>
              <a:t>up</a:t>
            </a:r>
            <a:r>
              <a:rPr sz="900" spc="30" dirty="0">
                <a:solidFill>
                  <a:srgbClr val="231F20"/>
                </a:solidFill>
                <a:latin typeface="Arial MT"/>
                <a:cs typeface="Arial MT"/>
              </a:rPr>
              <a:t> </a:t>
            </a:r>
            <a:r>
              <a:rPr sz="900" dirty="0">
                <a:solidFill>
                  <a:srgbClr val="231F20"/>
                </a:solidFill>
                <a:latin typeface="Arial MT"/>
                <a:cs typeface="Arial MT"/>
              </a:rPr>
              <a:t>to</a:t>
            </a:r>
            <a:r>
              <a:rPr sz="900" spc="30" dirty="0">
                <a:solidFill>
                  <a:srgbClr val="231F20"/>
                </a:solidFill>
                <a:latin typeface="Arial MT"/>
                <a:cs typeface="Arial MT"/>
              </a:rPr>
              <a:t> </a:t>
            </a:r>
            <a:r>
              <a:rPr sz="900" spc="-10" dirty="0">
                <a:solidFill>
                  <a:srgbClr val="231F20"/>
                </a:solidFill>
                <a:latin typeface="Arial MT"/>
                <a:cs typeface="Arial MT"/>
              </a:rPr>
              <a:t>1100°C.</a:t>
            </a:r>
            <a:endParaRPr sz="900" dirty="0">
              <a:latin typeface="Arial MT"/>
              <a:cs typeface="Arial MT"/>
            </a:endParaRPr>
          </a:p>
        </p:txBody>
      </p:sp>
      <p:grpSp>
        <p:nvGrpSpPr>
          <p:cNvPr id="13" name="object 13"/>
          <p:cNvGrpSpPr/>
          <p:nvPr/>
        </p:nvGrpSpPr>
        <p:grpSpPr>
          <a:xfrm>
            <a:off x="3265868" y="1556203"/>
            <a:ext cx="837565" cy="379095"/>
            <a:chOff x="3265868" y="1556203"/>
            <a:chExt cx="837565" cy="379095"/>
          </a:xfrm>
        </p:grpSpPr>
        <p:sp>
          <p:nvSpPr>
            <p:cNvPr id="14" name="object 14"/>
            <p:cNvSpPr/>
            <p:nvPr/>
          </p:nvSpPr>
          <p:spPr>
            <a:xfrm>
              <a:off x="3296691" y="1560965"/>
              <a:ext cx="802005" cy="309880"/>
            </a:xfrm>
            <a:custGeom>
              <a:avLst/>
              <a:gdLst/>
              <a:ahLst/>
              <a:cxnLst/>
              <a:rect l="l" t="t" r="r" b="b"/>
              <a:pathLst>
                <a:path w="802004" h="309880">
                  <a:moveTo>
                    <a:pt x="0" y="309575"/>
                  </a:moveTo>
                  <a:lnTo>
                    <a:pt x="0" y="0"/>
                  </a:lnTo>
                  <a:lnTo>
                    <a:pt x="801751" y="469"/>
                  </a:lnTo>
                </a:path>
              </a:pathLst>
            </a:custGeom>
            <a:ln w="9525">
              <a:solidFill>
                <a:srgbClr val="231F20"/>
              </a:solidFill>
            </a:ln>
          </p:spPr>
          <p:txBody>
            <a:bodyPr wrap="square" lIns="0" tIns="0" rIns="0" bIns="0" rtlCol="0"/>
            <a:lstStyle/>
            <a:p>
              <a:endParaRPr/>
            </a:p>
          </p:txBody>
        </p:sp>
        <p:sp>
          <p:nvSpPr>
            <p:cNvPr id="15" name="object 15"/>
            <p:cNvSpPr/>
            <p:nvPr/>
          </p:nvSpPr>
          <p:spPr>
            <a:xfrm>
              <a:off x="3265868" y="1850571"/>
              <a:ext cx="62230" cy="85090"/>
            </a:xfrm>
            <a:custGeom>
              <a:avLst/>
              <a:gdLst/>
              <a:ahLst/>
              <a:cxnLst/>
              <a:rect l="l" t="t" r="r" b="b"/>
              <a:pathLst>
                <a:path w="62229" h="85089">
                  <a:moveTo>
                    <a:pt x="61645" y="0"/>
                  </a:moveTo>
                  <a:lnTo>
                    <a:pt x="0" y="0"/>
                  </a:lnTo>
                  <a:lnTo>
                    <a:pt x="30822" y="84696"/>
                  </a:lnTo>
                  <a:lnTo>
                    <a:pt x="61645" y="0"/>
                  </a:lnTo>
                  <a:close/>
                </a:path>
              </a:pathLst>
            </a:custGeom>
            <a:solidFill>
              <a:srgbClr val="231F20"/>
            </a:solidFill>
          </p:spPr>
          <p:txBody>
            <a:bodyPr wrap="square" lIns="0" tIns="0" rIns="0" bIns="0" rtlCol="0"/>
            <a:lstStyle/>
            <a:p>
              <a:endParaRPr/>
            </a:p>
          </p:txBody>
        </p:sp>
      </p:grpSp>
      <p:sp>
        <p:nvSpPr>
          <p:cNvPr id="16" name="object 16"/>
          <p:cNvSpPr txBox="1"/>
          <p:nvPr/>
        </p:nvSpPr>
        <p:spPr>
          <a:xfrm>
            <a:off x="4188500" y="1462636"/>
            <a:ext cx="827405" cy="702372"/>
          </a:xfrm>
          <a:prstGeom prst="rect">
            <a:avLst/>
          </a:prstGeom>
        </p:spPr>
        <p:txBody>
          <a:bodyPr vert="horz" wrap="square" lIns="0" tIns="11430" rIns="0" bIns="0" rtlCol="0">
            <a:spAutoFit/>
          </a:bodyPr>
          <a:lstStyle/>
          <a:p>
            <a:pPr marL="12700" marR="5080">
              <a:lnSpc>
                <a:spcPct val="101200"/>
              </a:lnSpc>
              <a:spcBef>
                <a:spcPts val="90"/>
              </a:spcBef>
            </a:pPr>
            <a:r>
              <a:rPr sz="900" b="1" dirty="0">
                <a:solidFill>
                  <a:srgbClr val="231F20"/>
                </a:solidFill>
                <a:latin typeface="Arial"/>
                <a:cs typeface="Arial"/>
              </a:rPr>
              <a:t>Seals:</a:t>
            </a:r>
            <a:r>
              <a:rPr sz="900" b="1" spc="130" dirty="0">
                <a:solidFill>
                  <a:srgbClr val="231F20"/>
                </a:solidFill>
                <a:latin typeface="Arial"/>
                <a:cs typeface="Arial"/>
              </a:rPr>
              <a:t> </a:t>
            </a:r>
            <a:r>
              <a:rPr sz="900" spc="-10" dirty="0">
                <a:solidFill>
                  <a:srgbClr val="231F20"/>
                </a:solidFill>
                <a:latin typeface="Arial MT"/>
                <a:cs typeface="Arial MT"/>
              </a:rPr>
              <a:t>Various</a:t>
            </a:r>
            <a:r>
              <a:rPr sz="900" spc="500" dirty="0">
                <a:solidFill>
                  <a:srgbClr val="231F20"/>
                </a:solidFill>
                <a:latin typeface="Arial MT"/>
                <a:cs typeface="Arial MT"/>
              </a:rPr>
              <a:t> </a:t>
            </a:r>
            <a:r>
              <a:rPr sz="900" dirty="0">
                <a:solidFill>
                  <a:srgbClr val="231F20"/>
                </a:solidFill>
                <a:latin typeface="Arial MT"/>
                <a:cs typeface="Arial MT"/>
              </a:rPr>
              <a:t>Packings,</a:t>
            </a:r>
            <a:r>
              <a:rPr sz="900" spc="5" dirty="0">
                <a:solidFill>
                  <a:srgbClr val="231F20"/>
                </a:solidFill>
                <a:latin typeface="Arial MT"/>
                <a:cs typeface="Arial MT"/>
              </a:rPr>
              <a:t> </a:t>
            </a:r>
            <a:r>
              <a:rPr sz="900" dirty="0">
                <a:solidFill>
                  <a:srgbClr val="231F20"/>
                </a:solidFill>
                <a:latin typeface="Arial MT"/>
                <a:cs typeface="Arial MT"/>
              </a:rPr>
              <a:t>Lip</a:t>
            </a:r>
            <a:r>
              <a:rPr sz="900" spc="10" dirty="0">
                <a:solidFill>
                  <a:srgbClr val="231F20"/>
                </a:solidFill>
                <a:latin typeface="Arial MT"/>
                <a:cs typeface="Arial MT"/>
              </a:rPr>
              <a:t> </a:t>
            </a:r>
            <a:r>
              <a:rPr sz="900" spc="-10" dirty="0">
                <a:solidFill>
                  <a:srgbClr val="231F20"/>
                </a:solidFill>
                <a:latin typeface="Arial MT"/>
                <a:cs typeface="Arial MT"/>
              </a:rPr>
              <a:t>Seals,</a:t>
            </a:r>
            <a:r>
              <a:rPr sz="900" spc="500" dirty="0">
                <a:solidFill>
                  <a:srgbClr val="231F20"/>
                </a:solidFill>
                <a:latin typeface="Arial MT"/>
                <a:cs typeface="Arial MT"/>
              </a:rPr>
              <a:t> </a:t>
            </a:r>
            <a:r>
              <a:rPr sz="900" spc="-45" dirty="0">
                <a:solidFill>
                  <a:srgbClr val="231F20"/>
                </a:solidFill>
                <a:latin typeface="Arial MT"/>
                <a:cs typeface="Arial MT"/>
              </a:rPr>
              <a:t>CIP,</a:t>
            </a:r>
            <a:r>
              <a:rPr sz="900" dirty="0">
                <a:solidFill>
                  <a:srgbClr val="231F20"/>
                </a:solidFill>
                <a:latin typeface="Arial MT"/>
                <a:cs typeface="Arial MT"/>
              </a:rPr>
              <a:t> Air </a:t>
            </a:r>
            <a:r>
              <a:rPr sz="900" spc="-10" dirty="0">
                <a:solidFill>
                  <a:srgbClr val="231F20"/>
                </a:solidFill>
                <a:latin typeface="Arial MT"/>
                <a:cs typeface="Arial MT"/>
              </a:rPr>
              <a:t>Purge,</a:t>
            </a:r>
            <a:r>
              <a:rPr sz="900" spc="500" dirty="0">
                <a:solidFill>
                  <a:srgbClr val="231F20"/>
                </a:solidFill>
                <a:latin typeface="Arial MT"/>
                <a:cs typeface="Arial MT"/>
              </a:rPr>
              <a:t> </a:t>
            </a:r>
            <a:r>
              <a:rPr sz="900" spc="-10" dirty="0">
                <a:solidFill>
                  <a:srgbClr val="231F20"/>
                </a:solidFill>
                <a:latin typeface="Arial MT"/>
                <a:cs typeface="Arial MT"/>
              </a:rPr>
              <a:t>Mechanical.</a:t>
            </a:r>
            <a:endParaRPr sz="900" dirty="0">
              <a:latin typeface="Arial MT"/>
              <a:cs typeface="Arial MT"/>
            </a:endParaRPr>
          </a:p>
        </p:txBody>
      </p:sp>
      <p:grpSp>
        <p:nvGrpSpPr>
          <p:cNvPr id="17" name="object 17"/>
          <p:cNvGrpSpPr/>
          <p:nvPr/>
        </p:nvGrpSpPr>
        <p:grpSpPr>
          <a:xfrm>
            <a:off x="822511" y="1228774"/>
            <a:ext cx="796290" cy="369570"/>
            <a:chOff x="822511" y="1228774"/>
            <a:chExt cx="796290" cy="369570"/>
          </a:xfrm>
        </p:grpSpPr>
        <p:sp>
          <p:nvSpPr>
            <p:cNvPr id="18" name="object 18"/>
            <p:cNvSpPr/>
            <p:nvPr/>
          </p:nvSpPr>
          <p:spPr>
            <a:xfrm>
              <a:off x="827274" y="1233537"/>
              <a:ext cx="760730" cy="299720"/>
            </a:xfrm>
            <a:custGeom>
              <a:avLst/>
              <a:gdLst/>
              <a:ahLst/>
              <a:cxnLst/>
              <a:rect l="l" t="t" r="r" b="b"/>
              <a:pathLst>
                <a:path w="760730" h="299719">
                  <a:moveTo>
                    <a:pt x="760107" y="299504"/>
                  </a:moveTo>
                  <a:lnTo>
                    <a:pt x="760107" y="0"/>
                  </a:lnTo>
                  <a:lnTo>
                    <a:pt x="0" y="0"/>
                  </a:lnTo>
                </a:path>
              </a:pathLst>
            </a:custGeom>
            <a:ln w="9525">
              <a:solidFill>
                <a:srgbClr val="231F20"/>
              </a:solidFill>
            </a:ln>
          </p:spPr>
          <p:txBody>
            <a:bodyPr wrap="square" lIns="0" tIns="0" rIns="0" bIns="0" rtlCol="0"/>
            <a:lstStyle/>
            <a:p>
              <a:endParaRPr/>
            </a:p>
          </p:txBody>
        </p:sp>
        <p:sp>
          <p:nvSpPr>
            <p:cNvPr id="19" name="object 19"/>
            <p:cNvSpPr/>
            <p:nvPr/>
          </p:nvSpPr>
          <p:spPr>
            <a:xfrm>
              <a:off x="1556559" y="1513071"/>
              <a:ext cx="62230" cy="85090"/>
            </a:xfrm>
            <a:custGeom>
              <a:avLst/>
              <a:gdLst/>
              <a:ahLst/>
              <a:cxnLst/>
              <a:rect l="l" t="t" r="r" b="b"/>
              <a:pathLst>
                <a:path w="62230" h="85090">
                  <a:moveTo>
                    <a:pt x="61645" y="0"/>
                  </a:moveTo>
                  <a:lnTo>
                    <a:pt x="0" y="0"/>
                  </a:lnTo>
                  <a:lnTo>
                    <a:pt x="30822" y="84696"/>
                  </a:lnTo>
                  <a:lnTo>
                    <a:pt x="61645" y="0"/>
                  </a:lnTo>
                  <a:close/>
                </a:path>
              </a:pathLst>
            </a:custGeom>
            <a:solidFill>
              <a:srgbClr val="231F20"/>
            </a:solidFill>
          </p:spPr>
          <p:txBody>
            <a:bodyPr wrap="square" lIns="0" tIns="0" rIns="0" bIns="0" rtlCol="0"/>
            <a:lstStyle/>
            <a:p>
              <a:endParaRPr/>
            </a:p>
          </p:txBody>
        </p:sp>
      </p:grpSp>
      <p:sp>
        <p:nvSpPr>
          <p:cNvPr id="20" name="object 20"/>
          <p:cNvSpPr txBox="1"/>
          <p:nvPr/>
        </p:nvSpPr>
        <p:spPr>
          <a:xfrm>
            <a:off x="257299" y="1138520"/>
            <a:ext cx="492125" cy="289823"/>
          </a:xfrm>
          <a:prstGeom prst="rect">
            <a:avLst/>
          </a:prstGeom>
        </p:spPr>
        <p:txBody>
          <a:bodyPr vert="horz" wrap="square" lIns="0" tIns="12700" rIns="0" bIns="0" rtlCol="0">
            <a:spAutoFit/>
          </a:bodyPr>
          <a:lstStyle/>
          <a:p>
            <a:pPr marL="12700">
              <a:lnSpc>
                <a:spcPct val="100000"/>
              </a:lnSpc>
              <a:spcBef>
                <a:spcPts val="100"/>
              </a:spcBef>
            </a:pPr>
            <a:r>
              <a:rPr sz="900" b="1" dirty="0">
                <a:solidFill>
                  <a:srgbClr val="231F20"/>
                </a:solidFill>
                <a:latin typeface="Arial"/>
                <a:cs typeface="Arial"/>
              </a:rPr>
              <a:t>End</a:t>
            </a:r>
            <a:r>
              <a:rPr sz="900" b="1" spc="-30" dirty="0">
                <a:solidFill>
                  <a:srgbClr val="231F20"/>
                </a:solidFill>
                <a:latin typeface="Arial"/>
                <a:cs typeface="Arial"/>
              </a:rPr>
              <a:t> </a:t>
            </a:r>
            <a:r>
              <a:rPr sz="900" b="1" spc="-10" dirty="0">
                <a:solidFill>
                  <a:srgbClr val="231F20"/>
                </a:solidFill>
                <a:latin typeface="Arial"/>
                <a:cs typeface="Arial"/>
              </a:rPr>
              <a:t>Cover:</a:t>
            </a:r>
            <a:endParaRPr sz="900">
              <a:latin typeface="Arial"/>
              <a:cs typeface="Arial"/>
            </a:endParaRPr>
          </a:p>
        </p:txBody>
      </p:sp>
      <p:sp>
        <p:nvSpPr>
          <p:cNvPr id="21" name="object 21"/>
          <p:cNvSpPr txBox="1"/>
          <p:nvPr/>
        </p:nvSpPr>
        <p:spPr>
          <a:xfrm>
            <a:off x="266246" y="1392258"/>
            <a:ext cx="894080" cy="702372"/>
          </a:xfrm>
          <a:prstGeom prst="rect">
            <a:avLst/>
          </a:prstGeom>
        </p:spPr>
        <p:txBody>
          <a:bodyPr vert="horz" wrap="square" lIns="0" tIns="11430" rIns="0" bIns="0" rtlCol="0">
            <a:spAutoFit/>
          </a:bodyPr>
          <a:lstStyle/>
          <a:p>
            <a:pPr marL="12700" marR="5080">
              <a:lnSpc>
                <a:spcPct val="101200"/>
              </a:lnSpc>
              <a:spcBef>
                <a:spcPts val="90"/>
              </a:spcBef>
            </a:pPr>
            <a:r>
              <a:rPr sz="900" dirty="0">
                <a:solidFill>
                  <a:srgbClr val="231F20"/>
                </a:solidFill>
                <a:latin typeface="Arial MT"/>
                <a:cs typeface="Arial MT"/>
              </a:rPr>
              <a:t>Materials, </a:t>
            </a:r>
            <a:r>
              <a:rPr sz="900" spc="-10" dirty="0">
                <a:solidFill>
                  <a:srgbClr val="231F20"/>
                </a:solidFill>
                <a:latin typeface="Arial MT"/>
                <a:cs typeface="Arial MT"/>
              </a:rPr>
              <a:t>Coatings,</a:t>
            </a:r>
            <a:r>
              <a:rPr sz="900" spc="500" dirty="0">
                <a:solidFill>
                  <a:srgbClr val="231F20"/>
                </a:solidFill>
                <a:latin typeface="Arial MT"/>
                <a:cs typeface="Arial MT"/>
              </a:rPr>
              <a:t> </a:t>
            </a:r>
            <a:r>
              <a:rPr sz="900" spc="-10" dirty="0">
                <a:solidFill>
                  <a:srgbClr val="231F20"/>
                </a:solidFill>
                <a:latin typeface="Arial MT"/>
                <a:cs typeface="Arial MT"/>
              </a:rPr>
              <a:t>Finishes,</a:t>
            </a:r>
            <a:r>
              <a:rPr sz="900" spc="15" dirty="0">
                <a:solidFill>
                  <a:srgbClr val="231F20"/>
                </a:solidFill>
                <a:latin typeface="Arial MT"/>
                <a:cs typeface="Arial MT"/>
              </a:rPr>
              <a:t> </a:t>
            </a:r>
            <a:r>
              <a:rPr sz="900" spc="-10" dirty="0">
                <a:solidFill>
                  <a:srgbClr val="231F20"/>
                </a:solidFill>
                <a:latin typeface="Arial MT"/>
                <a:cs typeface="Arial MT"/>
              </a:rPr>
              <a:t>Purge</a:t>
            </a:r>
            <a:r>
              <a:rPr sz="900" spc="15" dirty="0">
                <a:solidFill>
                  <a:srgbClr val="231F20"/>
                </a:solidFill>
                <a:latin typeface="Arial MT"/>
                <a:cs typeface="Arial MT"/>
              </a:rPr>
              <a:t> </a:t>
            </a:r>
            <a:r>
              <a:rPr sz="900" spc="-10" dirty="0">
                <a:solidFill>
                  <a:srgbClr val="231F20"/>
                </a:solidFill>
                <a:latin typeface="Arial MT"/>
                <a:cs typeface="Arial MT"/>
              </a:rPr>
              <a:t>Ports,</a:t>
            </a:r>
            <a:r>
              <a:rPr sz="900" spc="500" dirty="0">
                <a:solidFill>
                  <a:srgbClr val="231F20"/>
                </a:solidFill>
                <a:latin typeface="Arial MT"/>
                <a:cs typeface="Arial MT"/>
              </a:rPr>
              <a:t> </a:t>
            </a:r>
            <a:r>
              <a:rPr sz="900" dirty="0">
                <a:solidFill>
                  <a:srgbClr val="231F20"/>
                </a:solidFill>
                <a:latin typeface="Arial MT"/>
                <a:cs typeface="Arial MT"/>
              </a:rPr>
              <a:t>Quick</a:t>
            </a:r>
            <a:r>
              <a:rPr sz="900" spc="5" dirty="0">
                <a:solidFill>
                  <a:srgbClr val="231F20"/>
                </a:solidFill>
                <a:latin typeface="Arial MT"/>
                <a:cs typeface="Arial MT"/>
              </a:rPr>
              <a:t> </a:t>
            </a:r>
            <a:r>
              <a:rPr sz="900" spc="-10" dirty="0">
                <a:solidFill>
                  <a:srgbClr val="231F20"/>
                </a:solidFill>
                <a:latin typeface="Arial MT"/>
                <a:cs typeface="Arial MT"/>
              </a:rPr>
              <a:t>Release,</a:t>
            </a:r>
            <a:r>
              <a:rPr sz="900" spc="10" dirty="0">
                <a:solidFill>
                  <a:srgbClr val="231F20"/>
                </a:solidFill>
                <a:latin typeface="Arial MT"/>
                <a:cs typeface="Arial MT"/>
              </a:rPr>
              <a:t> </a:t>
            </a:r>
            <a:r>
              <a:rPr sz="900" spc="-20" dirty="0">
                <a:solidFill>
                  <a:srgbClr val="231F20"/>
                </a:solidFill>
                <a:latin typeface="Arial MT"/>
                <a:cs typeface="Arial MT"/>
              </a:rPr>
              <a:t>etc.</a:t>
            </a:r>
            <a:endParaRPr sz="900" dirty="0">
              <a:latin typeface="Arial MT"/>
              <a:cs typeface="Arial MT"/>
            </a:endParaRPr>
          </a:p>
        </p:txBody>
      </p:sp>
      <p:sp>
        <p:nvSpPr>
          <p:cNvPr id="22" name="object 22"/>
          <p:cNvSpPr txBox="1"/>
          <p:nvPr/>
        </p:nvSpPr>
        <p:spPr>
          <a:xfrm>
            <a:off x="257299" y="2542750"/>
            <a:ext cx="288925" cy="289823"/>
          </a:xfrm>
          <a:prstGeom prst="rect">
            <a:avLst/>
          </a:prstGeom>
        </p:spPr>
        <p:txBody>
          <a:bodyPr vert="horz" wrap="square" lIns="0" tIns="12700" rIns="0" bIns="0" rtlCol="0">
            <a:spAutoFit/>
          </a:bodyPr>
          <a:lstStyle/>
          <a:p>
            <a:pPr marL="12700">
              <a:lnSpc>
                <a:spcPct val="100000"/>
              </a:lnSpc>
              <a:spcBef>
                <a:spcPts val="100"/>
              </a:spcBef>
            </a:pPr>
            <a:r>
              <a:rPr sz="900" b="1" spc="-10" dirty="0">
                <a:solidFill>
                  <a:srgbClr val="231F20"/>
                </a:solidFill>
                <a:latin typeface="Arial"/>
                <a:cs typeface="Arial"/>
              </a:rPr>
              <a:t>Rotor</a:t>
            </a:r>
            <a:r>
              <a:rPr sz="700" b="1" spc="-10" dirty="0">
                <a:solidFill>
                  <a:srgbClr val="231F20"/>
                </a:solidFill>
                <a:latin typeface="Arial"/>
                <a:cs typeface="Arial"/>
              </a:rPr>
              <a:t>:</a:t>
            </a:r>
            <a:endParaRPr sz="700" dirty="0">
              <a:latin typeface="Arial"/>
              <a:cs typeface="Arial"/>
            </a:endParaRPr>
          </a:p>
        </p:txBody>
      </p:sp>
      <p:sp>
        <p:nvSpPr>
          <p:cNvPr id="23" name="object 23"/>
          <p:cNvSpPr txBox="1"/>
          <p:nvPr/>
        </p:nvSpPr>
        <p:spPr>
          <a:xfrm>
            <a:off x="345424" y="2674416"/>
            <a:ext cx="883919" cy="702372"/>
          </a:xfrm>
          <a:prstGeom prst="rect">
            <a:avLst/>
          </a:prstGeom>
        </p:spPr>
        <p:txBody>
          <a:bodyPr vert="horz" wrap="square" lIns="0" tIns="11430" rIns="0" bIns="0" rtlCol="0">
            <a:spAutoFit/>
          </a:bodyPr>
          <a:lstStyle/>
          <a:p>
            <a:pPr marL="12700" marR="5080" algn="just">
              <a:lnSpc>
                <a:spcPct val="101200"/>
              </a:lnSpc>
              <a:spcBef>
                <a:spcPts val="90"/>
              </a:spcBef>
            </a:pPr>
            <a:r>
              <a:rPr sz="900" dirty="0">
                <a:solidFill>
                  <a:srgbClr val="231F20"/>
                </a:solidFill>
                <a:latin typeface="Arial MT"/>
                <a:cs typeface="Arial MT"/>
              </a:rPr>
              <a:t>Primary Componen</a:t>
            </a:r>
            <a:r>
              <a:rPr lang="en-US" sz="900" dirty="0">
                <a:solidFill>
                  <a:srgbClr val="231F20"/>
                </a:solidFill>
                <a:latin typeface="Arial MT"/>
                <a:cs typeface="Arial MT"/>
              </a:rPr>
              <a:t>t</a:t>
            </a:r>
            <a:r>
              <a:rPr sz="900" dirty="0">
                <a:solidFill>
                  <a:srgbClr val="231F20"/>
                </a:solidFill>
                <a:latin typeface="Arial MT"/>
                <a:cs typeface="Arial MT"/>
              </a:rPr>
              <a:t>- Vast</a:t>
            </a:r>
            <a:r>
              <a:rPr lang="en-US" sz="900" dirty="0">
                <a:solidFill>
                  <a:srgbClr val="231F20"/>
                </a:solidFill>
                <a:latin typeface="Arial MT"/>
                <a:cs typeface="Arial MT"/>
              </a:rPr>
              <a:t> </a:t>
            </a:r>
            <a:r>
              <a:rPr sz="900" dirty="0">
                <a:solidFill>
                  <a:srgbClr val="231F20"/>
                </a:solidFill>
                <a:latin typeface="Arial MT"/>
                <a:cs typeface="Arial MT"/>
              </a:rPr>
              <a:t>range</a:t>
            </a:r>
            <a:r>
              <a:rPr lang="en-US" sz="900" dirty="0">
                <a:solidFill>
                  <a:srgbClr val="231F20"/>
                </a:solidFill>
                <a:latin typeface="Arial MT"/>
                <a:cs typeface="Arial MT"/>
              </a:rPr>
              <a:t> </a:t>
            </a:r>
            <a:r>
              <a:rPr sz="900" dirty="0">
                <a:solidFill>
                  <a:srgbClr val="231F20"/>
                </a:solidFill>
                <a:latin typeface="Arial MT"/>
                <a:cs typeface="Arial MT"/>
              </a:rPr>
              <a:t>of options</a:t>
            </a:r>
            <a:r>
              <a:rPr lang="en-US" sz="900" dirty="0">
                <a:solidFill>
                  <a:srgbClr val="231F20"/>
                </a:solidFill>
                <a:latin typeface="Arial MT"/>
                <a:cs typeface="Arial MT"/>
              </a:rPr>
              <a:t> </a:t>
            </a:r>
            <a:r>
              <a:rPr sz="900" dirty="0">
                <a:solidFill>
                  <a:srgbClr val="231F20"/>
                </a:solidFill>
                <a:latin typeface="Arial MT"/>
                <a:cs typeface="Arial MT"/>
              </a:rPr>
              <a:t>and configurations.</a:t>
            </a:r>
            <a:endParaRPr sz="900" dirty="0">
              <a:latin typeface="Arial MT"/>
              <a:cs typeface="Arial MT"/>
            </a:endParaRPr>
          </a:p>
        </p:txBody>
      </p:sp>
      <p:grpSp>
        <p:nvGrpSpPr>
          <p:cNvPr id="24" name="object 24"/>
          <p:cNvGrpSpPr/>
          <p:nvPr/>
        </p:nvGrpSpPr>
        <p:grpSpPr>
          <a:xfrm>
            <a:off x="634234" y="2484836"/>
            <a:ext cx="1346200" cy="159385"/>
            <a:chOff x="634234" y="2484836"/>
            <a:chExt cx="1346200" cy="159385"/>
          </a:xfrm>
        </p:grpSpPr>
        <p:sp>
          <p:nvSpPr>
            <p:cNvPr id="25" name="object 25"/>
            <p:cNvSpPr/>
            <p:nvPr/>
          </p:nvSpPr>
          <p:spPr>
            <a:xfrm>
              <a:off x="638996" y="2549558"/>
              <a:ext cx="1310640" cy="89535"/>
            </a:xfrm>
            <a:custGeom>
              <a:avLst/>
              <a:gdLst/>
              <a:ahLst/>
              <a:cxnLst/>
              <a:rect l="l" t="t" r="r" b="b"/>
              <a:pathLst>
                <a:path w="1310639" h="89535">
                  <a:moveTo>
                    <a:pt x="1310271" y="0"/>
                  </a:moveTo>
                  <a:lnTo>
                    <a:pt x="1310271" y="84455"/>
                  </a:lnTo>
                  <a:lnTo>
                    <a:pt x="0" y="89293"/>
                  </a:lnTo>
                </a:path>
              </a:pathLst>
            </a:custGeom>
            <a:ln w="9524">
              <a:solidFill>
                <a:srgbClr val="231F20"/>
              </a:solidFill>
            </a:ln>
          </p:spPr>
          <p:txBody>
            <a:bodyPr wrap="square" lIns="0" tIns="0" rIns="0" bIns="0" rtlCol="0"/>
            <a:lstStyle/>
            <a:p>
              <a:endParaRPr/>
            </a:p>
          </p:txBody>
        </p:sp>
        <p:sp>
          <p:nvSpPr>
            <p:cNvPr id="26" name="object 26"/>
            <p:cNvSpPr/>
            <p:nvPr/>
          </p:nvSpPr>
          <p:spPr>
            <a:xfrm>
              <a:off x="1918445" y="2484836"/>
              <a:ext cx="62230" cy="85090"/>
            </a:xfrm>
            <a:custGeom>
              <a:avLst/>
              <a:gdLst/>
              <a:ahLst/>
              <a:cxnLst/>
              <a:rect l="l" t="t" r="r" b="b"/>
              <a:pathLst>
                <a:path w="62230" h="85089">
                  <a:moveTo>
                    <a:pt x="30822" y="0"/>
                  </a:moveTo>
                  <a:lnTo>
                    <a:pt x="0" y="84683"/>
                  </a:lnTo>
                  <a:lnTo>
                    <a:pt x="61645" y="84683"/>
                  </a:lnTo>
                  <a:lnTo>
                    <a:pt x="30822" y="0"/>
                  </a:lnTo>
                  <a:close/>
                </a:path>
              </a:pathLst>
            </a:custGeom>
            <a:solidFill>
              <a:srgbClr val="231F20"/>
            </a:solidFill>
          </p:spPr>
          <p:txBody>
            <a:bodyPr wrap="square" lIns="0" tIns="0" rIns="0" bIns="0" rtlCol="0"/>
            <a:lstStyle/>
            <a:p>
              <a:endParaRPr/>
            </a:p>
          </p:txBody>
        </p:sp>
      </p:grpSp>
      <p:grpSp>
        <p:nvGrpSpPr>
          <p:cNvPr id="27" name="object 27"/>
          <p:cNvGrpSpPr/>
          <p:nvPr/>
        </p:nvGrpSpPr>
        <p:grpSpPr>
          <a:xfrm>
            <a:off x="0" y="3364679"/>
            <a:ext cx="6445250" cy="4264915"/>
            <a:chOff x="0" y="3294011"/>
            <a:chExt cx="5328285" cy="4266565"/>
          </a:xfrm>
          <a:solidFill>
            <a:srgbClr val="31859C"/>
          </a:solidFill>
        </p:grpSpPr>
        <p:sp>
          <p:nvSpPr>
            <p:cNvPr id="28" name="object 28"/>
            <p:cNvSpPr/>
            <p:nvPr/>
          </p:nvSpPr>
          <p:spPr>
            <a:xfrm>
              <a:off x="0" y="3294011"/>
              <a:ext cx="5328285" cy="4266565"/>
            </a:xfrm>
            <a:custGeom>
              <a:avLst/>
              <a:gdLst/>
              <a:ahLst/>
              <a:cxnLst/>
              <a:rect l="l" t="t" r="r" b="b"/>
              <a:pathLst>
                <a:path w="5328285" h="4266565">
                  <a:moveTo>
                    <a:pt x="5328005" y="0"/>
                  </a:moveTo>
                  <a:lnTo>
                    <a:pt x="0" y="0"/>
                  </a:lnTo>
                  <a:lnTo>
                    <a:pt x="0" y="4265993"/>
                  </a:lnTo>
                  <a:lnTo>
                    <a:pt x="5328005" y="4265993"/>
                  </a:lnTo>
                  <a:lnTo>
                    <a:pt x="5328005" y="0"/>
                  </a:lnTo>
                  <a:close/>
                </a:path>
              </a:pathLst>
            </a:custGeom>
            <a:grpFill/>
          </p:spPr>
          <p:txBody>
            <a:bodyPr wrap="square" lIns="0" tIns="0" rIns="0" bIns="0" rtlCol="0"/>
            <a:lstStyle/>
            <a:p>
              <a:endParaRPr/>
            </a:p>
          </p:txBody>
        </p:sp>
        <p:sp>
          <p:nvSpPr>
            <p:cNvPr id="29" name="object 29"/>
            <p:cNvSpPr/>
            <p:nvPr/>
          </p:nvSpPr>
          <p:spPr>
            <a:xfrm>
              <a:off x="265821" y="3625011"/>
              <a:ext cx="1348740" cy="1296035"/>
            </a:xfrm>
            <a:custGeom>
              <a:avLst/>
              <a:gdLst/>
              <a:ahLst/>
              <a:cxnLst/>
              <a:rect l="l" t="t" r="r" b="b"/>
              <a:pathLst>
                <a:path w="1348740" h="1296035">
                  <a:moveTo>
                    <a:pt x="1348206" y="0"/>
                  </a:moveTo>
                  <a:lnTo>
                    <a:pt x="0" y="0"/>
                  </a:lnTo>
                  <a:lnTo>
                    <a:pt x="0" y="1295996"/>
                  </a:lnTo>
                  <a:lnTo>
                    <a:pt x="1348206" y="1295996"/>
                  </a:lnTo>
                  <a:lnTo>
                    <a:pt x="1348206" y="0"/>
                  </a:lnTo>
                  <a:close/>
                </a:path>
              </a:pathLst>
            </a:custGeom>
            <a:grpFill/>
          </p:spPr>
          <p:txBody>
            <a:bodyPr wrap="square" lIns="0" tIns="0" rIns="0" bIns="0" rtlCol="0"/>
            <a:lstStyle/>
            <a:p>
              <a:endParaRPr/>
            </a:p>
          </p:txBody>
        </p:sp>
        <p:pic>
          <p:nvPicPr>
            <p:cNvPr id="30" name="object 30"/>
            <p:cNvPicPr/>
            <p:nvPr/>
          </p:nvPicPr>
          <p:blipFill>
            <a:blip r:embed="rId3" cstate="print"/>
            <a:stretch>
              <a:fillRect/>
            </a:stretch>
          </p:blipFill>
          <p:spPr>
            <a:xfrm>
              <a:off x="244970" y="3768279"/>
              <a:ext cx="1109756" cy="862668"/>
            </a:xfrm>
            <a:prstGeom prst="rect">
              <a:avLst/>
            </a:prstGeom>
            <a:grpFill/>
          </p:spPr>
        </p:pic>
      </p:grpSp>
      <p:sp>
        <p:nvSpPr>
          <p:cNvPr id="31" name="object 31"/>
          <p:cNvSpPr txBox="1"/>
          <p:nvPr/>
        </p:nvSpPr>
        <p:spPr>
          <a:xfrm>
            <a:off x="257299" y="5025924"/>
            <a:ext cx="1223645" cy="132080"/>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231F20"/>
                </a:solidFill>
                <a:latin typeface="Arial"/>
                <a:cs typeface="Arial"/>
              </a:rPr>
              <a:t>Standard</a:t>
            </a:r>
            <a:r>
              <a:rPr sz="700" b="1" spc="-30" dirty="0">
                <a:solidFill>
                  <a:srgbClr val="231F20"/>
                </a:solidFill>
                <a:latin typeface="Arial"/>
                <a:cs typeface="Arial"/>
              </a:rPr>
              <a:t> </a:t>
            </a:r>
            <a:r>
              <a:rPr sz="700" b="1" dirty="0">
                <a:solidFill>
                  <a:srgbClr val="231F20"/>
                </a:solidFill>
                <a:latin typeface="Arial"/>
                <a:cs typeface="Arial"/>
              </a:rPr>
              <a:t>Inline</a:t>
            </a:r>
            <a:r>
              <a:rPr sz="700" b="1" spc="-30" dirty="0">
                <a:solidFill>
                  <a:srgbClr val="231F20"/>
                </a:solidFill>
                <a:latin typeface="Arial"/>
                <a:cs typeface="Arial"/>
              </a:rPr>
              <a:t> </a:t>
            </a:r>
            <a:r>
              <a:rPr sz="700" b="1" dirty="0">
                <a:solidFill>
                  <a:srgbClr val="231F20"/>
                </a:solidFill>
                <a:latin typeface="Arial"/>
                <a:cs typeface="Arial"/>
              </a:rPr>
              <a:t>inlet</a:t>
            </a:r>
            <a:r>
              <a:rPr sz="700" b="1" spc="-25" dirty="0">
                <a:solidFill>
                  <a:srgbClr val="231F20"/>
                </a:solidFill>
                <a:latin typeface="Arial"/>
                <a:cs typeface="Arial"/>
              </a:rPr>
              <a:t> </a:t>
            </a:r>
            <a:r>
              <a:rPr sz="700" b="1" dirty="0">
                <a:solidFill>
                  <a:srgbClr val="231F20"/>
                </a:solidFill>
                <a:latin typeface="Arial"/>
                <a:cs typeface="Arial"/>
              </a:rPr>
              <a:t>&amp;</a:t>
            </a:r>
            <a:r>
              <a:rPr sz="700" b="1" spc="-30" dirty="0">
                <a:solidFill>
                  <a:srgbClr val="231F20"/>
                </a:solidFill>
                <a:latin typeface="Arial"/>
                <a:cs typeface="Arial"/>
              </a:rPr>
              <a:t> </a:t>
            </a:r>
            <a:r>
              <a:rPr sz="700" b="1" spc="-10" dirty="0">
                <a:solidFill>
                  <a:srgbClr val="231F20"/>
                </a:solidFill>
                <a:latin typeface="Arial"/>
                <a:cs typeface="Arial"/>
              </a:rPr>
              <a:t>outlet</a:t>
            </a:r>
            <a:endParaRPr sz="700">
              <a:latin typeface="Arial"/>
              <a:cs typeface="Arial"/>
            </a:endParaRPr>
          </a:p>
        </p:txBody>
      </p:sp>
      <p:grpSp>
        <p:nvGrpSpPr>
          <p:cNvPr id="32" name="object 32"/>
          <p:cNvGrpSpPr/>
          <p:nvPr/>
        </p:nvGrpSpPr>
        <p:grpSpPr>
          <a:xfrm>
            <a:off x="252134" y="3705716"/>
            <a:ext cx="4788217" cy="3152322"/>
            <a:chOff x="270002" y="3705716"/>
            <a:chExt cx="4788217" cy="3152322"/>
          </a:xfrm>
          <a:solidFill>
            <a:srgbClr val="31859C"/>
          </a:solidFill>
        </p:grpSpPr>
        <p:sp>
          <p:nvSpPr>
            <p:cNvPr id="33" name="object 33"/>
            <p:cNvSpPr/>
            <p:nvPr/>
          </p:nvSpPr>
          <p:spPr>
            <a:xfrm>
              <a:off x="3678047" y="3705716"/>
              <a:ext cx="1348740" cy="1296035"/>
            </a:xfrm>
            <a:custGeom>
              <a:avLst/>
              <a:gdLst/>
              <a:ahLst/>
              <a:cxnLst/>
              <a:rect l="l" t="t" r="r" b="b"/>
              <a:pathLst>
                <a:path w="1348739" h="1296035">
                  <a:moveTo>
                    <a:pt x="1348206" y="0"/>
                  </a:moveTo>
                  <a:lnTo>
                    <a:pt x="0" y="0"/>
                  </a:lnTo>
                  <a:lnTo>
                    <a:pt x="0" y="1295996"/>
                  </a:lnTo>
                  <a:lnTo>
                    <a:pt x="1348206" y="1295996"/>
                  </a:lnTo>
                  <a:lnTo>
                    <a:pt x="1348206" y="0"/>
                  </a:lnTo>
                  <a:close/>
                </a:path>
              </a:pathLst>
            </a:custGeom>
            <a:grpFill/>
          </p:spPr>
          <p:txBody>
            <a:bodyPr wrap="square" lIns="0" tIns="0" rIns="0" bIns="0" rtlCol="0"/>
            <a:lstStyle/>
            <a:p>
              <a:endParaRPr/>
            </a:p>
          </p:txBody>
        </p:sp>
        <p:pic>
          <p:nvPicPr>
            <p:cNvPr id="34" name="object 34"/>
            <p:cNvPicPr/>
            <p:nvPr/>
          </p:nvPicPr>
          <p:blipFill>
            <a:blip r:embed="rId4" cstate="print"/>
            <a:stretch>
              <a:fillRect/>
            </a:stretch>
          </p:blipFill>
          <p:spPr>
            <a:xfrm>
              <a:off x="3718799" y="3833392"/>
              <a:ext cx="1282765" cy="925988"/>
            </a:xfrm>
            <a:prstGeom prst="rect">
              <a:avLst/>
            </a:prstGeom>
            <a:grpFill/>
          </p:spPr>
        </p:pic>
        <p:sp>
          <p:nvSpPr>
            <p:cNvPr id="35" name="object 35"/>
            <p:cNvSpPr/>
            <p:nvPr/>
          </p:nvSpPr>
          <p:spPr>
            <a:xfrm>
              <a:off x="2015038" y="3705716"/>
              <a:ext cx="1348740" cy="1296035"/>
            </a:xfrm>
            <a:custGeom>
              <a:avLst/>
              <a:gdLst/>
              <a:ahLst/>
              <a:cxnLst/>
              <a:rect l="l" t="t" r="r" b="b"/>
              <a:pathLst>
                <a:path w="1348739" h="1296035">
                  <a:moveTo>
                    <a:pt x="1348206" y="0"/>
                  </a:moveTo>
                  <a:lnTo>
                    <a:pt x="0" y="0"/>
                  </a:lnTo>
                  <a:lnTo>
                    <a:pt x="0" y="1295996"/>
                  </a:lnTo>
                  <a:lnTo>
                    <a:pt x="1348206" y="1295996"/>
                  </a:lnTo>
                  <a:lnTo>
                    <a:pt x="1348206" y="0"/>
                  </a:lnTo>
                  <a:close/>
                </a:path>
              </a:pathLst>
            </a:custGeom>
            <a:grpFill/>
          </p:spPr>
          <p:txBody>
            <a:bodyPr wrap="square" lIns="0" tIns="0" rIns="0" bIns="0" rtlCol="0"/>
            <a:lstStyle/>
            <a:p>
              <a:endParaRPr/>
            </a:p>
          </p:txBody>
        </p:sp>
        <p:pic>
          <p:nvPicPr>
            <p:cNvPr id="36" name="object 36"/>
            <p:cNvPicPr/>
            <p:nvPr/>
          </p:nvPicPr>
          <p:blipFill>
            <a:blip r:embed="rId5" cstate="print"/>
            <a:stretch>
              <a:fillRect/>
            </a:stretch>
          </p:blipFill>
          <p:spPr>
            <a:xfrm>
              <a:off x="2148509" y="3838487"/>
              <a:ext cx="1149893" cy="870190"/>
            </a:xfrm>
            <a:prstGeom prst="rect">
              <a:avLst/>
            </a:prstGeom>
            <a:grpFill/>
          </p:spPr>
        </p:pic>
        <p:sp>
          <p:nvSpPr>
            <p:cNvPr id="37" name="object 37"/>
            <p:cNvSpPr/>
            <p:nvPr/>
          </p:nvSpPr>
          <p:spPr>
            <a:xfrm>
              <a:off x="270002" y="5562003"/>
              <a:ext cx="1348740" cy="1296035"/>
            </a:xfrm>
            <a:custGeom>
              <a:avLst/>
              <a:gdLst/>
              <a:ahLst/>
              <a:cxnLst/>
              <a:rect l="l" t="t" r="r" b="b"/>
              <a:pathLst>
                <a:path w="1348740" h="1296034">
                  <a:moveTo>
                    <a:pt x="1348206" y="0"/>
                  </a:moveTo>
                  <a:lnTo>
                    <a:pt x="0" y="0"/>
                  </a:lnTo>
                  <a:lnTo>
                    <a:pt x="0" y="1295996"/>
                  </a:lnTo>
                  <a:lnTo>
                    <a:pt x="1348206" y="1295996"/>
                  </a:lnTo>
                  <a:lnTo>
                    <a:pt x="1348206" y="0"/>
                  </a:lnTo>
                  <a:close/>
                </a:path>
              </a:pathLst>
            </a:custGeom>
            <a:grpFill/>
          </p:spPr>
          <p:txBody>
            <a:bodyPr wrap="square" lIns="0" tIns="0" rIns="0" bIns="0" rtlCol="0"/>
            <a:lstStyle/>
            <a:p>
              <a:endParaRPr/>
            </a:p>
          </p:txBody>
        </p:sp>
        <p:sp>
          <p:nvSpPr>
            <p:cNvPr id="39" name="object 39"/>
            <p:cNvSpPr/>
            <p:nvPr/>
          </p:nvSpPr>
          <p:spPr>
            <a:xfrm>
              <a:off x="1989899" y="5562002"/>
              <a:ext cx="3068320" cy="1296035"/>
            </a:xfrm>
            <a:custGeom>
              <a:avLst/>
              <a:gdLst/>
              <a:ahLst/>
              <a:cxnLst/>
              <a:rect l="l" t="t" r="r" b="b"/>
              <a:pathLst>
                <a:path w="3068320" h="1296034">
                  <a:moveTo>
                    <a:pt x="1348206" y="0"/>
                  </a:moveTo>
                  <a:lnTo>
                    <a:pt x="0" y="0"/>
                  </a:lnTo>
                  <a:lnTo>
                    <a:pt x="0" y="1295996"/>
                  </a:lnTo>
                  <a:lnTo>
                    <a:pt x="1348206" y="1295996"/>
                  </a:lnTo>
                  <a:lnTo>
                    <a:pt x="1348206" y="0"/>
                  </a:lnTo>
                  <a:close/>
                </a:path>
                <a:path w="3068320" h="1296034">
                  <a:moveTo>
                    <a:pt x="3068104" y="0"/>
                  </a:moveTo>
                  <a:lnTo>
                    <a:pt x="1719897" y="0"/>
                  </a:lnTo>
                  <a:lnTo>
                    <a:pt x="1719897" y="1295996"/>
                  </a:lnTo>
                  <a:lnTo>
                    <a:pt x="3068104" y="1295996"/>
                  </a:lnTo>
                  <a:lnTo>
                    <a:pt x="3068104" y="0"/>
                  </a:lnTo>
                  <a:close/>
                </a:path>
              </a:pathLst>
            </a:custGeom>
            <a:grpFill/>
          </p:spPr>
          <p:txBody>
            <a:bodyPr wrap="square" lIns="0" tIns="0" rIns="0" bIns="0" rtlCol="0"/>
            <a:lstStyle/>
            <a:p>
              <a:endParaRPr dirty="0"/>
            </a:p>
          </p:txBody>
        </p:sp>
        <p:pic>
          <p:nvPicPr>
            <p:cNvPr id="41" name="object 41"/>
            <p:cNvPicPr/>
            <p:nvPr/>
          </p:nvPicPr>
          <p:blipFill>
            <a:blip r:embed="rId6" cstate="print"/>
            <a:stretch>
              <a:fillRect/>
            </a:stretch>
          </p:blipFill>
          <p:spPr>
            <a:xfrm>
              <a:off x="3672556" y="6303709"/>
              <a:ext cx="1265033" cy="517910"/>
            </a:xfrm>
            <a:prstGeom prst="rect">
              <a:avLst/>
            </a:prstGeom>
            <a:grpFill/>
          </p:spPr>
        </p:pic>
        <p:pic>
          <p:nvPicPr>
            <p:cNvPr id="42" name="object 42"/>
            <p:cNvPicPr/>
            <p:nvPr/>
          </p:nvPicPr>
          <p:blipFill>
            <a:blip r:embed="rId7" cstate="print"/>
            <a:stretch>
              <a:fillRect/>
            </a:stretch>
          </p:blipFill>
          <p:spPr>
            <a:xfrm>
              <a:off x="3985301" y="5562002"/>
              <a:ext cx="870918" cy="629820"/>
            </a:xfrm>
            <a:prstGeom prst="rect">
              <a:avLst/>
            </a:prstGeom>
            <a:grpFill/>
          </p:spPr>
        </p:pic>
      </p:grpSp>
      <p:sp>
        <p:nvSpPr>
          <p:cNvPr id="43" name="object 43"/>
          <p:cNvSpPr txBox="1"/>
          <p:nvPr/>
        </p:nvSpPr>
        <p:spPr>
          <a:xfrm>
            <a:off x="3697099" y="5026635"/>
            <a:ext cx="842644" cy="347980"/>
          </a:xfrm>
          <a:prstGeom prst="rect">
            <a:avLst/>
          </a:prstGeom>
        </p:spPr>
        <p:txBody>
          <a:bodyPr vert="horz" wrap="square" lIns="0" tIns="12700" rIns="0" bIns="0" rtlCol="0">
            <a:spAutoFit/>
          </a:bodyPr>
          <a:lstStyle/>
          <a:p>
            <a:pPr marL="12700" marR="5080" algn="just">
              <a:lnSpc>
                <a:spcPct val="100000"/>
              </a:lnSpc>
              <a:spcBef>
                <a:spcPts val="100"/>
              </a:spcBef>
            </a:pPr>
            <a:r>
              <a:rPr sz="700" b="1" dirty="0">
                <a:solidFill>
                  <a:srgbClr val="231F20"/>
                </a:solidFill>
                <a:latin typeface="Arial"/>
                <a:cs typeface="Arial"/>
              </a:rPr>
              <a:t>Offset</a:t>
            </a:r>
            <a:r>
              <a:rPr sz="700" b="1" spc="-25" dirty="0">
                <a:solidFill>
                  <a:srgbClr val="231F20"/>
                </a:solidFill>
                <a:latin typeface="Arial"/>
                <a:cs typeface="Arial"/>
              </a:rPr>
              <a:t> </a:t>
            </a:r>
            <a:r>
              <a:rPr sz="700" b="1" dirty="0">
                <a:solidFill>
                  <a:srgbClr val="231F20"/>
                </a:solidFill>
                <a:latin typeface="Arial"/>
                <a:cs typeface="Arial"/>
              </a:rPr>
              <a:t>inlet</a:t>
            </a:r>
            <a:r>
              <a:rPr sz="700" b="1" spc="-25" dirty="0">
                <a:solidFill>
                  <a:srgbClr val="231F20"/>
                </a:solidFill>
                <a:latin typeface="Arial"/>
                <a:cs typeface="Arial"/>
              </a:rPr>
              <a:t> </a:t>
            </a:r>
            <a:r>
              <a:rPr sz="700" b="1" dirty="0">
                <a:solidFill>
                  <a:srgbClr val="231F20"/>
                </a:solidFill>
                <a:latin typeface="Arial"/>
                <a:cs typeface="Arial"/>
              </a:rPr>
              <a:t>&amp;</a:t>
            </a:r>
            <a:r>
              <a:rPr sz="700" b="1" spc="-25" dirty="0">
                <a:solidFill>
                  <a:srgbClr val="231F20"/>
                </a:solidFill>
                <a:latin typeface="Arial"/>
                <a:cs typeface="Arial"/>
              </a:rPr>
              <a:t> </a:t>
            </a:r>
            <a:r>
              <a:rPr sz="700" b="1" spc="-10" dirty="0">
                <a:solidFill>
                  <a:srgbClr val="231F20"/>
                </a:solidFill>
                <a:latin typeface="Arial"/>
                <a:cs typeface="Arial"/>
              </a:rPr>
              <a:t>outlet</a:t>
            </a:r>
            <a:r>
              <a:rPr sz="700" b="1" spc="500" dirty="0">
                <a:solidFill>
                  <a:srgbClr val="231F20"/>
                </a:solidFill>
                <a:latin typeface="Arial"/>
                <a:cs typeface="Arial"/>
              </a:rPr>
              <a:t> </a:t>
            </a:r>
            <a:r>
              <a:rPr sz="700" spc="-50" dirty="0">
                <a:solidFill>
                  <a:srgbClr val="231F20"/>
                </a:solidFill>
                <a:latin typeface="Arial MT"/>
                <a:cs typeface="Arial MT"/>
              </a:rPr>
              <a:t>To</a:t>
            </a:r>
            <a:r>
              <a:rPr sz="700" dirty="0">
                <a:solidFill>
                  <a:srgbClr val="231F20"/>
                </a:solidFill>
                <a:latin typeface="Arial MT"/>
                <a:cs typeface="Arial MT"/>
              </a:rPr>
              <a:t> minimise </a:t>
            </a:r>
            <a:r>
              <a:rPr sz="700" spc="-10" dirty="0">
                <a:solidFill>
                  <a:srgbClr val="231F20"/>
                </a:solidFill>
                <a:latin typeface="Arial MT"/>
                <a:cs typeface="Arial MT"/>
              </a:rPr>
              <a:t>damage</a:t>
            </a:r>
            <a:r>
              <a:rPr sz="700" spc="500" dirty="0">
                <a:solidFill>
                  <a:srgbClr val="231F20"/>
                </a:solidFill>
                <a:latin typeface="Arial MT"/>
                <a:cs typeface="Arial MT"/>
              </a:rPr>
              <a:t> </a:t>
            </a:r>
            <a:r>
              <a:rPr sz="700" dirty="0">
                <a:solidFill>
                  <a:srgbClr val="231F20"/>
                </a:solidFill>
                <a:latin typeface="Arial MT"/>
                <a:cs typeface="Arial MT"/>
              </a:rPr>
              <a:t>to granular</a:t>
            </a:r>
            <a:r>
              <a:rPr sz="700" spc="5" dirty="0">
                <a:solidFill>
                  <a:srgbClr val="231F20"/>
                </a:solidFill>
                <a:latin typeface="Arial MT"/>
                <a:cs typeface="Arial MT"/>
              </a:rPr>
              <a:t> </a:t>
            </a:r>
            <a:r>
              <a:rPr sz="700" spc="-10" dirty="0">
                <a:solidFill>
                  <a:srgbClr val="231F20"/>
                </a:solidFill>
                <a:latin typeface="Arial MT"/>
                <a:cs typeface="Arial MT"/>
              </a:rPr>
              <a:t>solids</a:t>
            </a:r>
            <a:endParaRPr sz="700" dirty="0">
              <a:latin typeface="Arial MT"/>
              <a:cs typeface="Arial MT"/>
            </a:endParaRPr>
          </a:p>
        </p:txBody>
      </p:sp>
      <p:sp>
        <p:nvSpPr>
          <p:cNvPr id="44" name="object 44"/>
          <p:cNvSpPr txBox="1"/>
          <p:nvPr/>
        </p:nvSpPr>
        <p:spPr>
          <a:xfrm>
            <a:off x="1977199" y="5026635"/>
            <a:ext cx="1409065" cy="347980"/>
          </a:xfrm>
          <a:prstGeom prst="rect">
            <a:avLst/>
          </a:prstGeom>
        </p:spPr>
        <p:txBody>
          <a:bodyPr vert="horz" wrap="square" lIns="0" tIns="12700" rIns="0" bIns="0" rtlCol="0">
            <a:spAutoFit/>
          </a:bodyPr>
          <a:lstStyle/>
          <a:p>
            <a:pPr marL="12700" marR="5080">
              <a:lnSpc>
                <a:spcPct val="100000"/>
              </a:lnSpc>
              <a:spcBef>
                <a:spcPts val="100"/>
              </a:spcBef>
            </a:pPr>
            <a:r>
              <a:rPr sz="700" b="1" dirty="0">
                <a:solidFill>
                  <a:srgbClr val="231F20"/>
                </a:solidFill>
                <a:latin typeface="Arial"/>
                <a:cs typeface="Arial"/>
              </a:rPr>
              <a:t>Blow</a:t>
            </a:r>
            <a:r>
              <a:rPr sz="700" b="1" spc="-15" dirty="0">
                <a:solidFill>
                  <a:srgbClr val="231F20"/>
                </a:solidFill>
                <a:latin typeface="Arial"/>
                <a:cs typeface="Arial"/>
              </a:rPr>
              <a:t> </a:t>
            </a:r>
            <a:r>
              <a:rPr sz="700" b="1" spc="-10" dirty="0">
                <a:solidFill>
                  <a:srgbClr val="231F20"/>
                </a:solidFill>
                <a:latin typeface="Arial"/>
                <a:cs typeface="Arial"/>
              </a:rPr>
              <a:t>Through </a:t>
            </a:r>
            <a:r>
              <a:rPr sz="700" b="1" dirty="0">
                <a:solidFill>
                  <a:srgbClr val="231F20"/>
                </a:solidFill>
                <a:latin typeface="Arial"/>
                <a:cs typeface="Arial"/>
              </a:rPr>
              <a:t>–</a:t>
            </a:r>
            <a:r>
              <a:rPr sz="700" b="1" spc="-10" dirty="0">
                <a:solidFill>
                  <a:srgbClr val="231F20"/>
                </a:solidFill>
                <a:latin typeface="Arial"/>
                <a:cs typeface="Arial"/>
              </a:rPr>
              <a:t> Blowing</a:t>
            </a:r>
            <a:r>
              <a:rPr sz="700" b="1" spc="-15" dirty="0">
                <a:solidFill>
                  <a:srgbClr val="231F20"/>
                </a:solidFill>
                <a:latin typeface="Arial"/>
                <a:cs typeface="Arial"/>
              </a:rPr>
              <a:t> </a:t>
            </a:r>
            <a:r>
              <a:rPr sz="700" b="1" spc="-20" dirty="0">
                <a:solidFill>
                  <a:srgbClr val="231F20"/>
                </a:solidFill>
                <a:latin typeface="Arial"/>
                <a:cs typeface="Arial"/>
              </a:rPr>
              <a:t>Seal</a:t>
            </a:r>
            <a:r>
              <a:rPr sz="700" b="1" spc="500" dirty="0">
                <a:solidFill>
                  <a:srgbClr val="231F20"/>
                </a:solidFill>
                <a:latin typeface="Arial"/>
                <a:cs typeface="Arial"/>
              </a:rPr>
              <a:t> </a:t>
            </a:r>
            <a:r>
              <a:rPr sz="700" dirty="0">
                <a:solidFill>
                  <a:srgbClr val="231F20"/>
                </a:solidFill>
                <a:latin typeface="Arial MT"/>
                <a:cs typeface="Arial MT"/>
              </a:rPr>
              <a:t>For</a:t>
            </a:r>
            <a:r>
              <a:rPr sz="700" spc="20" dirty="0">
                <a:solidFill>
                  <a:srgbClr val="231F20"/>
                </a:solidFill>
                <a:latin typeface="Arial MT"/>
                <a:cs typeface="Arial MT"/>
              </a:rPr>
              <a:t> </a:t>
            </a:r>
            <a:r>
              <a:rPr sz="700" dirty="0">
                <a:solidFill>
                  <a:srgbClr val="231F20"/>
                </a:solidFill>
                <a:latin typeface="Arial MT"/>
                <a:cs typeface="Arial MT"/>
              </a:rPr>
              <a:t>direct</a:t>
            </a:r>
            <a:r>
              <a:rPr sz="700" spc="20" dirty="0">
                <a:solidFill>
                  <a:srgbClr val="231F20"/>
                </a:solidFill>
                <a:latin typeface="Arial MT"/>
                <a:cs typeface="Arial MT"/>
              </a:rPr>
              <a:t> </a:t>
            </a:r>
            <a:r>
              <a:rPr sz="700" dirty="0">
                <a:solidFill>
                  <a:srgbClr val="231F20"/>
                </a:solidFill>
                <a:latin typeface="Arial MT"/>
                <a:cs typeface="Arial MT"/>
              </a:rPr>
              <a:t>connection</a:t>
            </a:r>
            <a:r>
              <a:rPr sz="700" spc="25" dirty="0">
                <a:solidFill>
                  <a:srgbClr val="231F20"/>
                </a:solidFill>
                <a:latin typeface="Arial MT"/>
                <a:cs typeface="Arial MT"/>
              </a:rPr>
              <a:t> </a:t>
            </a:r>
            <a:r>
              <a:rPr sz="700" dirty="0">
                <a:solidFill>
                  <a:srgbClr val="231F20"/>
                </a:solidFill>
                <a:latin typeface="Arial MT"/>
                <a:cs typeface="Arial MT"/>
              </a:rPr>
              <a:t>in</a:t>
            </a:r>
            <a:r>
              <a:rPr sz="700" spc="20" dirty="0">
                <a:solidFill>
                  <a:srgbClr val="231F20"/>
                </a:solidFill>
                <a:latin typeface="Arial MT"/>
                <a:cs typeface="Arial MT"/>
              </a:rPr>
              <a:t> </a:t>
            </a:r>
            <a:r>
              <a:rPr sz="700" spc="-10" dirty="0">
                <a:solidFill>
                  <a:srgbClr val="231F20"/>
                </a:solidFill>
                <a:latin typeface="Arial MT"/>
                <a:cs typeface="Arial MT"/>
              </a:rPr>
              <a:t>pneumatic</a:t>
            </a:r>
            <a:r>
              <a:rPr sz="700" spc="500" dirty="0">
                <a:solidFill>
                  <a:srgbClr val="231F20"/>
                </a:solidFill>
                <a:latin typeface="Arial MT"/>
                <a:cs typeface="Arial MT"/>
              </a:rPr>
              <a:t> </a:t>
            </a:r>
            <a:r>
              <a:rPr sz="700" dirty="0">
                <a:solidFill>
                  <a:srgbClr val="231F20"/>
                </a:solidFill>
                <a:latin typeface="Arial MT"/>
                <a:cs typeface="Arial MT"/>
              </a:rPr>
              <a:t>conveying</a:t>
            </a:r>
            <a:r>
              <a:rPr sz="700" spc="30" dirty="0">
                <a:solidFill>
                  <a:srgbClr val="231F20"/>
                </a:solidFill>
                <a:latin typeface="Arial MT"/>
                <a:cs typeface="Arial MT"/>
              </a:rPr>
              <a:t> </a:t>
            </a:r>
            <a:r>
              <a:rPr sz="700" spc="-10" dirty="0">
                <a:solidFill>
                  <a:srgbClr val="231F20"/>
                </a:solidFill>
                <a:latin typeface="Arial MT"/>
                <a:cs typeface="Arial MT"/>
              </a:rPr>
              <a:t>pipelines</a:t>
            </a:r>
            <a:endParaRPr sz="700">
              <a:latin typeface="Arial MT"/>
              <a:cs typeface="Arial MT"/>
            </a:endParaRPr>
          </a:p>
        </p:txBody>
      </p:sp>
      <p:sp>
        <p:nvSpPr>
          <p:cNvPr id="45" name="object 45"/>
          <p:cNvSpPr txBox="1"/>
          <p:nvPr/>
        </p:nvSpPr>
        <p:spPr>
          <a:xfrm>
            <a:off x="257299" y="6970634"/>
            <a:ext cx="1321435" cy="240029"/>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231F20"/>
                </a:solidFill>
                <a:latin typeface="Arial"/>
                <a:cs typeface="Arial"/>
              </a:rPr>
              <a:t>‘Fast clean’ </a:t>
            </a:r>
            <a:r>
              <a:rPr sz="700" b="1" spc="-20" dirty="0">
                <a:solidFill>
                  <a:srgbClr val="231F20"/>
                </a:solidFill>
                <a:latin typeface="Arial"/>
                <a:cs typeface="Arial"/>
              </a:rPr>
              <a:t>type</a:t>
            </a:r>
            <a:endParaRPr sz="700">
              <a:latin typeface="Arial"/>
              <a:cs typeface="Arial"/>
            </a:endParaRPr>
          </a:p>
          <a:p>
            <a:pPr marL="12700">
              <a:lnSpc>
                <a:spcPct val="100000"/>
              </a:lnSpc>
              <a:spcBef>
                <a:spcPts val="10"/>
              </a:spcBef>
            </a:pPr>
            <a:r>
              <a:rPr sz="700" dirty="0">
                <a:solidFill>
                  <a:srgbClr val="231F20"/>
                </a:solidFill>
                <a:latin typeface="Arial MT"/>
                <a:cs typeface="Arial MT"/>
              </a:rPr>
              <a:t>For</a:t>
            </a:r>
            <a:r>
              <a:rPr sz="700" spc="-25" dirty="0">
                <a:solidFill>
                  <a:srgbClr val="231F20"/>
                </a:solidFill>
                <a:latin typeface="Arial MT"/>
                <a:cs typeface="Arial MT"/>
              </a:rPr>
              <a:t> </a:t>
            </a:r>
            <a:r>
              <a:rPr sz="700" dirty="0">
                <a:solidFill>
                  <a:srgbClr val="231F20"/>
                </a:solidFill>
                <a:latin typeface="Arial MT"/>
                <a:cs typeface="Arial MT"/>
              </a:rPr>
              <a:t>regular</a:t>
            </a:r>
            <a:r>
              <a:rPr sz="700" spc="-25" dirty="0">
                <a:solidFill>
                  <a:srgbClr val="231F20"/>
                </a:solidFill>
                <a:latin typeface="Arial MT"/>
                <a:cs typeface="Arial MT"/>
              </a:rPr>
              <a:t> </a:t>
            </a:r>
            <a:r>
              <a:rPr sz="700" dirty="0">
                <a:solidFill>
                  <a:srgbClr val="231F20"/>
                </a:solidFill>
                <a:latin typeface="Arial MT"/>
                <a:cs typeface="Arial MT"/>
              </a:rPr>
              <a:t>safe</a:t>
            </a:r>
            <a:r>
              <a:rPr sz="700" spc="-20" dirty="0">
                <a:solidFill>
                  <a:srgbClr val="231F20"/>
                </a:solidFill>
                <a:latin typeface="Arial MT"/>
                <a:cs typeface="Arial MT"/>
              </a:rPr>
              <a:t> </a:t>
            </a:r>
            <a:r>
              <a:rPr sz="700" dirty="0">
                <a:solidFill>
                  <a:srgbClr val="231F20"/>
                </a:solidFill>
                <a:latin typeface="Arial MT"/>
                <a:cs typeface="Arial MT"/>
              </a:rPr>
              <a:t>internal</a:t>
            </a:r>
            <a:r>
              <a:rPr sz="700" spc="-25" dirty="0">
                <a:solidFill>
                  <a:srgbClr val="231F20"/>
                </a:solidFill>
                <a:latin typeface="Arial MT"/>
                <a:cs typeface="Arial MT"/>
              </a:rPr>
              <a:t> </a:t>
            </a:r>
            <a:r>
              <a:rPr sz="700" spc="-10" dirty="0">
                <a:solidFill>
                  <a:srgbClr val="231F20"/>
                </a:solidFill>
                <a:latin typeface="Arial MT"/>
                <a:cs typeface="Arial MT"/>
              </a:rPr>
              <a:t>cleaning</a:t>
            </a:r>
            <a:endParaRPr sz="700">
              <a:latin typeface="Arial MT"/>
              <a:cs typeface="Arial MT"/>
            </a:endParaRPr>
          </a:p>
        </p:txBody>
      </p:sp>
      <p:sp>
        <p:nvSpPr>
          <p:cNvPr id="46" name="object 46"/>
          <p:cNvSpPr txBox="1"/>
          <p:nvPr/>
        </p:nvSpPr>
        <p:spPr>
          <a:xfrm>
            <a:off x="3697099" y="6969924"/>
            <a:ext cx="935990" cy="132080"/>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231F20"/>
                </a:solidFill>
                <a:latin typeface="Arial"/>
                <a:cs typeface="Arial"/>
              </a:rPr>
              <a:t>Fabrication</a:t>
            </a:r>
            <a:r>
              <a:rPr sz="700" b="1" spc="-40" dirty="0">
                <a:solidFill>
                  <a:srgbClr val="231F20"/>
                </a:solidFill>
                <a:latin typeface="Arial"/>
                <a:cs typeface="Arial"/>
              </a:rPr>
              <a:t> </a:t>
            </a:r>
            <a:r>
              <a:rPr sz="700" b="1" spc="-10" dirty="0">
                <a:solidFill>
                  <a:srgbClr val="231F20"/>
                </a:solidFill>
                <a:latin typeface="Arial"/>
                <a:cs typeface="Arial"/>
              </a:rPr>
              <a:t>examples</a:t>
            </a:r>
            <a:endParaRPr sz="700">
              <a:latin typeface="Arial"/>
              <a:cs typeface="Arial"/>
            </a:endParaRPr>
          </a:p>
        </p:txBody>
      </p:sp>
      <p:sp>
        <p:nvSpPr>
          <p:cNvPr id="47" name="object 47"/>
          <p:cNvSpPr txBox="1"/>
          <p:nvPr/>
        </p:nvSpPr>
        <p:spPr>
          <a:xfrm>
            <a:off x="1977199" y="6970634"/>
            <a:ext cx="987425" cy="347980"/>
          </a:xfrm>
          <a:prstGeom prst="rect">
            <a:avLst/>
          </a:prstGeom>
        </p:spPr>
        <p:txBody>
          <a:bodyPr vert="horz" wrap="square" lIns="0" tIns="11430" rIns="0" bIns="0" rtlCol="0">
            <a:spAutoFit/>
          </a:bodyPr>
          <a:lstStyle/>
          <a:p>
            <a:pPr marL="12700" marR="5080">
              <a:lnSpc>
                <a:spcPct val="101200"/>
              </a:lnSpc>
              <a:spcBef>
                <a:spcPts val="90"/>
              </a:spcBef>
            </a:pPr>
            <a:r>
              <a:rPr sz="700" b="1" spc="-10" dirty="0">
                <a:solidFill>
                  <a:srgbClr val="231F20"/>
                </a:solidFill>
                <a:latin typeface="Arial"/>
                <a:cs typeface="Arial"/>
              </a:rPr>
              <a:t>‘Hypergienic’</a:t>
            </a:r>
            <a:r>
              <a:rPr sz="700" b="1" spc="35" dirty="0">
                <a:solidFill>
                  <a:srgbClr val="231F20"/>
                </a:solidFill>
                <a:latin typeface="Arial"/>
                <a:cs typeface="Arial"/>
              </a:rPr>
              <a:t> </a:t>
            </a:r>
            <a:r>
              <a:rPr sz="700" b="1" spc="-20" dirty="0">
                <a:solidFill>
                  <a:srgbClr val="231F20"/>
                </a:solidFill>
                <a:latin typeface="Arial"/>
                <a:cs typeface="Arial"/>
              </a:rPr>
              <a:t>type</a:t>
            </a:r>
            <a:r>
              <a:rPr sz="700" b="1" spc="500" dirty="0">
                <a:solidFill>
                  <a:srgbClr val="231F20"/>
                </a:solidFill>
                <a:latin typeface="Arial"/>
                <a:cs typeface="Arial"/>
              </a:rPr>
              <a:t> </a:t>
            </a:r>
            <a:r>
              <a:rPr sz="700" dirty="0">
                <a:solidFill>
                  <a:srgbClr val="231F20"/>
                </a:solidFill>
                <a:latin typeface="Arial MT"/>
                <a:cs typeface="Arial MT"/>
              </a:rPr>
              <a:t>Dedicated</a:t>
            </a:r>
            <a:r>
              <a:rPr sz="700" spc="10" dirty="0">
                <a:solidFill>
                  <a:srgbClr val="231F20"/>
                </a:solidFill>
                <a:latin typeface="Arial MT"/>
                <a:cs typeface="Arial MT"/>
              </a:rPr>
              <a:t> </a:t>
            </a:r>
            <a:r>
              <a:rPr sz="700" dirty="0">
                <a:solidFill>
                  <a:srgbClr val="231F20"/>
                </a:solidFill>
                <a:latin typeface="Arial MT"/>
                <a:cs typeface="Arial MT"/>
              </a:rPr>
              <a:t>for</a:t>
            </a:r>
            <a:r>
              <a:rPr sz="700" spc="10" dirty="0">
                <a:solidFill>
                  <a:srgbClr val="231F20"/>
                </a:solidFill>
                <a:latin typeface="Arial MT"/>
                <a:cs typeface="Arial MT"/>
              </a:rPr>
              <a:t> </a:t>
            </a:r>
            <a:r>
              <a:rPr sz="700" dirty="0">
                <a:solidFill>
                  <a:srgbClr val="231F20"/>
                </a:solidFill>
                <a:latin typeface="Arial MT"/>
                <a:cs typeface="Arial MT"/>
              </a:rPr>
              <a:t>‘High</a:t>
            </a:r>
            <a:r>
              <a:rPr sz="700" spc="10" dirty="0">
                <a:solidFill>
                  <a:srgbClr val="231F20"/>
                </a:solidFill>
                <a:latin typeface="Arial MT"/>
                <a:cs typeface="Arial MT"/>
              </a:rPr>
              <a:t> </a:t>
            </a:r>
            <a:r>
              <a:rPr sz="700" spc="-20" dirty="0">
                <a:solidFill>
                  <a:srgbClr val="231F20"/>
                </a:solidFill>
                <a:latin typeface="Arial MT"/>
                <a:cs typeface="Arial MT"/>
              </a:rPr>
              <a:t>end’</a:t>
            </a:r>
            <a:r>
              <a:rPr sz="700" spc="500" dirty="0">
                <a:solidFill>
                  <a:srgbClr val="231F20"/>
                </a:solidFill>
                <a:latin typeface="Arial MT"/>
                <a:cs typeface="Arial MT"/>
              </a:rPr>
              <a:t> </a:t>
            </a:r>
            <a:r>
              <a:rPr sz="700" spc="-10" dirty="0">
                <a:solidFill>
                  <a:srgbClr val="231F20"/>
                </a:solidFill>
                <a:latin typeface="Arial MT"/>
                <a:cs typeface="Arial MT"/>
              </a:rPr>
              <a:t>Pharmaceuticals</a:t>
            </a:r>
            <a:endParaRPr sz="700" dirty="0">
              <a:latin typeface="Arial MT"/>
              <a:cs typeface="Arial MT"/>
            </a:endParaRPr>
          </a:p>
        </p:txBody>
      </p:sp>
      <p:sp>
        <p:nvSpPr>
          <p:cNvPr id="48" name="object 48"/>
          <p:cNvSpPr txBox="1"/>
          <p:nvPr/>
        </p:nvSpPr>
        <p:spPr>
          <a:xfrm>
            <a:off x="5119342" y="7248593"/>
            <a:ext cx="147320" cy="177800"/>
          </a:xfrm>
          <a:prstGeom prst="rect">
            <a:avLst/>
          </a:prstGeom>
        </p:spPr>
        <p:txBody>
          <a:bodyPr vert="horz" wrap="square" lIns="0" tIns="12700" rIns="0" bIns="0" rtlCol="0">
            <a:spAutoFit/>
          </a:bodyPr>
          <a:lstStyle/>
          <a:p>
            <a:pPr marL="12700">
              <a:lnSpc>
                <a:spcPct val="100000"/>
              </a:lnSpc>
              <a:spcBef>
                <a:spcPts val="100"/>
              </a:spcBef>
            </a:pPr>
            <a:r>
              <a:rPr sz="1000" b="1" spc="-90" dirty="0">
                <a:solidFill>
                  <a:srgbClr val="231F20"/>
                </a:solidFill>
                <a:latin typeface="Trebuchet MS"/>
                <a:cs typeface="Trebuchet MS"/>
              </a:rPr>
              <a:t>15</a:t>
            </a:r>
            <a:endParaRPr sz="1000">
              <a:latin typeface="Trebuchet MS"/>
              <a:cs typeface="Trebuchet MS"/>
            </a:endParaRPr>
          </a:p>
        </p:txBody>
      </p:sp>
      <p:pic>
        <p:nvPicPr>
          <p:cNvPr id="50" name="Picture 49" descr="A machine on wheels with a blue and silver object&#10;&#10;Description automatically generated with medium confidence">
            <a:extLst>
              <a:ext uri="{FF2B5EF4-FFF2-40B4-BE49-F238E27FC236}">
                <a16:creationId xmlns:a16="http://schemas.microsoft.com/office/drawing/2014/main" id="{2DB8DDF0-FB3B-1585-9F09-570A276C57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9976" y="5579032"/>
            <a:ext cx="1348740" cy="1272762"/>
          </a:xfrm>
          <a:prstGeom prst="rect">
            <a:avLst/>
          </a:prstGeom>
        </p:spPr>
      </p:pic>
      <p:pic>
        <p:nvPicPr>
          <p:cNvPr id="52" name="Picture 51" descr="A close-up of a machine&#10;&#10;Description automatically generated">
            <a:extLst>
              <a:ext uri="{FF2B5EF4-FFF2-40B4-BE49-F238E27FC236}">
                <a16:creationId xmlns:a16="http://schemas.microsoft.com/office/drawing/2014/main" id="{E74DBBF7-DBD4-2C00-001F-30ABC0E8EE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8453" y="5579032"/>
            <a:ext cx="1205078" cy="1205078"/>
          </a:xfrm>
          <a:prstGeom prst="rect">
            <a:avLst/>
          </a:prstGeom>
        </p:spPr>
      </p:pic>
      <p:pic>
        <p:nvPicPr>
          <p:cNvPr id="38" name="Picture 37" descr="A blue and white logo&#10;&#10;Description automatically generated">
            <a:extLst>
              <a:ext uri="{FF2B5EF4-FFF2-40B4-BE49-F238E27FC236}">
                <a16:creationId xmlns:a16="http://schemas.microsoft.com/office/drawing/2014/main" id="{0E5F9DAC-2337-4B16-39A9-6231A299E0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83273" y="-37042"/>
            <a:ext cx="797845" cy="770468"/>
          </a:xfrm>
          <a:prstGeom prst="rect">
            <a:avLst/>
          </a:prstGeom>
          <a:effectLst>
            <a:softEdge rad="1270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18606" y="1344580"/>
            <a:ext cx="4358005" cy="4480560"/>
            <a:chOff x="418606" y="1344580"/>
            <a:chExt cx="4358005" cy="4480560"/>
          </a:xfrm>
          <a:solidFill>
            <a:schemeClr val="accent5">
              <a:lumMod val="60000"/>
              <a:lumOff val="40000"/>
            </a:schemeClr>
          </a:solidFill>
        </p:grpSpPr>
        <p:pic>
          <p:nvPicPr>
            <p:cNvPr id="3" name="object 3"/>
            <p:cNvPicPr/>
            <p:nvPr/>
          </p:nvPicPr>
          <p:blipFill>
            <a:blip r:embed="rId2" cstate="print"/>
            <a:stretch>
              <a:fillRect/>
            </a:stretch>
          </p:blipFill>
          <p:spPr>
            <a:xfrm>
              <a:off x="418606" y="1344580"/>
              <a:ext cx="4357920" cy="4480106"/>
            </a:xfrm>
            <a:prstGeom prst="rect">
              <a:avLst/>
            </a:prstGeom>
            <a:grpFill/>
          </p:spPr>
        </p:pic>
        <p:sp>
          <p:nvSpPr>
            <p:cNvPr id="4" name="object 4"/>
            <p:cNvSpPr/>
            <p:nvPr/>
          </p:nvSpPr>
          <p:spPr>
            <a:xfrm>
              <a:off x="3245646" y="1416827"/>
              <a:ext cx="781685" cy="0"/>
            </a:xfrm>
            <a:custGeom>
              <a:avLst/>
              <a:gdLst/>
              <a:ahLst/>
              <a:cxnLst/>
              <a:rect l="l" t="t" r="r" b="b"/>
              <a:pathLst>
                <a:path w="781685">
                  <a:moveTo>
                    <a:pt x="0" y="0"/>
                  </a:moveTo>
                  <a:lnTo>
                    <a:pt x="781596" y="0"/>
                  </a:lnTo>
                </a:path>
              </a:pathLst>
            </a:custGeom>
            <a:grpFill/>
            <a:ln w="9525">
              <a:solidFill>
                <a:srgbClr val="231F20"/>
              </a:solidFill>
            </a:ln>
          </p:spPr>
          <p:txBody>
            <a:bodyPr wrap="square" lIns="0" tIns="0" rIns="0" bIns="0" rtlCol="0"/>
            <a:lstStyle/>
            <a:p>
              <a:endParaRPr/>
            </a:p>
          </p:txBody>
        </p:sp>
        <p:sp>
          <p:nvSpPr>
            <p:cNvPr id="5" name="object 5"/>
            <p:cNvSpPr/>
            <p:nvPr/>
          </p:nvSpPr>
          <p:spPr>
            <a:xfrm>
              <a:off x="3180918" y="1386004"/>
              <a:ext cx="85090" cy="62230"/>
            </a:xfrm>
            <a:custGeom>
              <a:avLst/>
              <a:gdLst/>
              <a:ahLst/>
              <a:cxnLst/>
              <a:rect l="l" t="t" r="r" b="b"/>
              <a:pathLst>
                <a:path w="85089" h="62230">
                  <a:moveTo>
                    <a:pt x="84696" y="0"/>
                  </a:moveTo>
                  <a:lnTo>
                    <a:pt x="0" y="30822"/>
                  </a:lnTo>
                  <a:lnTo>
                    <a:pt x="84696" y="61645"/>
                  </a:lnTo>
                  <a:lnTo>
                    <a:pt x="84696" y="0"/>
                  </a:lnTo>
                  <a:close/>
                </a:path>
              </a:pathLst>
            </a:custGeom>
            <a:grpFill/>
          </p:spPr>
          <p:txBody>
            <a:bodyPr wrap="square" lIns="0" tIns="0" rIns="0" bIns="0" rtlCol="0"/>
            <a:lstStyle/>
            <a:p>
              <a:endParaRPr/>
            </a:p>
          </p:txBody>
        </p:sp>
      </p:grpSp>
      <p:sp>
        <p:nvSpPr>
          <p:cNvPr id="6" name="object 6"/>
          <p:cNvSpPr txBox="1"/>
          <p:nvPr/>
        </p:nvSpPr>
        <p:spPr>
          <a:xfrm>
            <a:off x="257299" y="302078"/>
            <a:ext cx="2077085" cy="132080"/>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231F20"/>
                </a:solidFill>
                <a:latin typeface="Arial"/>
                <a:cs typeface="Arial"/>
              </a:rPr>
              <a:t>FIGURE</a:t>
            </a:r>
            <a:r>
              <a:rPr sz="700" b="1" spc="-5" dirty="0">
                <a:solidFill>
                  <a:srgbClr val="231F20"/>
                </a:solidFill>
                <a:latin typeface="Arial"/>
                <a:cs typeface="Arial"/>
              </a:rPr>
              <a:t> </a:t>
            </a:r>
            <a:r>
              <a:rPr sz="700" b="1" dirty="0">
                <a:solidFill>
                  <a:srgbClr val="231F20"/>
                </a:solidFill>
                <a:latin typeface="Arial"/>
                <a:cs typeface="Arial"/>
              </a:rPr>
              <a:t>5.</a:t>
            </a:r>
            <a:r>
              <a:rPr sz="700" b="1" spc="-5" dirty="0">
                <a:solidFill>
                  <a:srgbClr val="231F20"/>
                </a:solidFill>
                <a:latin typeface="Arial"/>
                <a:cs typeface="Arial"/>
              </a:rPr>
              <a:t> </a:t>
            </a:r>
            <a:r>
              <a:rPr sz="700" dirty="0">
                <a:solidFill>
                  <a:srgbClr val="231F20"/>
                </a:solidFill>
                <a:latin typeface="Arial MT"/>
                <a:cs typeface="Arial MT"/>
              </a:rPr>
              <a:t>Replaceable</a:t>
            </a:r>
            <a:r>
              <a:rPr sz="700" spc="-5" dirty="0">
                <a:solidFill>
                  <a:srgbClr val="231F20"/>
                </a:solidFill>
                <a:latin typeface="Arial MT"/>
                <a:cs typeface="Arial MT"/>
              </a:rPr>
              <a:t> </a:t>
            </a:r>
            <a:r>
              <a:rPr sz="700" dirty="0">
                <a:solidFill>
                  <a:srgbClr val="231F20"/>
                </a:solidFill>
                <a:latin typeface="Arial MT"/>
                <a:cs typeface="Arial MT"/>
              </a:rPr>
              <a:t>Blade rotor</a:t>
            </a:r>
            <a:r>
              <a:rPr sz="700" spc="-5" dirty="0">
                <a:solidFill>
                  <a:srgbClr val="231F20"/>
                </a:solidFill>
                <a:latin typeface="Arial MT"/>
                <a:cs typeface="Arial MT"/>
              </a:rPr>
              <a:t> </a:t>
            </a:r>
            <a:r>
              <a:rPr sz="700" dirty="0">
                <a:solidFill>
                  <a:srgbClr val="231F20"/>
                </a:solidFill>
                <a:latin typeface="Arial MT"/>
                <a:cs typeface="Arial MT"/>
              </a:rPr>
              <a:t>sample</a:t>
            </a:r>
            <a:r>
              <a:rPr sz="700" spc="-5" dirty="0">
                <a:solidFill>
                  <a:srgbClr val="231F20"/>
                </a:solidFill>
                <a:latin typeface="Arial MT"/>
                <a:cs typeface="Arial MT"/>
              </a:rPr>
              <a:t> </a:t>
            </a:r>
            <a:r>
              <a:rPr sz="700" spc="-10" dirty="0">
                <a:solidFill>
                  <a:srgbClr val="231F20"/>
                </a:solidFill>
                <a:latin typeface="Arial MT"/>
                <a:cs typeface="Arial MT"/>
              </a:rPr>
              <a:t>options</a:t>
            </a:r>
            <a:endParaRPr sz="700">
              <a:latin typeface="Arial MT"/>
              <a:cs typeface="Arial MT"/>
            </a:endParaRPr>
          </a:p>
        </p:txBody>
      </p:sp>
      <p:sp>
        <p:nvSpPr>
          <p:cNvPr id="7" name="object 7"/>
          <p:cNvSpPr txBox="1"/>
          <p:nvPr/>
        </p:nvSpPr>
        <p:spPr>
          <a:xfrm>
            <a:off x="257299" y="598636"/>
            <a:ext cx="2248535" cy="1197572"/>
          </a:xfrm>
          <a:prstGeom prst="rect">
            <a:avLst/>
          </a:prstGeom>
        </p:spPr>
        <p:txBody>
          <a:bodyPr vert="horz" wrap="square" lIns="0" tIns="11430" rIns="0" bIns="0" rtlCol="0">
            <a:spAutoFit/>
          </a:bodyPr>
          <a:lstStyle/>
          <a:p>
            <a:pPr marL="12700" marR="5080">
              <a:lnSpc>
                <a:spcPct val="101200"/>
              </a:lnSpc>
              <a:spcBef>
                <a:spcPts val="90"/>
              </a:spcBef>
            </a:pPr>
            <a:r>
              <a:rPr sz="1100" dirty="0">
                <a:solidFill>
                  <a:srgbClr val="231F20"/>
                </a:solidFill>
                <a:latin typeface="Arial MT"/>
                <a:cs typeface="Arial MT"/>
              </a:rPr>
              <a:t>Replaceable</a:t>
            </a:r>
            <a:r>
              <a:rPr sz="1100" spc="10" dirty="0">
                <a:solidFill>
                  <a:srgbClr val="231F20"/>
                </a:solidFill>
                <a:latin typeface="Arial MT"/>
                <a:cs typeface="Arial MT"/>
              </a:rPr>
              <a:t> </a:t>
            </a:r>
            <a:r>
              <a:rPr sz="1100" dirty="0">
                <a:solidFill>
                  <a:srgbClr val="231F20"/>
                </a:solidFill>
                <a:latin typeface="Arial MT"/>
                <a:cs typeface="Arial MT"/>
              </a:rPr>
              <a:t>blades</a:t>
            </a:r>
            <a:r>
              <a:rPr sz="1100" spc="10" dirty="0">
                <a:solidFill>
                  <a:srgbClr val="231F20"/>
                </a:solidFill>
                <a:latin typeface="Arial MT"/>
                <a:cs typeface="Arial MT"/>
              </a:rPr>
              <a:t> </a:t>
            </a:r>
            <a:r>
              <a:rPr sz="1100" dirty="0">
                <a:solidFill>
                  <a:srgbClr val="231F20"/>
                </a:solidFill>
                <a:latin typeface="Arial MT"/>
                <a:cs typeface="Arial MT"/>
              </a:rPr>
              <a:t>provide</a:t>
            </a:r>
            <a:r>
              <a:rPr sz="1100" spc="10" dirty="0">
                <a:solidFill>
                  <a:srgbClr val="231F20"/>
                </a:solidFill>
                <a:latin typeface="Arial MT"/>
                <a:cs typeface="Arial MT"/>
              </a:rPr>
              <a:t> </a:t>
            </a:r>
            <a:r>
              <a:rPr sz="1100" dirty="0">
                <a:solidFill>
                  <a:srgbClr val="231F20"/>
                </a:solidFill>
                <a:latin typeface="Arial MT"/>
                <a:cs typeface="Arial MT"/>
              </a:rPr>
              <a:t>solutions</a:t>
            </a:r>
            <a:r>
              <a:rPr sz="1100" spc="10" dirty="0">
                <a:solidFill>
                  <a:srgbClr val="231F20"/>
                </a:solidFill>
                <a:latin typeface="Arial MT"/>
                <a:cs typeface="Arial MT"/>
              </a:rPr>
              <a:t> </a:t>
            </a:r>
            <a:r>
              <a:rPr sz="1100" dirty="0">
                <a:solidFill>
                  <a:srgbClr val="231F20"/>
                </a:solidFill>
                <a:latin typeface="Arial MT"/>
                <a:cs typeface="Arial MT"/>
              </a:rPr>
              <a:t>for</a:t>
            </a:r>
            <a:r>
              <a:rPr sz="1100" spc="10" dirty="0">
                <a:solidFill>
                  <a:srgbClr val="231F20"/>
                </a:solidFill>
                <a:latin typeface="Arial MT"/>
                <a:cs typeface="Arial MT"/>
              </a:rPr>
              <a:t> </a:t>
            </a:r>
            <a:r>
              <a:rPr sz="1100" dirty="0">
                <a:solidFill>
                  <a:srgbClr val="231F20"/>
                </a:solidFill>
                <a:latin typeface="Arial MT"/>
                <a:cs typeface="Arial MT"/>
              </a:rPr>
              <a:t>dealing</a:t>
            </a:r>
            <a:r>
              <a:rPr sz="1100" spc="10" dirty="0">
                <a:solidFill>
                  <a:srgbClr val="231F20"/>
                </a:solidFill>
                <a:latin typeface="Arial MT"/>
                <a:cs typeface="Arial MT"/>
              </a:rPr>
              <a:t> </a:t>
            </a:r>
            <a:r>
              <a:rPr sz="1100" spc="-20" dirty="0">
                <a:solidFill>
                  <a:srgbClr val="231F20"/>
                </a:solidFill>
                <a:latin typeface="Arial MT"/>
                <a:cs typeface="Arial MT"/>
              </a:rPr>
              <a:t>with</a:t>
            </a:r>
            <a:r>
              <a:rPr sz="1100" spc="500" dirty="0">
                <a:solidFill>
                  <a:srgbClr val="231F20"/>
                </a:solidFill>
                <a:latin typeface="Arial MT"/>
                <a:cs typeface="Arial MT"/>
              </a:rPr>
              <a:t> </a:t>
            </a:r>
            <a:r>
              <a:rPr sz="1100" dirty="0">
                <a:solidFill>
                  <a:srgbClr val="231F20"/>
                </a:solidFill>
                <a:latin typeface="Arial MT"/>
                <a:cs typeface="Arial MT"/>
              </a:rPr>
              <a:t>some</a:t>
            </a:r>
            <a:r>
              <a:rPr sz="1100" spc="25" dirty="0">
                <a:solidFill>
                  <a:srgbClr val="231F20"/>
                </a:solidFill>
                <a:latin typeface="Arial MT"/>
                <a:cs typeface="Arial MT"/>
              </a:rPr>
              <a:t> </a:t>
            </a:r>
            <a:r>
              <a:rPr sz="1100" dirty="0">
                <a:solidFill>
                  <a:srgbClr val="231F20"/>
                </a:solidFill>
                <a:latin typeface="Arial MT"/>
                <a:cs typeface="Arial MT"/>
              </a:rPr>
              <a:t>difficult</a:t>
            </a:r>
            <a:r>
              <a:rPr sz="1100" spc="30" dirty="0">
                <a:solidFill>
                  <a:srgbClr val="231F20"/>
                </a:solidFill>
                <a:latin typeface="Arial MT"/>
                <a:cs typeface="Arial MT"/>
              </a:rPr>
              <a:t> </a:t>
            </a:r>
            <a:r>
              <a:rPr sz="1100" dirty="0">
                <a:solidFill>
                  <a:srgbClr val="231F20"/>
                </a:solidFill>
                <a:latin typeface="Arial MT"/>
                <a:cs typeface="Arial MT"/>
              </a:rPr>
              <a:t>product</a:t>
            </a:r>
            <a:r>
              <a:rPr sz="1100" spc="25" dirty="0">
                <a:solidFill>
                  <a:srgbClr val="231F20"/>
                </a:solidFill>
                <a:latin typeface="Arial MT"/>
                <a:cs typeface="Arial MT"/>
              </a:rPr>
              <a:t> </a:t>
            </a:r>
            <a:r>
              <a:rPr sz="1100" dirty="0">
                <a:solidFill>
                  <a:srgbClr val="231F20"/>
                </a:solidFill>
                <a:latin typeface="Arial MT"/>
                <a:cs typeface="Arial MT"/>
              </a:rPr>
              <a:t>characteristics.</a:t>
            </a:r>
            <a:r>
              <a:rPr sz="1100" spc="30" dirty="0">
                <a:solidFill>
                  <a:srgbClr val="231F20"/>
                </a:solidFill>
                <a:latin typeface="Arial MT"/>
                <a:cs typeface="Arial MT"/>
              </a:rPr>
              <a:t> </a:t>
            </a:r>
            <a:r>
              <a:rPr sz="1100" dirty="0">
                <a:solidFill>
                  <a:srgbClr val="231F20"/>
                </a:solidFill>
                <a:latin typeface="Arial MT"/>
                <a:cs typeface="Arial MT"/>
              </a:rPr>
              <a:t>They</a:t>
            </a:r>
            <a:r>
              <a:rPr sz="1100" spc="30" dirty="0">
                <a:solidFill>
                  <a:srgbClr val="231F20"/>
                </a:solidFill>
                <a:latin typeface="Arial MT"/>
                <a:cs typeface="Arial MT"/>
              </a:rPr>
              <a:t> </a:t>
            </a:r>
            <a:r>
              <a:rPr sz="1100" dirty="0">
                <a:solidFill>
                  <a:srgbClr val="231F20"/>
                </a:solidFill>
                <a:latin typeface="Arial MT"/>
                <a:cs typeface="Arial MT"/>
              </a:rPr>
              <a:t>also</a:t>
            </a:r>
            <a:r>
              <a:rPr sz="1100" spc="25" dirty="0">
                <a:solidFill>
                  <a:srgbClr val="231F20"/>
                </a:solidFill>
                <a:latin typeface="Arial MT"/>
                <a:cs typeface="Arial MT"/>
              </a:rPr>
              <a:t> </a:t>
            </a:r>
            <a:r>
              <a:rPr sz="1100" spc="-10" dirty="0">
                <a:solidFill>
                  <a:srgbClr val="231F20"/>
                </a:solidFill>
                <a:latin typeface="Arial MT"/>
                <a:cs typeface="Arial MT"/>
              </a:rPr>
              <a:t>provide</a:t>
            </a:r>
            <a:r>
              <a:rPr sz="1100" spc="500" dirty="0">
                <a:solidFill>
                  <a:srgbClr val="231F20"/>
                </a:solidFill>
                <a:latin typeface="Arial MT"/>
                <a:cs typeface="Arial MT"/>
              </a:rPr>
              <a:t> </a:t>
            </a:r>
            <a:r>
              <a:rPr sz="1100" dirty="0">
                <a:solidFill>
                  <a:srgbClr val="231F20"/>
                </a:solidFill>
                <a:latin typeface="Arial MT"/>
                <a:cs typeface="Arial MT"/>
              </a:rPr>
              <a:t>for</a:t>
            </a:r>
            <a:r>
              <a:rPr sz="1100" spc="20" dirty="0">
                <a:solidFill>
                  <a:srgbClr val="231F20"/>
                </a:solidFill>
                <a:latin typeface="Arial MT"/>
                <a:cs typeface="Arial MT"/>
              </a:rPr>
              <a:t> </a:t>
            </a:r>
            <a:r>
              <a:rPr sz="1100" dirty="0">
                <a:solidFill>
                  <a:srgbClr val="231F20"/>
                </a:solidFill>
                <a:latin typeface="Arial MT"/>
                <a:cs typeface="Arial MT"/>
              </a:rPr>
              <a:t>in-situ</a:t>
            </a:r>
            <a:r>
              <a:rPr sz="1100" spc="20" dirty="0">
                <a:solidFill>
                  <a:srgbClr val="231F20"/>
                </a:solidFill>
                <a:latin typeface="Arial MT"/>
                <a:cs typeface="Arial MT"/>
              </a:rPr>
              <a:t> </a:t>
            </a:r>
            <a:r>
              <a:rPr sz="1100" dirty="0">
                <a:solidFill>
                  <a:srgbClr val="231F20"/>
                </a:solidFill>
                <a:latin typeface="Arial MT"/>
                <a:cs typeface="Arial MT"/>
              </a:rPr>
              <a:t>adjustment</a:t>
            </a:r>
            <a:r>
              <a:rPr sz="1100" spc="20" dirty="0">
                <a:solidFill>
                  <a:srgbClr val="231F20"/>
                </a:solidFill>
                <a:latin typeface="Arial MT"/>
                <a:cs typeface="Arial MT"/>
              </a:rPr>
              <a:t> </a:t>
            </a:r>
            <a:r>
              <a:rPr sz="1100" dirty="0">
                <a:solidFill>
                  <a:srgbClr val="231F20"/>
                </a:solidFill>
                <a:latin typeface="Arial MT"/>
                <a:cs typeface="Arial MT"/>
              </a:rPr>
              <a:t>to</a:t>
            </a:r>
            <a:r>
              <a:rPr sz="1100" spc="20" dirty="0">
                <a:solidFill>
                  <a:srgbClr val="231F20"/>
                </a:solidFill>
                <a:latin typeface="Arial MT"/>
                <a:cs typeface="Arial MT"/>
              </a:rPr>
              <a:t> </a:t>
            </a:r>
            <a:r>
              <a:rPr sz="1100" dirty="0">
                <a:solidFill>
                  <a:srgbClr val="231F20"/>
                </a:solidFill>
                <a:latin typeface="Arial MT"/>
                <a:cs typeface="Arial MT"/>
              </a:rPr>
              <a:t>be</a:t>
            </a:r>
            <a:r>
              <a:rPr sz="1100" spc="20" dirty="0">
                <a:solidFill>
                  <a:srgbClr val="231F20"/>
                </a:solidFill>
                <a:latin typeface="Arial MT"/>
                <a:cs typeface="Arial MT"/>
              </a:rPr>
              <a:t> </a:t>
            </a:r>
            <a:r>
              <a:rPr sz="1100" dirty="0">
                <a:solidFill>
                  <a:srgbClr val="231F20"/>
                </a:solidFill>
                <a:latin typeface="Arial MT"/>
                <a:cs typeface="Arial MT"/>
              </a:rPr>
              <a:t>able</a:t>
            </a:r>
            <a:r>
              <a:rPr sz="1100" spc="20" dirty="0">
                <a:solidFill>
                  <a:srgbClr val="231F20"/>
                </a:solidFill>
                <a:latin typeface="Arial MT"/>
                <a:cs typeface="Arial MT"/>
              </a:rPr>
              <a:t> </a:t>
            </a:r>
            <a:r>
              <a:rPr sz="1100" dirty="0">
                <a:solidFill>
                  <a:srgbClr val="231F20"/>
                </a:solidFill>
                <a:latin typeface="Arial MT"/>
                <a:cs typeface="Arial MT"/>
              </a:rPr>
              <a:t>to</a:t>
            </a:r>
            <a:r>
              <a:rPr sz="1100" spc="20" dirty="0">
                <a:solidFill>
                  <a:srgbClr val="231F20"/>
                </a:solidFill>
                <a:latin typeface="Arial MT"/>
                <a:cs typeface="Arial MT"/>
              </a:rPr>
              <a:t> </a:t>
            </a:r>
            <a:r>
              <a:rPr sz="1100" dirty="0">
                <a:solidFill>
                  <a:srgbClr val="231F20"/>
                </a:solidFill>
                <a:latin typeface="Arial MT"/>
                <a:cs typeface="Arial MT"/>
              </a:rPr>
              <a:t>run</a:t>
            </a:r>
            <a:r>
              <a:rPr sz="1100" spc="20" dirty="0">
                <a:solidFill>
                  <a:srgbClr val="231F20"/>
                </a:solidFill>
                <a:latin typeface="Arial MT"/>
                <a:cs typeface="Arial MT"/>
              </a:rPr>
              <a:t> </a:t>
            </a:r>
            <a:r>
              <a:rPr sz="1100" dirty="0">
                <a:solidFill>
                  <a:srgbClr val="231F20"/>
                </a:solidFill>
                <a:latin typeface="Arial MT"/>
                <a:cs typeface="Arial MT"/>
              </a:rPr>
              <a:t>at</a:t>
            </a:r>
            <a:r>
              <a:rPr sz="1100" spc="20" dirty="0">
                <a:solidFill>
                  <a:srgbClr val="231F20"/>
                </a:solidFill>
                <a:latin typeface="Arial MT"/>
                <a:cs typeface="Arial MT"/>
              </a:rPr>
              <a:t> </a:t>
            </a:r>
            <a:r>
              <a:rPr sz="1100" spc="-10" dirty="0">
                <a:solidFill>
                  <a:srgbClr val="231F20"/>
                </a:solidFill>
                <a:latin typeface="Arial MT"/>
                <a:cs typeface="Arial MT"/>
              </a:rPr>
              <a:t>minimum</a:t>
            </a:r>
            <a:r>
              <a:rPr sz="1100" spc="500" dirty="0">
                <a:solidFill>
                  <a:srgbClr val="231F20"/>
                </a:solidFill>
                <a:latin typeface="Arial MT"/>
                <a:cs typeface="Arial MT"/>
              </a:rPr>
              <a:t> </a:t>
            </a:r>
            <a:r>
              <a:rPr sz="1100" dirty="0">
                <a:solidFill>
                  <a:srgbClr val="231F20"/>
                </a:solidFill>
                <a:latin typeface="Arial MT"/>
                <a:cs typeface="Arial MT"/>
              </a:rPr>
              <a:t>clearances</a:t>
            </a:r>
            <a:r>
              <a:rPr sz="1100" spc="-20" dirty="0">
                <a:solidFill>
                  <a:srgbClr val="231F20"/>
                </a:solidFill>
                <a:latin typeface="Arial MT"/>
                <a:cs typeface="Arial MT"/>
              </a:rPr>
              <a:t> </a:t>
            </a:r>
            <a:r>
              <a:rPr sz="1100" dirty="0">
                <a:solidFill>
                  <a:srgbClr val="231F20"/>
                </a:solidFill>
                <a:latin typeface="Arial MT"/>
                <a:cs typeface="Arial MT"/>
              </a:rPr>
              <a:t>and</a:t>
            </a:r>
            <a:r>
              <a:rPr sz="1100" spc="-20" dirty="0">
                <a:solidFill>
                  <a:srgbClr val="231F20"/>
                </a:solidFill>
                <a:latin typeface="Arial MT"/>
                <a:cs typeface="Arial MT"/>
              </a:rPr>
              <a:t> </a:t>
            </a:r>
            <a:r>
              <a:rPr sz="1100" dirty="0">
                <a:solidFill>
                  <a:srgbClr val="231F20"/>
                </a:solidFill>
                <a:latin typeface="Arial MT"/>
                <a:cs typeface="Arial MT"/>
              </a:rPr>
              <a:t>therefore</a:t>
            </a:r>
            <a:r>
              <a:rPr sz="1100" spc="-20" dirty="0">
                <a:solidFill>
                  <a:srgbClr val="231F20"/>
                </a:solidFill>
                <a:latin typeface="Arial MT"/>
                <a:cs typeface="Arial MT"/>
              </a:rPr>
              <a:t> </a:t>
            </a:r>
            <a:r>
              <a:rPr sz="1100" spc="-10" dirty="0">
                <a:solidFill>
                  <a:srgbClr val="231F20"/>
                </a:solidFill>
                <a:latin typeface="Arial MT"/>
                <a:cs typeface="Arial MT"/>
              </a:rPr>
              <a:t>leakage.</a:t>
            </a:r>
            <a:endParaRPr sz="1100" dirty="0">
              <a:latin typeface="Arial MT"/>
              <a:cs typeface="Arial MT"/>
            </a:endParaRPr>
          </a:p>
        </p:txBody>
      </p:sp>
      <p:sp>
        <p:nvSpPr>
          <p:cNvPr id="8" name="object 8"/>
          <p:cNvSpPr txBox="1"/>
          <p:nvPr/>
        </p:nvSpPr>
        <p:spPr>
          <a:xfrm>
            <a:off x="2714299" y="598636"/>
            <a:ext cx="2301875" cy="623569"/>
          </a:xfrm>
          <a:prstGeom prst="rect">
            <a:avLst/>
          </a:prstGeom>
        </p:spPr>
        <p:txBody>
          <a:bodyPr vert="horz" wrap="square" lIns="0" tIns="11430" rIns="0" bIns="0" rtlCol="0">
            <a:spAutoFit/>
          </a:bodyPr>
          <a:lstStyle/>
          <a:p>
            <a:pPr marL="12700" marR="5080">
              <a:lnSpc>
                <a:spcPct val="101200"/>
              </a:lnSpc>
              <a:spcBef>
                <a:spcPts val="90"/>
              </a:spcBef>
            </a:pPr>
            <a:r>
              <a:rPr sz="1000" dirty="0">
                <a:solidFill>
                  <a:srgbClr val="231F20"/>
                </a:solidFill>
                <a:latin typeface="Arial MT"/>
                <a:cs typeface="Arial MT"/>
              </a:rPr>
              <a:t>It</a:t>
            </a:r>
            <a:r>
              <a:rPr sz="1000" spc="15" dirty="0">
                <a:solidFill>
                  <a:srgbClr val="231F20"/>
                </a:solidFill>
                <a:latin typeface="Arial MT"/>
                <a:cs typeface="Arial MT"/>
              </a:rPr>
              <a:t> </a:t>
            </a:r>
            <a:r>
              <a:rPr sz="1000" dirty="0">
                <a:solidFill>
                  <a:srgbClr val="231F20"/>
                </a:solidFill>
                <a:latin typeface="Arial MT"/>
                <a:cs typeface="Arial MT"/>
              </a:rPr>
              <a:t>is</a:t>
            </a:r>
            <a:r>
              <a:rPr sz="1000" spc="20" dirty="0">
                <a:solidFill>
                  <a:srgbClr val="231F20"/>
                </a:solidFill>
                <a:latin typeface="Arial MT"/>
                <a:cs typeface="Arial MT"/>
              </a:rPr>
              <a:t> </a:t>
            </a:r>
            <a:r>
              <a:rPr sz="1000" dirty="0">
                <a:solidFill>
                  <a:srgbClr val="231F20"/>
                </a:solidFill>
                <a:latin typeface="Arial MT"/>
                <a:cs typeface="Arial MT"/>
              </a:rPr>
              <a:t>commonly</a:t>
            </a:r>
            <a:r>
              <a:rPr sz="1000" spc="20" dirty="0">
                <a:solidFill>
                  <a:srgbClr val="231F20"/>
                </a:solidFill>
                <a:latin typeface="Arial MT"/>
                <a:cs typeface="Arial MT"/>
              </a:rPr>
              <a:t> </a:t>
            </a:r>
            <a:r>
              <a:rPr sz="1000" dirty="0">
                <a:solidFill>
                  <a:srgbClr val="231F20"/>
                </a:solidFill>
                <a:latin typeface="Arial MT"/>
                <a:cs typeface="Arial MT"/>
              </a:rPr>
              <a:t>assumed</a:t>
            </a:r>
            <a:r>
              <a:rPr sz="1000" spc="20" dirty="0">
                <a:solidFill>
                  <a:srgbClr val="231F20"/>
                </a:solidFill>
                <a:latin typeface="Arial MT"/>
                <a:cs typeface="Arial MT"/>
              </a:rPr>
              <a:t> </a:t>
            </a:r>
            <a:r>
              <a:rPr sz="1000" dirty="0">
                <a:solidFill>
                  <a:srgbClr val="231F20"/>
                </a:solidFill>
                <a:latin typeface="Arial MT"/>
                <a:cs typeface="Arial MT"/>
              </a:rPr>
              <a:t>that</a:t>
            </a:r>
            <a:r>
              <a:rPr sz="1000" spc="20" dirty="0">
                <a:solidFill>
                  <a:srgbClr val="231F20"/>
                </a:solidFill>
                <a:latin typeface="Arial MT"/>
                <a:cs typeface="Arial MT"/>
              </a:rPr>
              <a:t> </a:t>
            </a:r>
            <a:r>
              <a:rPr sz="1000" dirty="0">
                <a:solidFill>
                  <a:srgbClr val="231F20"/>
                </a:solidFill>
                <a:latin typeface="Arial MT"/>
                <a:cs typeface="Arial MT"/>
              </a:rPr>
              <a:t>they</a:t>
            </a:r>
            <a:r>
              <a:rPr sz="1000" spc="20" dirty="0">
                <a:solidFill>
                  <a:srgbClr val="231F20"/>
                </a:solidFill>
                <a:latin typeface="Arial MT"/>
                <a:cs typeface="Arial MT"/>
              </a:rPr>
              <a:t> </a:t>
            </a:r>
            <a:r>
              <a:rPr sz="1000" spc="-10" dirty="0">
                <a:solidFill>
                  <a:srgbClr val="231F20"/>
                </a:solidFill>
                <a:latin typeface="Arial MT"/>
                <a:cs typeface="Arial MT"/>
              </a:rPr>
              <a:t>are</a:t>
            </a:r>
            <a:r>
              <a:rPr sz="1000" spc="15" dirty="0">
                <a:solidFill>
                  <a:srgbClr val="231F20"/>
                </a:solidFill>
                <a:latin typeface="Arial MT"/>
                <a:cs typeface="Arial MT"/>
              </a:rPr>
              <a:t> </a:t>
            </a:r>
            <a:r>
              <a:rPr sz="1000" dirty="0">
                <a:solidFill>
                  <a:srgbClr val="231F20"/>
                </a:solidFill>
                <a:latin typeface="Arial MT"/>
                <a:cs typeface="Arial MT"/>
              </a:rPr>
              <a:t>included</a:t>
            </a:r>
            <a:r>
              <a:rPr sz="1000" spc="20" dirty="0">
                <a:solidFill>
                  <a:srgbClr val="231F20"/>
                </a:solidFill>
                <a:latin typeface="Arial MT"/>
                <a:cs typeface="Arial MT"/>
              </a:rPr>
              <a:t> </a:t>
            </a:r>
            <a:r>
              <a:rPr sz="1000" dirty="0">
                <a:solidFill>
                  <a:srgbClr val="231F20"/>
                </a:solidFill>
                <a:latin typeface="Arial MT"/>
                <a:cs typeface="Arial MT"/>
              </a:rPr>
              <a:t>to</a:t>
            </a:r>
            <a:r>
              <a:rPr sz="1000" spc="20" dirty="0">
                <a:solidFill>
                  <a:srgbClr val="231F20"/>
                </a:solidFill>
                <a:latin typeface="Arial MT"/>
                <a:cs typeface="Arial MT"/>
              </a:rPr>
              <a:t> </a:t>
            </a:r>
            <a:r>
              <a:rPr sz="1000" spc="-10" dirty="0">
                <a:solidFill>
                  <a:srgbClr val="231F20"/>
                </a:solidFill>
                <a:latin typeface="Arial MT"/>
                <a:cs typeface="Arial MT"/>
              </a:rPr>
              <a:t>provide</a:t>
            </a:r>
            <a:r>
              <a:rPr sz="1000" spc="500" dirty="0">
                <a:solidFill>
                  <a:srgbClr val="231F20"/>
                </a:solidFill>
                <a:latin typeface="Arial MT"/>
                <a:cs typeface="Arial MT"/>
              </a:rPr>
              <a:t> </a:t>
            </a:r>
            <a:r>
              <a:rPr sz="1000" dirty="0">
                <a:solidFill>
                  <a:srgbClr val="231F20"/>
                </a:solidFill>
                <a:latin typeface="Arial MT"/>
                <a:cs typeface="Arial MT"/>
              </a:rPr>
              <a:t>adjustment</a:t>
            </a:r>
            <a:r>
              <a:rPr sz="1000" spc="10" dirty="0">
                <a:solidFill>
                  <a:srgbClr val="231F20"/>
                </a:solidFill>
                <a:latin typeface="Arial MT"/>
                <a:cs typeface="Arial MT"/>
              </a:rPr>
              <a:t> </a:t>
            </a:r>
            <a:r>
              <a:rPr sz="1000" dirty="0">
                <a:solidFill>
                  <a:srgbClr val="231F20"/>
                </a:solidFill>
                <a:latin typeface="Arial MT"/>
                <a:cs typeface="Arial MT"/>
              </a:rPr>
              <a:t>to</a:t>
            </a:r>
            <a:r>
              <a:rPr sz="1000" spc="15" dirty="0">
                <a:solidFill>
                  <a:srgbClr val="231F20"/>
                </a:solidFill>
                <a:latin typeface="Arial MT"/>
                <a:cs typeface="Arial MT"/>
              </a:rPr>
              <a:t> </a:t>
            </a:r>
            <a:r>
              <a:rPr sz="1000" dirty="0">
                <a:solidFill>
                  <a:srgbClr val="231F20"/>
                </a:solidFill>
                <a:latin typeface="Arial MT"/>
                <a:cs typeface="Arial MT"/>
              </a:rPr>
              <a:t>compensate</a:t>
            </a:r>
            <a:r>
              <a:rPr sz="1000" spc="15" dirty="0">
                <a:solidFill>
                  <a:srgbClr val="231F20"/>
                </a:solidFill>
                <a:latin typeface="Arial MT"/>
                <a:cs typeface="Arial MT"/>
              </a:rPr>
              <a:t> </a:t>
            </a:r>
            <a:r>
              <a:rPr sz="1000" dirty="0">
                <a:solidFill>
                  <a:srgbClr val="231F20"/>
                </a:solidFill>
                <a:latin typeface="Arial MT"/>
                <a:cs typeface="Arial MT"/>
              </a:rPr>
              <a:t>for</a:t>
            </a:r>
            <a:r>
              <a:rPr sz="1000" spc="15" dirty="0">
                <a:solidFill>
                  <a:srgbClr val="231F20"/>
                </a:solidFill>
                <a:latin typeface="Arial MT"/>
                <a:cs typeface="Arial MT"/>
              </a:rPr>
              <a:t> </a:t>
            </a:r>
            <a:r>
              <a:rPr sz="1000" spc="-10" dirty="0">
                <a:solidFill>
                  <a:srgbClr val="231F20"/>
                </a:solidFill>
                <a:latin typeface="Arial MT"/>
                <a:cs typeface="Arial MT"/>
              </a:rPr>
              <a:t>wear,</a:t>
            </a:r>
            <a:r>
              <a:rPr sz="1000" spc="15" dirty="0">
                <a:solidFill>
                  <a:srgbClr val="231F20"/>
                </a:solidFill>
                <a:latin typeface="Arial MT"/>
                <a:cs typeface="Arial MT"/>
              </a:rPr>
              <a:t> </a:t>
            </a:r>
            <a:r>
              <a:rPr sz="1000" dirty="0">
                <a:solidFill>
                  <a:srgbClr val="231F20"/>
                </a:solidFill>
                <a:latin typeface="Arial MT"/>
                <a:cs typeface="Arial MT"/>
              </a:rPr>
              <a:t>however</a:t>
            </a:r>
            <a:r>
              <a:rPr sz="1000" spc="15" dirty="0">
                <a:solidFill>
                  <a:srgbClr val="231F20"/>
                </a:solidFill>
                <a:latin typeface="Arial MT"/>
                <a:cs typeface="Arial MT"/>
              </a:rPr>
              <a:t> </a:t>
            </a:r>
            <a:r>
              <a:rPr sz="1000" dirty="0">
                <a:solidFill>
                  <a:srgbClr val="231F20"/>
                </a:solidFill>
                <a:latin typeface="Arial MT"/>
                <a:cs typeface="Arial MT"/>
              </a:rPr>
              <a:t>this</a:t>
            </a:r>
            <a:r>
              <a:rPr sz="1000" spc="15" dirty="0">
                <a:solidFill>
                  <a:srgbClr val="231F20"/>
                </a:solidFill>
                <a:latin typeface="Arial MT"/>
                <a:cs typeface="Arial MT"/>
              </a:rPr>
              <a:t> </a:t>
            </a:r>
            <a:r>
              <a:rPr sz="1000" dirty="0">
                <a:solidFill>
                  <a:srgbClr val="231F20"/>
                </a:solidFill>
                <a:latin typeface="Arial MT"/>
                <a:cs typeface="Arial MT"/>
              </a:rPr>
              <a:t>is</a:t>
            </a:r>
            <a:r>
              <a:rPr sz="1000" spc="15" dirty="0">
                <a:solidFill>
                  <a:srgbClr val="231F20"/>
                </a:solidFill>
                <a:latin typeface="Arial MT"/>
                <a:cs typeface="Arial MT"/>
              </a:rPr>
              <a:t> </a:t>
            </a:r>
            <a:r>
              <a:rPr sz="1000" spc="-25" dirty="0">
                <a:solidFill>
                  <a:srgbClr val="231F20"/>
                </a:solidFill>
                <a:latin typeface="Arial MT"/>
                <a:cs typeface="Arial MT"/>
              </a:rPr>
              <a:t>not</a:t>
            </a:r>
            <a:r>
              <a:rPr sz="1000" spc="500" dirty="0">
                <a:solidFill>
                  <a:srgbClr val="231F20"/>
                </a:solidFill>
                <a:latin typeface="Arial MT"/>
                <a:cs typeface="Arial MT"/>
              </a:rPr>
              <a:t> </a:t>
            </a:r>
            <a:r>
              <a:rPr sz="1000" dirty="0">
                <a:solidFill>
                  <a:srgbClr val="231F20"/>
                </a:solidFill>
                <a:latin typeface="Arial MT"/>
                <a:cs typeface="Arial MT"/>
              </a:rPr>
              <a:t>the</a:t>
            </a:r>
            <a:r>
              <a:rPr sz="1000" spc="-15" dirty="0">
                <a:solidFill>
                  <a:srgbClr val="231F20"/>
                </a:solidFill>
                <a:latin typeface="Arial MT"/>
                <a:cs typeface="Arial MT"/>
              </a:rPr>
              <a:t> </a:t>
            </a:r>
            <a:r>
              <a:rPr sz="1000" dirty="0">
                <a:solidFill>
                  <a:srgbClr val="231F20"/>
                </a:solidFill>
                <a:latin typeface="Arial MT"/>
                <a:cs typeface="Arial MT"/>
              </a:rPr>
              <a:t>case</a:t>
            </a:r>
            <a:r>
              <a:rPr sz="1000" spc="-10" dirty="0">
                <a:solidFill>
                  <a:srgbClr val="231F20"/>
                </a:solidFill>
                <a:latin typeface="Arial MT"/>
                <a:cs typeface="Arial MT"/>
              </a:rPr>
              <a:t> </a:t>
            </a:r>
            <a:r>
              <a:rPr sz="1000" dirty="0">
                <a:solidFill>
                  <a:srgbClr val="231F20"/>
                </a:solidFill>
                <a:latin typeface="Arial MT"/>
                <a:cs typeface="Arial MT"/>
              </a:rPr>
              <a:t>as</a:t>
            </a:r>
            <a:r>
              <a:rPr sz="1000" spc="-15" dirty="0">
                <a:solidFill>
                  <a:srgbClr val="231F20"/>
                </a:solidFill>
                <a:latin typeface="Arial MT"/>
                <a:cs typeface="Arial MT"/>
              </a:rPr>
              <a:t> </a:t>
            </a:r>
            <a:r>
              <a:rPr sz="1000" dirty="0">
                <a:solidFill>
                  <a:srgbClr val="231F20"/>
                </a:solidFill>
                <a:latin typeface="Arial MT"/>
                <a:cs typeface="Arial MT"/>
              </a:rPr>
              <a:t>wear</a:t>
            </a:r>
            <a:r>
              <a:rPr sz="1000" spc="-15" dirty="0">
                <a:solidFill>
                  <a:srgbClr val="231F20"/>
                </a:solidFill>
                <a:latin typeface="Arial MT"/>
                <a:cs typeface="Arial MT"/>
              </a:rPr>
              <a:t> </a:t>
            </a:r>
            <a:r>
              <a:rPr sz="1000" dirty="0">
                <a:solidFill>
                  <a:srgbClr val="231F20"/>
                </a:solidFill>
                <a:latin typeface="Arial MT"/>
                <a:cs typeface="Arial MT"/>
              </a:rPr>
              <a:t>is</a:t>
            </a:r>
            <a:r>
              <a:rPr sz="1000" spc="-10" dirty="0">
                <a:solidFill>
                  <a:srgbClr val="231F20"/>
                </a:solidFill>
                <a:latin typeface="Arial MT"/>
                <a:cs typeface="Arial MT"/>
              </a:rPr>
              <a:t> </a:t>
            </a:r>
            <a:r>
              <a:rPr sz="1000" dirty="0">
                <a:solidFill>
                  <a:srgbClr val="231F20"/>
                </a:solidFill>
                <a:latin typeface="Arial MT"/>
                <a:cs typeface="Arial MT"/>
              </a:rPr>
              <a:t>never</a:t>
            </a:r>
            <a:r>
              <a:rPr sz="1000" spc="-15" dirty="0">
                <a:solidFill>
                  <a:srgbClr val="231F20"/>
                </a:solidFill>
                <a:latin typeface="Arial MT"/>
                <a:cs typeface="Arial MT"/>
              </a:rPr>
              <a:t> </a:t>
            </a:r>
            <a:r>
              <a:rPr sz="1000" spc="-10" dirty="0">
                <a:solidFill>
                  <a:srgbClr val="231F20"/>
                </a:solidFill>
                <a:latin typeface="Arial MT"/>
                <a:cs typeface="Arial MT"/>
              </a:rPr>
              <a:t>even.</a:t>
            </a:r>
            <a:endParaRPr sz="1000" dirty="0">
              <a:latin typeface="Arial MT"/>
              <a:cs typeface="Arial MT"/>
            </a:endParaRPr>
          </a:p>
        </p:txBody>
      </p:sp>
      <p:sp>
        <p:nvSpPr>
          <p:cNvPr id="9" name="object 9"/>
          <p:cNvSpPr txBox="1"/>
          <p:nvPr/>
        </p:nvSpPr>
        <p:spPr>
          <a:xfrm>
            <a:off x="283081" y="6141973"/>
            <a:ext cx="950594" cy="335989"/>
          </a:xfrm>
          <a:prstGeom prst="rect">
            <a:avLst/>
          </a:prstGeom>
        </p:spPr>
        <p:txBody>
          <a:bodyPr vert="horz" wrap="square" lIns="0" tIns="12700" rIns="0" bIns="0" rtlCol="0">
            <a:spAutoFit/>
          </a:bodyPr>
          <a:lstStyle/>
          <a:p>
            <a:pPr marL="12700">
              <a:lnSpc>
                <a:spcPct val="100000"/>
              </a:lnSpc>
              <a:spcBef>
                <a:spcPts val="100"/>
              </a:spcBef>
            </a:pPr>
            <a:r>
              <a:rPr sz="1050" b="1" dirty="0">
                <a:solidFill>
                  <a:srgbClr val="231F20"/>
                </a:solidFill>
                <a:latin typeface="Arial"/>
                <a:cs typeface="Arial"/>
              </a:rPr>
              <a:t>Common</a:t>
            </a:r>
            <a:r>
              <a:rPr sz="1050" b="1" spc="-10" dirty="0">
                <a:solidFill>
                  <a:srgbClr val="231F20"/>
                </a:solidFill>
                <a:latin typeface="Arial"/>
                <a:cs typeface="Arial"/>
              </a:rPr>
              <a:t> </a:t>
            </a:r>
            <a:r>
              <a:rPr sz="1050" b="1" dirty="0">
                <a:solidFill>
                  <a:srgbClr val="231F20"/>
                </a:solidFill>
                <a:latin typeface="Arial"/>
                <a:cs typeface="Arial"/>
              </a:rPr>
              <a:t>Blade</a:t>
            </a:r>
            <a:r>
              <a:rPr sz="1050" b="1" spc="-10" dirty="0">
                <a:solidFill>
                  <a:srgbClr val="231F20"/>
                </a:solidFill>
                <a:latin typeface="Arial"/>
                <a:cs typeface="Arial"/>
              </a:rPr>
              <a:t> Types</a:t>
            </a:r>
            <a:endParaRPr sz="1050" dirty="0">
              <a:latin typeface="Arial"/>
              <a:cs typeface="Arial"/>
            </a:endParaRPr>
          </a:p>
        </p:txBody>
      </p:sp>
      <p:sp>
        <p:nvSpPr>
          <p:cNvPr id="10" name="object 10"/>
          <p:cNvSpPr txBox="1"/>
          <p:nvPr/>
        </p:nvSpPr>
        <p:spPr>
          <a:xfrm>
            <a:off x="2840155" y="5981976"/>
            <a:ext cx="2193925" cy="520655"/>
          </a:xfrm>
          <a:prstGeom prst="rect">
            <a:avLst/>
          </a:prstGeom>
        </p:spPr>
        <p:txBody>
          <a:bodyPr vert="horz" wrap="square" lIns="0" tIns="12700" rIns="0" bIns="0" rtlCol="0">
            <a:spAutoFit/>
          </a:bodyPr>
          <a:lstStyle/>
          <a:p>
            <a:pPr marL="12700" marR="5080">
              <a:lnSpc>
                <a:spcPct val="100000"/>
              </a:lnSpc>
              <a:spcBef>
                <a:spcPts val="100"/>
              </a:spcBef>
            </a:pPr>
            <a:r>
              <a:rPr lang="en-US" sz="1100" b="1" dirty="0">
                <a:solidFill>
                  <a:srgbClr val="231F20"/>
                </a:solidFill>
                <a:latin typeface="Arial"/>
                <a:cs typeface="Arial"/>
              </a:rPr>
              <a:t>Steel</a:t>
            </a:r>
            <a:r>
              <a:rPr lang="en-US" sz="1100" b="1" spc="-10" dirty="0">
                <a:solidFill>
                  <a:srgbClr val="231F20"/>
                </a:solidFill>
                <a:latin typeface="Arial"/>
                <a:cs typeface="Arial"/>
              </a:rPr>
              <a:t> </a:t>
            </a:r>
            <a:r>
              <a:rPr lang="en-US" sz="1100" b="1" spc="50" dirty="0">
                <a:solidFill>
                  <a:srgbClr val="231F20"/>
                </a:solidFill>
                <a:latin typeface="Arial"/>
                <a:cs typeface="Arial"/>
              </a:rPr>
              <a:t>-</a:t>
            </a:r>
            <a:r>
              <a:rPr lang="en-US" sz="1100" b="1" spc="-10" dirty="0">
                <a:solidFill>
                  <a:srgbClr val="231F20"/>
                </a:solidFill>
                <a:latin typeface="Arial"/>
                <a:cs typeface="Arial"/>
              </a:rPr>
              <a:t> </a:t>
            </a:r>
            <a:r>
              <a:rPr lang="en-US" sz="1100" dirty="0">
                <a:solidFill>
                  <a:srgbClr val="231F20"/>
                </a:solidFill>
                <a:latin typeface="Arial MT"/>
                <a:cs typeface="Arial MT"/>
              </a:rPr>
              <a:t>For</a:t>
            </a:r>
            <a:r>
              <a:rPr lang="en-US" sz="1100" spc="-10" dirty="0">
                <a:solidFill>
                  <a:srgbClr val="231F20"/>
                </a:solidFill>
                <a:latin typeface="Arial MT"/>
                <a:cs typeface="Arial MT"/>
              </a:rPr>
              <a:t> </a:t>
            </a:r>
            <a:r>
              <a:rPr lang="en-US" sz="1100" dirty="0">
                <a:solidFill>
                  <a:srgbClr val="231F20"/>
                </a:solidFill>
                <a:latin typeface="Arial MT"/>
                <a:cs typeface="Arial MT"/>
              </a:rPr>
              <a:t>abrasion</a:t>
            </a:r>
            <a:r>
              <a:rPr lang="en-US" sz="1100" spc="-10" dirty="0">
                <a:solidFill>
                  <a:srgbClr val="231F20"/>
                </a:solidFill>
                <a:latin typeface="Arial MT"/>
                <a:cs typeface="Arial MT"/>
              </a:rPr>
              <a:t> </a:t>
            </a:r>
            <a:r>
              <a:rPr lang="en-US" sz="1100" dirty="0">
                <a:solidFill>
                  <a:srgbClr val="231F20"/>
                </a:solidFill>
                <a:latin typeface="Arial MT"/>
                <a:cs typeface="Arial MT"/>
              </a:rPr>
              <a:t>resistance</a:t>
            </a:r>
            <a:r>
              <a:rPr lang="en-US" sz="1100" spc="-10" dirty="0">
                <a:solidFill>
                  <a:srgbClr val="231F20"/>
                </a:solidFill>
                <a:latin typeface="Arial MT"/>
                <a:cs typeface="Arial MT"/>
              </a:rPr>
              <a:t> </a:t>
            </a:r>
            <a:r>
              <a:rPr lang="en-US" sz="1100" dirty="0">
                <a:solidFill>
                  <a:srgbClr val="231F20"/>
                </a:solidFill>
                <a:latin typeface="Arial MT"/>
                <a:cs typeface="Arial MT"/>
              </a:rPr>
              <a:t>–</a:t>
            </a:r>
            <a:r>
              <a:rPr lang="en-US" sz="1100" spc="-10" dirty="0">
                <a:solidFill>
                  <a:srgbClr val="231F20"/>
                </a:solidFill>
                <a:latin typeface="Arial MT"/>
                <a:cs typeface="Arial MT"/>
              </a:rPr>
              <a:t> </a:t>
            </a:r>
            <a:r>
              <a:rPr lang="en-US" sz="1100" dirty="0">
                <a:solidFill>
                  <a:srgbClr val="231F20"/>
                </a:solidFill>
                <a:latin typeface="Arial MT"/>
                <a:cs typeface="Arial MT"/>
              </a:rPr>
              <a:t>Hardened</a:t>
            </a:r>
            <a:r>
              <a:rPr lang="en-US" sz="1100" spc="-10" dirty="0">
                <a:solidFill>
                  <a:srgbClr val="231F20"/>
                </a:solidFill>
                <a:latin typeface="Arial MT"/>
                <a:cs typeface="Arial MT"/>
              </a:rPr>
              <a:t> </a:t>
            </a:r>
            <a:r>
              <a:rPr lang="en-US" sz="1100" dirty="0">
                <a:solidFill>
                  <a:srgbClr val="231F20"/>
                </a:solidFill>
                <a:latin typeface="Arial MT"/>
                <a:cs typeface="Arial MT"/>
              </a:rPr>
              <a:t>Steel</a:t>
            </a:r>
            <a:r>
              <a:rPr lang="en-US" sz="1100" spc="-10" dirty="0">
                <a:solidFill>
                  <a:srgbClr val="231F20"/>
                </a:solidFill>
                <a:latin typeface="Arial MT"/>
                <a:cs typeface="Arial MT"/>
              </a:rPr>
              <a:t> </a:t>
            </a:r>
            <a:r>
              <a:rPr lang="en-US" sz="1100" dirty="0">
                <a:solidFill>
                  <a:srgbClr val="231F20"/>
                </a:solidFill>
                <a:latin typeface="Arial MT"/>
                <a:cs typeface="Arial MT"/>
              </a:rPr>
              <a:t>up</a:t>
            </a:r>
            <a:r>
              <a:rPr lang="en-US" sz="1100" spc="-10" dirty="0">
                <a:solidFill>
                  <a:srgbClr val="231F20"/>
                </a:solidFill>
                <a:latin typeface="Arial MT"/>
                <a:cs typeface="Arial MT"/>
              </a:rPr>
              <a:t> </a:t>
            </a:r>
            <a:r>
              <a:rPr lang="en-US" sz="1100" spc="-25" dirty="0">
                <a:solidFill>
                  <a:srgbClr val="231F20"/>
                </a:solidFill>
                <a:latin typeface="Arial MT"/>
                <a:cs typeface="Arial MT"/>
              </a:rPr>
              <a:t>to</a:t>
            </a:r>
            <a:r>
              <a:rPr lang="en-US" sz="1100" spc="500" dirty="0">
                <a:solidFill>
                  <a:srgbClr val="231F20"/>
                </a:solidFill>
                <a:latin typeface="Arial MT"/>
                <a:cs typeface="Arial MT"/>
              </a:rPr>
              <a:t> </a:t>
            </a:r>
            <a:r>
              <a:rPr lang="en-US" sz="1100" dirty="0">
                <a:solidFill>
                  <a:srgbClr val="231F20"/>
                </a:solidFill>
                <a:latin typeface="Arial MT"/>
                <a:cs typeface="Arial MT"/>
              </a:rPr>
              <a:t>around</a:t>
            </a:r>
            <a:r>
              <a:rPr lang="en-US" sz="1100" spc="-15" dirty="0">
                <a:solidFill>
                  <a:srgbClr val="231F20"/>
                </a:solidFill>
                <a:latin typeface="Arial MT"/>
                <a:cs typeface="Arial MT"/>
              </a:rPr>
              <a:t> </a:t>
            </a:r>
            <a:r>
              <a:rPr lang="en-US" sz="1100" dirty="0">
                <a:solidFill>
                  <a:srgbClr val="231F20"/>
                </a:solidFill>
                <a:latin typeface="Arial MT"/>
                <a:cs typeface="Arial MT"/>
              </a:rPr>
              <a:t>160°C;</a:t>
            </a:r>
            <a:r>
              <a:rPr lang="en-US" sz="1100" spc="-15" dirty="0">
                <a:solidFill>
                  <a:srgbClr val="231F20"/>
                </a:solidFill>
                <a:latin typeface="Arial MT"/>
                <a:cs typeface="Arial MT"/>
              </a:rPr>
              <a:t> </a:t>
            </a:r>
            <a:r>
              <a:rPr lang="en-US" sz="1100" dirty="0">
                <a:solidFill>
                  <a:srgbClr val="231F20"/>
                </a:solidFill>
                <a:latin typeface="Arial MT"/>
                <a:cs typeface="Arial MT"/>
              </a:rPr>
              <a:t>Hard</a:t>
            </a:r>
            <a:r>
              <a:rPr lang="en-US" sz="1100" spc="-10" dirty="0">
                <a:solidFill>
                  <a:srgbClr val="231F20"/>
                </a:solidFill>
                <a:latin typeface="Arial MT"/>
                <a:cs typeface="Arial MT"/>
              </a:rPr>
              <a:t> </a:t>
            </a:r>
            <a:r>
              <a:rPr lang="en-US" sz="1100" dirty="0">
                <a:solidFill>
                  <a:srgbClr val="231F20"/>
                </a:solidFill>
                <a:latin typeface="Arial MT"/>
                <a:cs typeface="Arial MT"/>
              </a:rPr>
              <a:t>Alloy</a:t>
            </a:r>
            <a:r>
              <a:rPr lang="en-US" sz="1100" spc="-15" dirty="0">
                <a:solidFill>
                  <a:srgbClr val="231F20"/>
                </a:solidFill>
                <a:latin typeface="Arial MT"/>
                <a:cs typeface="Arial MT"/>
              </a:rPr>
              <a:t> </a:t>
            </a:r>
            <a:r>
              <a:rPr lang="en-US" sz="1100" spc="-10" dirty="0">
                <a:solidFill>
                  <a:srgbClr val="231F20"/>
                </a:solidFill>
                <a:latin typeface="Arial MT"/>
                <a:cs typeface="Arial MT"/>
              </a:rPr>
              <a:t>above.</a:t>
            </a:r>
            <a:endParaRPr lang="en-US" sz="1100" dirty="0">
              <a:latin typeface="Arial MT"/>
              <a:cs typeface="Arial MT"/>
            </a:endParaRPr>
          </a:p>
        </p:txBody>
      </p:sp>
      <p:sp>
        <p:nvSpPr>
          <p:cNvPr id="11" name="object 11"/>
          <p:cNvSpPr txBox="1"/>
          <p:nvPr/>
        </p:nvSpPr>
        <p:spPr>
          <a:xfrm>
            <a:off x="5644269" y="5229225"/>
            <a:ext cx="2167255" cy="351378"/>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231F20"/>
                </a:solidFill>
                <a:latin typeface="Arial"/>
                <a:cs typeface="Arial"/>
              </a:rPr>
              <a:t>Stainless</a:t>
            </a:r>
            <a:r>
              <a:rPr sz="1100" b="1" spc="10" dirty="0">
                <a:solidFill>
                  <a:srgbClr val="231F20"/>
                </a:solidFill>
                <a:latin typeface="Arial"/>
                <a:cs typeface="Arial"/>
              </a:rPr>
              <a:t> </a:t>
            </a:r>
            <a:r>
              <a:rPr sz="1100" b="1" dirty="0">
                <a:solidFill>
                  <a:srgbClr val="231F20"/>
                </a:solidFill>
                <a:latin typeface="Arial"/>
                <a:cs typeface="Arial"/>
              </a:rPr>
              <a:t>Steel</a:t>
            </a:r>
            <a:r>
              <a:rPr sz="1100" b="1" spc="15" dirty="0">
                <a:solidFill>
                  <a:srgbClr val="231F20"/>
                </a:solidFill>
                <a:latin typeface="Arial"/>
                <a:cs typeface="Arial"/>
              </a:rPr>
              <a:t> </a:t>
            </a:r>
            <a:r>
              <a:rPr sz="1100" b="1" spc="50" dirty="0">
                <a:solidFill>
                  <a:srgbClr val="231F20"/>
                </a:solidFill>
                <a:latin typeface="Arial"/>
                <a:cs typeface="Arial"/>
              </a:rPr>
              <a:t>-</a:t>
            </a:r>
            <a:r>
              <a:rPr sz="1100" b="1" spc="10" dirty="0">
                <a:solidFill>
                  <a:srgbClr val="231F20"/>
                </a:solidFill>
                <a:latin typeface="Arial"/>
                <a:cs typeface="Arial"/>
              </a:rPr>
              <a:t> </a:t>
            </a:r>
            <a:r>
              <a:rPr sz="1100" dirty="0">
                <a:solidFill>
                  <a:srgbClr val="231F20"/>
                </a:solidFill>
                <a:latin typeface="Arial MT"/>
                <a:cs typeface="Arial MT"/>
              </a:rPr>
              <a:t>for</a:t>
            </a:r>
            <a:r>
              <a:rPr sz="1100" spc="15" dirty="0">
                <a:solidFill>
                  <a:srgbClr val="231F20"/>
                </a:solidFill>
                <a:latin typeface="Arial MT"/>
                <a:cs typeface="Arial MT"/>
              </a:rPr>
              <a:t> </a:t>
            </a:r>
            <a:r>
              <a:rPr sz="1100" dirty="0">
                <a:solidFill>
                  <a:srgbClr val="231F20"/>
                </a:solidFill>
                <a:latin typeface="Arial MT"/>
                <a:cs typeface="Arial MT"/>
              </a:rPr>
              <a:t>corrosion</a:t>
            </a:r>
            <a:r>
              <a:rPr sz="1100" spc="10" dirty="0">
                <a:solidFill>
                  <a:srgbClr val="231F20"/>
                </a:solidFill>
                <a:latin typeface="Arial MT"/>
                <a:cs typeface="Arial MT"/>
              </a:rPr>
              <a:t> </a:t>
            </a:r>
            <a:r>
              <a:rPr sz="1100" dirty="0">
                <a:solidFill>
                  <a:srgbClr val="231F20"/>
                </a:solidFill>
                <a:latin typeface="Arial MT"/>
                <a:cs typeface="Arial MT"/>
              </a:rPr>
              <a:t>resistance</a:t>
            </a:r>
            <a:r>
              <a:rPr sz="1100" spc="15" dirty="0">
                <a:solidFill>
                  <a:srgbClr val="231F20"/>
                </a:solidFill>
                <a:latin typeface="Arial MT"/>
                <a:cs typeface="Arial MT"/>
              </a:rPr>
              <a:t> </a:t>
            </a:r>
            <a:r>
              <a:rPr sz="1100" dirty="0">
                <a:solidFill>
                  <a:srgbClr val="231F20"/>
                </a:solidFill>
                <a:latin typeface="Arial MT"/>
                <a:cs typeface="Arial MT"/>
              </a:rPr>
              <a:t>and</a:t>
            </a:r>
            <a:r>
              <a:rPr sz="1100" spc="10" dirty="0">
                <a:solidFill>
                  <a:srgbClr val="231F20"/>
                </a:solidFill>
                <a:latin typeface="Arial MT"/>
                <a:cs typeface="Arial MT"/>
              </a:rPr>
              <a:t> </a:t>
            </a:r>
            <a:r>
              <a:rPr sz="1100" spc="-10" dirty="0">
                <a:solidFill>
                  <a:srgbClr val="231F20"/>
                </a:solidFill>
                <a:latin typeface="Arial MT"/>
                <a:cs typeface="Arial MT"/>
              </a:rPr>
              <a:t>sterility.</a:t>
            </a:r>
            <a:endParaRPr sz="1100" dirty="0">
              <a:latin typeface="Arial MT"/>
              <a:cs typeface="Arial MT"/>
            </a:endParaRPr>
          </a:p>
        </p:txBody>
      </p:sp>
      <p:sp>
        <p:nvSpPr>
          <p:cNvPr id="12" name="object 12"/>
          <p:cNvSpPr txBox="1"/>
          <p:nvPr/>
        </p:nvSpPr>
        <p:spPr>
          <a:xfrm>
            <a:off x="4789695" y="4282917"/>
            <a:ext cx="2131695" cy="513795"/>
          </a:xfrm>
          <a:prstGeom prst="rect">
            <a:avLst/>
          </a:prstGeom>
        </p:spPr>
        <p:txBody>
          <a:bodyPr vert="horz" wrap="square" lIns="0" tIns="11430" rIns="0" bIns="0" rtlCol="0">
            <a:spAutoFit/>
          </a:bodyPr>
          <a:lstStyle/>
          <a:p>
            <a:pPr marL="12700" marR="5080">
              <a:lnSpc>
                <a:spcPct val="101200"/>
              </a:lnSpc>
              <a:spcBef>
                <a:spcPts val="90"/>
              </a:spcBef>
            </a:pPr>
            <a:r>
              <a:rPr sz="1100" b="1" spc="-10" dirty="0">
                <a:solidFill>
                  <a:srgbClr val="231F20"/>
                </a:solidFill>
                <a:latin typeface="Arial"/>
                <a:cs typeface="Arial"/>
              </a:rPr>
              <a:t>Phosphor</a:t>
            </a:r>
            <a:r>
              <a:rPr sz="1100" b="1" dirty="0">
                <a:solidFill>
                  <a:srgbClr val="231F20"/>
                </a:solidFill>
                <a:latin typeface="Arial"/>
                <a:cs typeface="Arial"/>
              </a:rPr>
              <a:t> Bronze</a:t>
            </a:r>
            <a:r>
              <a:rPr sz="1100" b="1" spc="5" dirty="0">
                <a:solidFill>
                  <a:srgbClr val="231F20"/>
                </a:solidFill>
                <a:latin typeface="Arial"/>
                <a:cs typeface="Arial"/>
              </a:rPr>
              <a:t> </a:t>
            </a:r>
            <a:r>
              <a:rPr sz="1100" b="1" spc="50" dirty="0">
                <a:solidFill>
                  <a:srgbClr val="231F20"/>
                </a:solidFill>
                <a:latin typeface="Arial"/>
                <a:cs typeface="Arial"/>
              </a:rPr>
              <a:t>-</a:t>
            </a:r>
            <a:r>
              <a:rPr sz="1100" b="1" spc="5" dirty="0">
                <a:solidFill>
                  <a:srgbClr val="231F20"/>
                </a:solidFill>
                <a:latin typeface="Arial"/>
                <a:cs typeface="Arial"/>
              </a:rPr>
              <a:t> </a:t>
            </a:r>
            <a:r>
              <a:rPr sz="1100" dirty="0">
                <a:solidFill>
                  <a:srgbClr val="231F20"/>
                </a:solidFill>
                <a:latin typeface="Arial MT"/>
                <a:cs typeface="Arial MT"/>
              </a:rPr>
              <a:t>for close</a:t>
            </a:r>
            <a:r>
              <a:rPr sz="1100" spc="5" dirty="0">
                <a:solidFill>
                  <a:srgbClr val="231F20"/>
                </a:solidFill>
                <a:latin typeface="Arial MT"/>
                <a:cs typeface="Arial MT"/>
              </a:rPr>
              <a:t> </a:t>
            </a:r>
            <a:r>
              <a:rPr sz="1100" dirty="0">
                <a:solidFill>
                  <a:srgbClr val="231F20"/>
                </a:solidFill>
                <a:latin typeface="Arial MT"/>
                <a:cs typeface="Arial MT"/>
              </a:rPr>
              <a:t>clearance</a:t>
            </a:r>
            <a:r>
              <a:rPr sz="1100" spc="5" dirty="0">
                <a:solidFill>
                  <a:srgbClr val="231F20"/>
                </a:solidFill>
                <a:latin typeface="Arial MT"/>
                <a:cs typeface="Arial MT"/>
              </a:rPr>
              <a:t> </a:t>
            </a:r>
            <a:r>
              <a:rPr sz="1100" dirty="0">
                <a:solidFill>
                  <a:srgbClr val="231F20"/>
                </a:solidFill>
                <a:latin typeface="Arial MT"/>
                <a:cs typeface="Arial MT"/>
              </a:rPr>
              <a:t>operation</a:t>
            </a:r>
            <a:r>
              <a:rPr sz="1100" spc="5" dirty="0">
                <a:solidFill>
                  <a:srgbClr val="231F20"/>
                </a:solidFill>
                <a:latin typeface="Arial MT"/>
                <a:cs typeface="Arial MT"/>
              </a:rPr>
              <a:t> </a:t>
            </a:r>
            <a:r>
              <a:rPr sz="1100" spc="-25" dirty="0">
                <a:solidFill>
                  <a:srgbClr val="231F20"/>
                </a:solidFill>
                <a:latin typeface="Arial MT"/>
                <a:cs typeface="Arial MT"/>
              </a:rPr>
              <a:t>for</a:t>
            </a:r>
            <a:r>
              <a:rPr sz="1100" spc="500" dirty="0">
                <a:solidFill>
                  <a:srgbClr val="231F20"/>
                </a:solidFill>
                <a:latin typeface="Arial MT"/>
                <a:cs typeface="Arial MT"/>
              </a:rPr>
              <a:t> </a:t>
            </a:r>
            <a:r>
              <a:rPr sz="1100" dirty="0">
                <a:solidFill>
                  <a:srgbClr val="231F20"/>
                </a:solidFill>
                <a:latin typeface="Arial MT"/>
                <a:cs typeface="Arial MT"/>
              </a:rPr>
              <a:t>minimal</a:t>
            </a:r>
            <a:r>
              <a:rPr sz="1100" spc="10" dirty="0">
                <a:solidFill>
                  <a:srgbClr val="231F20"/>
                </a:solidFill>
                <a:latin typeface="Arial MT"/>
                <a:cs typeface="Arial MT"/>
              </a:rPr>
              <a:t> </a:t>
            </a:r>
            <a:r>
              <a:rPr sz="1100" spc="-10" dirty="0">
                <a:solidFill>
                  <a:srgbClr val="231F20"/>
                </a:solidFill>
                <a:latin typeface="Arial MT"/>
                <a:cs typeface="Arial MT"/>
              </a:rPr>
              <a:t>leakage</a:t>
            </a:r>
            <a:r>
              <a:rPr sz="1100" spc="10" dirty="0">
                <a:solidFill>
                  <a:srgbClr val="231F20"/>
                </a:solidFill>
                <a:latin typeface="Arial MT"/>
                <a:cs typeface="Arial MT"/>
              </a:rPr>
              <a:t> </a:t>
            </a:r>
            <a:r>
              <a:rPr sz="1100" spc="-10" dirty="0">
                <a:solidFill>
                  <a:srgbClr val="231F20"/>
                </a:solidFill>
                <a:latin typeface="Arial MT"/>
                <a:cs typeface="Arial MT"/>
              </a:rPr>
              <a:t>requirements.</a:t>
            </a:r>
            <a:endParaRPr sz="1100" dirty="0">
              <a:latin typeface="Arial MT"/>
              <a:cs typeface="Arial MT"/>
            </a:endParaRPr>
          </a:p>
        </p:txBody>
      </p:sp>
      <p:sp>
        <p:nvSpPr>
          <p:cNvPr id="13" name="object 13"/>
          <p:cNvSpPr txBox="1"/>
          <p:nvPr/>
        </p:nvSpPr>
        <p:spPr>
          <a:xfrm>
            <a:off x="5378450" y="2684191"/>
            <a:ext cx="2331085" cy="1197764"/>
          </a:xfrm>
          <a:prstGeom prst="rect">
            <a:avLst/>
          </a:prstGeom>
        </p:spPr>
        <p:txBody>
          <a:bodyPr vert="horz" wrap="square" lIns="0" tIns="12700" rIns="0" bIns="0" rtlCol="0">
            <a:spAutoFit/>
          </a:bodyPr>
          <a:lstStyle/>
          <a:p>
            <a:pPr marL="12700" marR="5080">
              <a:lnSpc>
                <a:spcPct val="100000"/>
              </a:lnSpc>
              <a:spcBef>
                <a:spcPts val="100"/>
              </a:spcBef>
            </a:pPr>
            <a:r>
              <a:rPr sz="1100" b="1" dirty="0">
                <a:solidFill>
                  <a:srgbClr val="231F20"/>
                </a:solidFill>
                <a:latin typeface="Arial"/>
                <a:cs typeface="Arial"/>
              </a:rPr>
              <a:t>Scraper</a:t>
            </a:r>
            <a:r>
              <a:rPr sz="1100" b="1" spc="30" dirty="0">
                <a:solidFill>
                  <a:srgbClr val="231F20"/>
                </a:solidFill>
                <a:latin typeface="Arial"/>
                <a:cs typeface="Arial"/>
              </a:rPr>
              <a:t> </a:t>
            </a:r>
            <a:r>
              <a:rPr sz="1100" b="1" spc="50" dirty="0">
                <a:solidFill>
                  <a:srgbClr val="231F20"/>
                </a:solidFill>
                <a:latin typeface="Arial"/>
                <a:cs typeface="Arial"/>
              </a:rPr>
              <a:t>-</a:t>
            </a:r>
            <a:r>
              <a:rPr sz="1100" b="1" spc="35" dirty="0">
                <a:solidFill>
                  <a:srgbClr val="231F20"/>
                </a:solidFill>
                <a:latin typeface="Arial"/>
                <a:cs typeface="Arial"/>
              </a:rPr>
              <a:t> </a:t>
            </a:r>
            <a:r>
              <a:rPr sz="1100" dirty="0">
                <a:solidFill>
                  <a:srgbClr val="231F20"/>
                </a:solidFill>
                <a:latin typeface="Arial MT"/>
                <a:cs typeface="Arial MT"/>
              </a:rPr>
              <a:t>for</a:t>
            </a:r>
            <a:r>
              <a:rPr sz="1100" spc="35" dirty="0">
                <a:solidFill>
                  <a:srgbClr val="231F20"/>
                </a:solidFill>
                <a:latin typeface="Arial MT"/>
                <a:cs typeface="Arial MT"/>
              </a:rPr>
              <a:t> </a:t>
            </a:r>
            <a:r>
              <a:rPr sz="1100" dirty="0">
                <a:solidFill>
                  <a:srgbClr val="231F20"/>
                </a:solidFill>
                <a:latin typeface="Arial MT"/>
                <a:cs typeface="Arial MT"/>
              </a:rPr>
              <a:t>products</a:t>
            </a:r>
            <a:r>
              <a:rPr sz="1100" spc="35" dirty="0">
                <a:solidFill>
                  <a:srgbClr val="231F20"/>
                </a:solidFill>
                <a:latin typeface="Arial MT"/>
                <a:cs typeface="Arial MT"/>
              </a:rPr>
              <a:t> </a:t>
            </a:r>
            <a:r>
              <a:rPr sz="1100" dirty="0">
                <a:solidFill>
                  <a:srgbClr val="231F20"/>
                </a:solidFill>
                <a:latin typeface="Arial MT"/>
                <a:cs typeface="Arial MT"/>
              </a:rPr>
              <a:t>that</a:t>
            </a:r>
            <a:r>
              <a:rPr sz="1100" spc="35" dirty="0">
                <a:solidFill>
                  <a:srgbClr val="231F20"/>
                </a:solidFill>
                <a:latin typeface="Arial MT"/>
                <a:cs typeface="Arial MT"/>
              </a:rPr>
              <a:t> </a:t>
            </a:r>
            <a:r>
              <a:rPr sz="1100" dirty="0">
                <a:solidFill>
                  <a:srgbClr val="231F20"/>
                </a:solidFill>
                <a:latin typeface="Arial MT"/>
                <a:cs typeface="Arial MT"/>
              </a:rPr>
              <a:t>compress</a:t>
            </a:r>
            <a:r>
              <a:rPr sz="1100" spc="35" dirty="0">
                <a:solidFill>
                  <a:srgbClr val="231F20"/>
                </a:solidFill>
                <a:latin typeface="Arial MT"/>
                <a:cs typeface="Arial MT"/>
              </a:rPr>
              <a:t> </a:t>
            </a:r>
            <a:r>
              <a:rPr sz="1100" dirty="0">
                <a:solidFill>
                  <a:srgbClr val="231F20"/>
                </a:solidFill>
                <a:latin typeface="Arial MT"/>
                <a:cs typeface="Arial MT"/>
              </a:rPr>
              <a:t>and</a:t>
            </a:r>
            <a:r>
              <a:rPr sz="1100" spc="35" dirty="0">
                <a:solidFill>
                  <a:srgbClr val="231F20"/>
                </a:solidFill>
                <a:latin typeface="Arial MT"/>
                <a:cs typeface="Arial MT"/>
              </a:rPr>
              <a:t> </a:t>
            </a:r>
            <a:r>
              <a:rPr sz="1100" dirty="0">
                <a:solidFill>
                  <a:srgbClr val="231F20"/>
                </a:solidFill>
                <a:latin typeface="Arial MT"/>
                <a:cs typeface="Arial MT"/>
              </a:rPr>
              <a:t>build-up</a:t>
            </a:r>
            <a:r>
              <a:rPr sz="1100" spc="35" dirty="0">
                <a:solidFill>
                  <a:srgbClr val="231F20"/>
                </a:solidFill>
                <a:latin typeface="Arial MT"/>
                <a:cs typeface="Arial MT"/>
              </a:rPr>
              <a:t> </a:t>
            </a:r>
            <a:r>
              <a:rPr sz="1100" dirty="0">
                <a:solidFill>
                  <a:srgbClr val="231F20"/>
                </a:solidFill>
                <a:latin typeface="Arial MT"/>
                <a:cs typeface="Arial MT"/>
              </a:rPr>
              <a:t>on</a:t>
            </a:r>
            <a:r>
              <a:rPr sz="1100" spc="35" dirty="0">
                <a:solidFill>
                  <a:srgbClr val="231F20"/>
                </a:solidFill>
                <a:latin typeface="Arial MT"/>
                <a:cs typeface="Arial MT"/>
              </a:rPr>
              <a:t> </a:t>
            </a:r>
            <a:r>
              <a:rPr sz="1100" spc="-25" dirty="0">
                <a:solidFill>
                  <a:srgbClr val="231F20"/>
                </a:solidFill>
                <a:latin typeface="Arial MT"/>
                <a:cs typeface="Arial MT"/>
              </a:rPr>
              <a:t>the</a:t>
            </a:r>
            <a:r>
              <a:rPr sz="1100" spc="500" dirty="0">
                <a:solidFill>
                  <a:srgbClr val="231F20"/>
                </a:solidFill>
                <a:latin typeface="Arial MT"/>
                <a:cs typeface="Arial MT"/>
              </a:rPr>
              <a:t> </a:t>
            </a:r>
            <a:r>
              <a:rPr sz="1100" dirty="0">
                <a:solidFill>
                  <a:srgbClr val="231F20"/>
                </a:solidFill>
                <a:latin typeface="Arial MT"/>
                <a:cs typeface="Arial MT"/>
              </a:rPr>
              <a:t>swept</a:t>
            </a:r>
            <a:r>
              <a:rPr sz="1100" spc="20" dirty="0">
                <a:solidFill>
                  <a:srgbClr val="231F20"/>
                </a:solidFill>
                <a:latin typeface="Arial MT"/>
                <a:cs typeface="Arial MT"/>
              </a:rPr>
              <a:t> </a:t>
            </a:r>
            <a:r>
              <a:rPr sz="1100" dirty="0">
                <a:solidFill>
                  <a:srgbClr val="231F20"/>
                </a:solidFill>
                <a:latin typeface="Arial MT"/>
                <a:cs typeface="Arial MT"/>
              </a:rPr>
              <a:t>surfaces</a:t>
            </a:r>
            <a:r>
              <a:rPr sz="1100" spc="25" dirty="0">
                <a:solidFill>
                  <a:srgbClr val="231F20"/>
                </a:solidFill>
                <a:latin typeface="Arial MT"/>
                <a:cs typeface="Arial MT"/>
              </a:rPr>
              <a:t> </a:t>
            </a:r>
            <a:r>
              <a:rPr sz="1100" dirty="0">
                <a:solidFill>
                  <a:srgbClr val="231F20"/>
                </a:solidFill>
                <a:latin typeface="Arial MT"/>
                <a:cs typeface="Arial MT"/>
              </a:rPr>
              <a:t>to</a:t>
            </a:r>
            <a:r>
              <a:rPr sz="1100" spc="20" dirty="0">
                <a:solidFill>
                  <a:srgbClr val="231F20"/>
                </a:solidFill>
                <a:latin typeface="Arial MT"/>
                <a:cs typeface="Arial MT"/>
              </a:rPr>
              <a:t> </a:t>
            </a:r>
            <a:r>
              <a:rPr sz="1100" dirty="0">
                <a:solidFill>
                  <a:srgbClr val="231F20"/>
                </a:solidFill>
                <a:latin typeface="Arial MT"/>
                <a:cs typeface="Arial MT"/>
              </a:rPr>
              <a:t>minimise</a:t>
            </a:r>
            <a:r>
              <a:rPr sz="1100" spc="25" dirty="0">
                <a:solidFill>
                  <a:srgbClr val="231F20"/>
                </a:solidFill>
                <a:latin typeface="Arial MT"/>
                <a:cs typeface="Arial MT"/>
              </a:rPr>
              <a:t> </a:t>
            </a:r>
            <a:r>
              <a:rPr sz="1100" dirty="0">
                <a:solidFill>
                  <a:srgbClr val="231F20"/>
                </a:solidFill>
                <a:latin typeface="Arial MT"/>
                <a:cs typeface="Arial MT"/>
              </a:rPr>
              <a:t>torque</a:t>
            </a:r>
            <a:r>
              <a:rPr sz="1100" spc="20" dirty="0">
                <a:solidFill>
                  <a:srgbClr val="231F20"/>
                </a:solidFill>
                <a:latin typeface="Arial MT"/>
                <a:cs typeface="Arial MT"/>
              </a:rPr>
              <a:t> </a:t>
            </a:r>
            <a:r>
              <a:rPr sz="1100" dirty="0">
                <a:solidFill>
                  <a:srgbClr val="231F20"/>
                </a:solidFill>
                <a:latin typeface="Arial MT"/>
                <a:cs typeface="Arial MT"/>
              </a:rPr>
              <a:t>loads.</a:t>
            </a:r>
            <a:r>
              <a:rPr sz="1100" spc="25" dirty="0">
                <a:solidFill>
                  <a:srgbClr val="231F20"/>
                </a:solidFill>
                <a:latin typeface="Arial MT"/>
                <a:cs typeface="Arial MT"/>
              </a:rPr>
              <a:t> </a:t>
            </a:r>
            <a:r>
              <a:rPr sz="1100" spc="-10" dirty="0">
                <a:solidFill>
                  <a:srgbClr val="231F20"/>
                </a:solidFill>
                <a:latin typeface="Arial MT"/>
                <a:cs typeface="Arial MT"/>
              </a:rPr>
              <a:t>Predominately</a:t>
            </a:r>
            <a:r>
              <a:rPr sz="1100" spc="500" dirty="0">
                <a:solidFill>
                  <a:srgbClr val="231F20"/>
                </a:solidFill>
                <a:latin typeface="Arial MT"/>
                <a:cs typeface="Arial MT"/>
              </a:rPr>
              <a:t> </a:t>
            </a:r>
            <a:r>
              <a:rPr sz="1100" dirty="0">
                <a:solidFill>
                  <a:srgbClr val="231F20"/>
                </a:solidFill>
                <a:latin typeface="Arial MT"/>
                <a:cs typeface="Arial MT"/>
              </a:rPr>
              <a:t>needed</a:t>
            </a:r>
            <a:r>
              <a:rPr sz="1100" spc="35" dirty="0">
                <a:solidFill>
                  <a:srgbClr val="231F20"/>
                </a:solidFill>
                <a:latin typeface="Arial MT"/>
                <a:cs typeface="Arial MT"/>
              </a:rPr>
              <a:t> </a:t>
            </a:r>
            <a:r>
              <a:rPr sz="1100" dirty="0">
                <a:solidFill>
                  <a:srgbClr val="231F20"/>
                </a:solidFill>
                <a:latin typeface="Arial MT"/>
                <a:cs typeface="Arial MT"/>
              </a:rPr>
              <a:t>for</a:t>
            </a:r>
            <a:r>
              <a:rPr sz="1100" spc="35" dirty="0">
                <a:solidFill>
                  <a:srgbClr val="231F20"/>
                </a:solidFill>
                <a:latin typeface="Arial MT"/>
                <a:cs typeface="Arial MT"/>
              </a:rPr>
              <a:t> </a:t>
            </a:r>
            <a:r>
              <a:rPr sz="1100" dirty="0">
                <a:solidFill>
                  <a:srgbClr val="231F20"/>
                </a:solidFill>
                <a:latin typeface="Arial MT"/>
                <a:cs typeface="Arial MT"/>
              </a:rPr>
              <a:t>food</a:t>
            </a:r>
            <a:r>
              <a:rPr sz="1100" spc="40" dirty="0">
                <a:solidFill>
                  <a:srgbClr val="231F20"/>
                </a:solidFill>
                <a:latin typeface="Arial MT"/>
                <a:cs typeface="Arial MT"/>
              </a:rPr>
              <a:t> </a:t>
            </a:r>
            <a:r>
              <a:rPr sz="1100" dirty="0">
                <a:solidFill>
                  <a:srgbClr val="231F20"/>
                </a:solidFill>
                <a:latin typeface="Arial MT"/>
                <a:cs typeface="Arial MT"/>
              </a:rPr>
              <a:t>and</a:t>
            </a:r>
            <a:r>
              <a:rPr sz="1100" spc="35" dirty="0">
                <a:solidFill>
                  <a:srgbClr val="231F20"/>
                </a:solidFill>
                <a:latin typeface="Arial MT"/>
                <a:cs typeface="Arial MT"/>
              </a:rPr>
              <a:t> </a:t>
            </a:r>
            <a:r>
              <a:rPr sz="1100" dirty="0">
                <a:solidFill>
                  <a:srgbClr val="231F20"/>
                </a:solidFill>
                <a:latin typeface="Arial MT"/>
                <a:cs typeface="Arial MT"/>
              </a:rPr>
              <a:t>plastic</a:t>
            </a:r>
            <a:r>
              <a:rPr sz="1100" spc="40" dirty="0">
                <a:solidFill>
                  <a:srgbClr val="231F20"/>
                </a:solidFill>
                <a:latin typeface="Arial MT"/>
                <a:cs typeface="Arial MT"/>
              </a:rPr>
              <a:t> </a:t>
            </a:r>
            <a:r>
              <a:rPr sz="1100" dirty="0">
                <a:solidFill>
                  <a:srgbClr val="231F20"/>
                </a:solidFill>
                <a:latin typeface="Arial MT"/>
                <a:cs typeface="Arial MT"/>
              </a:rPr>
              <a:t>applications</a:t>
            </a:r>
            <a:r>
              <a:rPr sz="1100" spc="35" dirty="0">
                <a:solidFill>
                  <a:srgbClr val="231F20"/>
                </a:solidFill>
                <a:latin typeface="Arial MT"/>
                <a:cs typeface="Arial MT"/>
              </a:rPr>
              <a:t> </a:t>
            </a:r>
            <a:r>
              <a:rPr sz="1100" spc="-10" dirty="0">
                <a:solidFill>
                  <a:srgbClr val="231F20"/>
                </a:solidFill>
                <a:latin typeface="Arial MT"/>
                <a:cs typeface="Arial MT"/>
              </a:rPr>
              <a:t>requiring</a:t>
            </a:r>
            <a:r>
              <a:rPr sz="1100" spc="500" dirty="0">
                <a:solidFill>
                  <a:srgbClr val="231F20"/>
                </a:solidFill>
                <a:latin typeface="Arial MT"/>
                <a:cs typeface="Arial MT"/>
              </a:rPr>
              <a:t> </a:t>
            </a:r>
            <a:r>
              <a:rPr sz="1100" dirty="0">
                <a:solidFill>
                  <a:srgbClr val="231F20"/>
                </a:solidFill>
                <a:latin typeface="Arial MT"/>
                <a:cs typeface="Arial MT"/>
              </a:rPr>
              <a:t>Stainless</a:t>
            </a:r>
            <a:r>
              <a:rPr sz="1100" spc="-25" dirty="0">
                <a:solidFill>
                  <a:srgbClr val="231F20"/>
                </a:solidFill>
                <a:latin typeface="Arial MT"/>
                <a:cs typeface="Arial MT"/>
              </a:rPr>
              <a:t> </a:t>
            </a:r>
            <a:r>
              <a:rPr sz="1100" dirty="0">
                <a:solidFill>
                  <a:srgbClr val="231F20"/>
                </a:solidFill>
                <a:latin typeface="Arial MT"/>
                <a:cs typeface="Arial MT"/>
              </a:rPr>
              <a:t>Steel</a:t>
            </a:r>
            <a:r>
              <a:rPr sz="1100" spc="-20" dirty="0">
                <a:solidFill>
                  <a:srgbClr val="231F20"/>
                </a:solidFill>
                <a:latin typeface="Arial MT"/>
                <a:cs typeface="Arial MT"/>
              </a:rPr>
              <a:t> </a:t>
            </a:r>
            <a:r>
              <a:rPr sz="1100" spc="-10" dirty="0">
                <a:solidFill>
                  <a:srgbClr val="231F20"/>
                </a:solidFill>
                <a:latin typeface="Arial MT"/>
                <a:cs typeface="Arial MT"/>
              </a:rPr>
              <a:t>construction.</a:t>
            </a:r>
            <a:endParaRPr sz="1100" dirty="0">
              <a:latin typeface="Arial MT"/>
              <a:cs typeface="Arial MT"/>
            </a:endParaRPr>
          </a:p>
        </p:txBody>
      </p:sp>
      <p:sp>
        <p:nvSpPr>
          <p:cNvPr id="14" name="object 14"/>
          <p:cNvSpPr txBox="1"/>
          <p:nvPr/>
        </p:nvSpPr>
        <p:spPr>
          <a:xfrm>
            <a:off x="4949294" y="1386004"/>
            <a:ext cx="2240280" cy="855683"/>
          </a:xfrm>
          <a:prstGeom prst="rect">
            <a:avLst/>
          </a:prstGeom>
        </p:spPr>
        <p:txBody>
          <a:bodyPr vert="horz" wrap="square" lIns="0" tIns="11430" rIns="0" bIns="0" rtlCol="0">
            <a:spAutoFit/>
          </a:bodyPr>
          <a:lstStyle/>
          <a:p>
            <a:pPr marL="12700" marR="5080" algn="just">
              <a:lnSpc>
                <a:spcPct val="101200"/>
              </a:lnSpc>
              <a:spcBef>
                <a:spcPts val="90"/>
              </a:spcBef>
            </a:pPr>
            <a:r>
              <a:rPr sz="1100" b="1" spc="-10" dirty="0">
                <a:solidFill>
                  <a:srgbClr val="231F20"/>
                </a:solidFill>
                <a:latin typeface="Arial"/>
                <a:cs typeface="Arial"/>
              </a:rPr>
              <a:t>Flexible</a:t>
            </a:r>
            <a:r>
              <a:rPr sz="1100" b="1" spc="20" dirty="0">
                <a:solidFill>
                  <a:srgbClr val="231F20"/>
                </a:solidFill>
                <a:latin typeface="Arial"/>
                <a:cs typeface="Arial"/>
              </a:rPr>
              <a:t> </a:t>
            </a:r>
            <a:r>
              <a:rPr sz="1100" b="1" spc="50" dirty="0">
                <a:solidFill>
                  <a:srgbClr val="231F20"/>
                </a:solidFill>
                <a:latin typeface="Arial"/>
                <a:cs typeface="Arial"/>
              </a:rPr>
              <a:t>-</a:t>
            </a:r>
            <a:r>
              <a:rPr sz="1100" b="1" spc="25" dirty="0">
                <a:solidFill>
                  <a:srgbClr val="231F20"/>
                </a:solidFill>
                <a:latin typeface="Arial"/>
                <a:cs typeface="Arial"/>
              </a:rPr>
              <a:t> </a:t>
            </a:r>
            <a:r>
              <a:rPr sz="1100" spc="-10" dirty="0">
                <a:solidFill>
                  <a:srgbClr val="231F20"/>
                </a:solidFill>
                <a:latin typeface="Arial MT"/>
                <a:cs typeface="Arial MT"/>
              </a:rPr>
              <a:t>(variable</a:t>
            </a:r>
            <a:r>
              <a:rPr sz="1100" spc="20" dirty="0">
                <a:solidFill>
                  <a:srgbClr val="231F20"/>
                </a:solidFill>
                <a:latin typeface="Arial MT"/>
                <a:cs typeface="Arial MT"/>
              </a:rPr>
              <a:t> </a:t>
            </a:r>
            <a:r>
              <a:rPr sz="1100" dirty="0">
                <a:solidFill>
                  <a:srgbClr val="231F20"/>
                </a:solidFill>
                <a:latin typeface="Arial MT"/>
                <a:cs typeface="Arial MT"/>
              </a:rPr>
              <a:t>material</a:t>
            </a:r>
            <a:r>
              <a:rPr sz="1100" spc="25" dirty="0">
                <a:solidFill>
                  <a:srgbClr val="231F20"/>
                </a:solidFill>
                <a:latin typeface="Arial MT"/>
                <a:cs typeface="Arial MT"/>
              </a:rPr>
              <a:t> </a:t>
            </a:r>
            <a:r>
              <a:rPr sz="1100" dirty="0">
                <a:solidFill>
                  <a:srgbClr val="231F20"/>
                </a:solidFill>
                <a:latin typeface="Arial MT"/>
                <a:cs typeface="Arial MT"/>
              </a:rPr>
              <a:t>options)</a:t>
            </a:r>
            <a:r>
              <a:rPr sz="1100" spc="25" dirty="0">
                <a:solidFill>
                  <a:srgbClr val="231F20"/>
                </a:solidFill>
                <a:latin typeface="Arial MT"/>
                <a:cs typeface="Arial MT"/>
              </a:rPr>
              <a:t> </a:t>
            </a:r>
            <a:r>
              <a:rPr sz="1100" dirty="0">
                <a:solidFill>
                  <a:srgbClr val="231F20"/>
                </a:solidFill>
                <a:latin typeface="Arial MT"/>
                <a:cs typeface="Arial MT"/>
              </a:rPr>
              <a:t>low</a:t>
            </a:r>
            <a:r>
              <a:rPr sz="1100" spc="20" dirty="0">
                <a:solidFill>
                  <a:srgbClr val="231F20"/>
                </a:solidFill>
                <a:latin typeface="Arial MT"/>
                <a:cs typeface="Arial MT"/>
              </a:rPr>
              <a:t> </a:t>
            </a:r>
            <a:r>
              <a:rPr sz="1100" dirty="0">
                <a:solidFill>
                  <a:srgbClr val="231F20"/>
                </a:solidFill>
                <a:latin typeface="Arial MT"/>
                <a:cs typeface="Arial MT"/>
              </a:rPr>
              <a:t>cost</a:t>
            </a:r>
            <a:r>
              <a:rPr sz="1100" spc="25" dirty="0">
                <a:solidFill>
                  <a:srgbClr val="231F20"/>
                </a:solidFill>
                <a:latin typeface="Arial MT"/>
                <a:cs typeface="Arial MT"/>
              </a:rPr>
              <a:t> </a:t>
            </a:r>
            <a:r>
              <a:rPr sz="1100" dirty="0">
                <a:solidFill>
                  <a:srgbClr val="231F20"/>
                </a:solidFill>
                <a:latin typeface="Arial MT"/>
                <a:cs typeface="Arial MT"/>
              </a:rPr>
              <a:t>option</a:t>
            </a:r>
            <a:r>
              <a:rPr sz="1100" spc="25" dirty="0">
                <a:solidFill>
                  <a:srgbClr val="231F20"/>
                </a:solidFill>
                <a:latin typeface="Arial MT"/>
                <a:cs typeface="Arial MT"/>
              </a:rPr>
              <a:t> </a:t>
            </a:r>
            <a:r>
              <a:rPr sz="1100" spc="-25" dirty="0">
                <a:solidFill>
                  <a:srgbClr val="231F20"/>
                </a:solidFill>
                <a:latin typeface="Arial MT"/>
                <a:cs typeface="Arial MT"/>
              </a:rPr>
              <a:t>for</a:t>
            </a:r>
            <a:r>
              <a:rPr sz="1100" spc="500" dirty="0">
                <a:solidFill>
                  <a:srgbClr val="231F20"/>
                </a:solidFill>
                <a:latin typeface="Arial MT"/>
                <a:cs typeface="Arial MT"/>
              </a:rPr>
              <a:t> </a:t>
            </a:r>
            <a:r>
              <a:rPr sz="1100" dirty="0">
                <a:solidFill>
                  <a:srgbClr val="231F20"/>
                </a:solidFill>
                <a:latin typeface="Arial MT"/>
                <a:cs typeface="Arial MT"/>
              </a:rPr>
              <a:t>non-friable</a:t>
            </a:r>
            <a:r>
              <a:rPr sz="1100" spc="30" dirty="0">
                <a:solidFill>
                  <a:srgbClr val="231F20"/>
                </a:solidFill>
                <a:latin typeface="Arial MT"/>
                <a:cs typeface="Arial MT"/>
              </a:rPr>
              <a:t> </a:t>
            </a:r>
            <a:r>
              <a:rPr sz="1100" dirty="0">
                <a:solidFill>
                  <a:srgbClr val="231F20"/>
                </a:solidFill>
                <a:latin typeface="Arial MT"/>
                <a:cs typeface="Arial MT"/>
              </a:rPr>
              <a:t>granular</a:t>
            </a:r>
            <a:r>
              <a:rPr sz="1100" spc="35" dirty="0">
                <a:solidFill>
                  <a:srgbClr val="231F20"/>
                </a:solidFill>
                <a:latin typeface="Arial MT"/>
                <a:cs typeface="Arial MT"/>
              </a:rPr>
              <a:t> </a:t>
            </a:r>
            <a:r>
              <a:rPr sz="1100" dirty="0">
                <a:solidFill>
                  <a:srgbClr val="231F20"/>
                </a:solidFill>
                <a:latin typeface="Arial MT"/>
                <a:cs typeface="Arial MT"/>
              </a:rPr>
              <a:t>products.</a:t>
            </a:r>
            <a:r>
              <a:rPr sz="1100" spc="35" dirty="0">
                <a:solidFill>
                  <a:srgbClr val="231F20"/>
                </a:solidFill>
                <a:latin typeface="Arial MT"/>
                <a:cs typeface="Arial MT"/>
              </a:rPr>
              <a:t> </a:t>
            </a:r>
            <a:r>
              <a:rPr sz="1100" spc="-10" dirty="0">
                <a:solidFill>
                  <a:srgbClr val="231F20"/>
                </a:solidFill>
                <a:latin typeface="Arial MT"/>
                <a:cs typeface="Arial MT"/>
              </a:rPr>
              <a:t>Generally</a:t>
            </a:r>
            <a:r>
              <a:rPr sz="1100" spc="35" dirty="0">
                <a:solidFill>
                  <a:srgbClr val="231F20"/>
                </a:solidFill>
                <a:latin typeface="Arial MT"/>
                <a:cs typeface="Arial MT"/>
              </a:rPr>
              <a:t> </a:t>
            </a:r>
            <a:r>
              <a:rPr sz="1100" dirty="0">
                <a:solidFill>
                  <a:srgbClr val="231F20"/>
                </a:solidFill>
                <a:latin typeface="Arial MT"/>
                <a:cs typeface="Arial MT"/>
              </a:rPr>
              <a:t>confined</a:t>
            </a:r>
            <a:r>
              <a:rPr sz="1100" spc="30" dirty="0">
                <a:solidFill>
                  <a:srgbClr val="231F20"/>
                </a:solidFill>
                <a:latin typeface="Arial MT"/>
                <a:cs typeface="Arial MT"/>
              </a:rPr>
              <a:t> </a:t>
            </a:r>
            <a:r>
              <a:rPr sz="1100" dirty="0">
                <a:solidFill>
                  <a:srgbClr val="231F20"/>
                </a:solidFill>
                <a:latin typeface="Arial MT"/>
                <a:cs typeface="Arial MT"/>
              </a:rPr>
              <a:t>to</a:t>
            </a:r>
            <a:r>
              <a:rPr sz="1100" spc="35" dirty="0">
                <a:solidFill>
                  <a:srgbClr val="231F20"/>
                </a:solidFill>
                <a:latin typeface="Arial MT"/>
                <a:cs typeface="Arial MT"/>
              </a:rPr>
              <a:t> </a:t>
            </a:r>
            <a:r>
              <a:rPr sz="1100" spc="-25" dirty="0">
                <a:solidFill>
                  <a:srgbClr val="231F20"/>
                </a:solidFill>
                <a:latin typeface="Arial MT"/>
                <a:cs typeface="Arial MT"/>
              </a:rPr>
              <a:t>low</a:t>
            </a:r>
            <a:r>
              <a:rPr sz="1100" spc="500" dirty="0">
                <a:solidFill>
                  <a:srgbClr val="231F20"/>
                </a:solidFill>
                <a:latin typeface="Arial MT"/>
                <a:cs typeface="Arial MT"/>
              </a:rPr>
              <a:t> </a:t>
            </a:r>
            <a:r>
              <a:rPr sz="1100" dirty="0">
                <a:solidFill>
                  <a:srgbClr val="231F20"/>
                </a:solidFill>
                <a:latin typeface="Arial MT"/>
                <a:cs typeface="Arial MT"/>
              </a:rPr>
              <a:t>pressure</a:t>
            </a:r>
            <a:r>
              <a:rPr sz="1100" spc="-30" dirty="0">
                <a:solidFill>
                  <a:srgbClr val="231F20"/>
                </a:solidFill>
                <a:latin typeface="Arial MT"/>
                <a:cs typeface="Arial MT"/>
              </a:rPr>
              <a:t> </a:t>
            </a:r>
            <a:r>
              <a:rPr sz="1100" dirty="0">
                <a:solidFill>
                  <a:srgbClr val="231F20"/>
                </a:solidFill>
                <a:latin typeface="Arial MT"/>
                <a:cs typeface="Arial MT"/>
              </a:rPr>
              <a:t>differential</a:t>
            </a:r>
            <a:r>
              <a:rPr sz="1100" spc="-30" dirty="0">
                <a:solidFill>
                  <a:srgbClr val="231F20"/>
                </a:solidFill>
                <a:latin typeface="Arial MT"/>
                <a:cs typeface="Arial MT"/>
              </a:rPr>
              <a:t> </a:t>
            </a:r>
            <a:r>
              <a:rPr sz="1100" spc="-10" dirty="0">
                <a:solidFill>
                  <a:srgbClr val="231F20"/>
                </a:solidFill>
                <a:latin typeface="Arial MT"/>
                <a:cs typeface="Arial MT"/>
              </a:rPr>
              <a:t>applications.</a:t>
            </a:r>
            <a:endParaRPr sz="1100" dirty="0">
              <a:latin typeface="Arial MT"/>
              <a:cs typeface="Arial MT"/>
            </a:endParaRPr>
          </a:p>
        </p:txBody>
      </p:sp>
      <p:sp>
        <p:nvSpPr>
          <p:cNvPr id="15" name="object 15"/>
          <p:cNvSpPr txBox="1"/>
          <p:nvPr/>
        </p:nvSpPr>
        <p:spPr>
          <a:xfrm>
            <a:off x="4062500" y="1346798"/>
            <a:ext cx="598805" cy="132080"/>
          </a:xfrm>
          <a:prstGeom prst="rect">
            <a:avLst/>
          </a:prstGeom>
        </p:spPr>
        <p:txBody>
          <a:bodyPr vert="horz" wrap="square" lIns="0" tIns="12700" rIns="0" bIns="0" rtlCol="0">
            <a:spAutoFit/>
          </a:bodyPr>
          <a:lstStyle/>
          <a:p>
            <a:pPr marL="12700">
              <a:lnSpc>
                <a:spcPct val="100000"/>
              </a:lnSpc>
              <a:spcBef>
                <a:spcPts val="100"/>
              </a:spcBef>
            </a:pPr>
            <a:r>
              <a:rPr sz="700" b="1" dirty="0">
                <a:solidFill>
                  <a:srgbClr val="231F20"/>
                </a:solidFill>
                <a:latin typeface="Arial"/>
                <a:cs typeface="Arial"/>
              </a:rPr>
              <a:t>Steel </a:t>
            </a:r>
            <a:r>
              <a:rPr sz="700" b="1" spc="-10" dirty="0">
                <a:solidFill>
                  <a:srgbClr val="231F20"/>
                </a:solidFill>
                <a:latin typeface="Arial"/>
                <a:cs typeface="Arial"/>
              </a:rPr>
              <a:t>Scraper</a:t>
            </a:r>
            <a:endParaRPr sz="700">
              <a:latin typeface="Arial"/>
              <a:cs typeface="Arial"/>
            </a:endParaRPr>
          </a:p>
        </p:txBody>
      </p:sp>
      <p:grpSp>
        <p:nvGrpSpPr>
          <p:cNvPr id="16" name="object 16"/>
          <p:cNvGrpSpPr/>
          <p:nvPr/>
        </p:nvGrpSpPr>
        <p:grpSpPr>
          <a:xfrm>
            <a:off x="4400999" y="1889464"/>
            <a:ext cx="295275" cy="212725"/>
            <a:chOff x="4400999" y="1889464"/>
            <a:chExt cx="295275" cy="212725"/>
          </a:xfrm>
        </p:grpSpPr>
        <p:sp>
          <p:nvSpPr>
            <p:cNvPr id="17" name="object 17"/>
            <p:cNvSpPr/>
            <p:nvPr/>
          </p:nvSpPr>
          <p:spPr>
            <a:xfrm>
              <a:off x="4465726" y="1894226"/>
              <a:ext cx="225425" cy="177165"/>
            </a:xfrm>
            <a:custGeom>
              <a:avLst/>
              <a:gdLst/>
              <a:ahLst/>
              <a:cxnLst/>
              <a:rect l="l" t="t" r="r" b="b"/>
              <a:pathLst>
                <a:path w="225425" h="177164">
                  <a:moveTo>
                    <a:pt x="0" y="176618"/>
                  </a:moveTo>
                  <a:lnTo>
                    <a:pt x="225348" y="176618"/>
                  </a:lnTo>
                  <a:lnTo>
                    <a:pt x="225348" y="0"/>
                  </a:lnTo>
                </a:path>
              </a:pathLst>
            </a:custGeom>
            <a:ln w="9525">
              <a:solidFill>
                <a:srgbClr val="231F20"/>
              </a:solidFill>
            </a:ln>
          </p:spPr>
          <p:txBody>
            <a:bodyPr wrap="square" lIns="0" tIns="0" rIns="0" bIns="0" rtlCol="0"/>
            <a:lstStyle/>
            <a:p>
              <a:endParaRPr/>
            </a:p>
          </p:txBody>
        </p:sp>
        <p:sp>
          <p:nvSpPr>
            <p:cNvPr id="18" name="object 18"/>
            <p:cNvSpPr/>
            <p:nvPr/>
          </p:nvSpPr>
          <p:spPr>
            <a:xfrm>
              <a:off x="4400999" y="2040022"/>
              <a:ext cx="85090" cy="62230"/>
            </a:xfrm>
            <a:custGeom>
              <a:avLst/>
              <a:gdLst/>
              <a:ahLst/>
              <a:cxnLst/>
              <a:rect l="l" t="t" r="r" b="b"/>
              <a:pathLst>
                <a:path w="85089" h="62230">
                  <a:moveTo>
                    <a:pt x="84696" y="0"/>
                  </a:moveTo>
                  <a:lnTo>
                    <a:pt x="0" y="30822"/>
                  </a:lnTo>
                  <a:lnTo>
                    <a:pt x="84696" y="61645"/>
                  </a:lnTo>
                  <a:lnTo>
                    <a:pt x="84696" y="0"/>
                  </a:lnTo>
                  <a:close/>
                </a:path>
              </a:pathLst>
            </a:custGeom>
            <a:solidFill>
              <a:srgbClr val="231F20"/>
            </a:solidFill>
          </p:spPr>
          <p:txBody>
            <a:bodyPr wrap="square" lIns="0" tIns="0" rIns="0" bIns="0" rtlCol="0"/>
            <a:lstStyle/>
            <a:p>
              <a:endParaRPr/>
            </a:p>
          </p:txBody>
        </p:sp>
      </p:grpSp>
      <p:sp>
        <p:nvSpPr>
          <p:cNvPr id="19" name="object 19"/>
          <p:cNvSpPr txBox="1"/>
          <p:nvPr/>
        </p:nvSpPr>
        <p:spPr>
          <a:xfrm>
            <a:off x="4547937" y="1752518"/>
            <a:ext cx="327025" cy="132080"/>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231F20"/>
                </a:solidFill>
                <a:latin typeface="Arial"/>
                <a:cs typeface="Arial"/>
              </a:rPr>
              <a:t>Bronze</a:t>
            </a:r>
            <a:endParaRPr sz="700">
              <a:latin typeface="Arial"/>
              <a:cs typeface="Arial"/>
            </a:endParaRPr>
          </a:p>
        </p:txBody>
      </p:sp>
      <p:grpSp>
        <p:nvGrpSpPr>
          <p:cNvPr id="20" name="object 20"/>
          <p:cNvGrpSpPr/>
          <p:nvPr/>
        </p:nvGrpSpPr>
        <p:grpSpPr>
          <a:xfrm>
            <a:off x="3745800" y="2990394"/>
            <a:ext cx="1024255" cy="1998980"/>
            <a:chOff x="3745800" y="2990394"/>
            <a:chExt cx="1024255" cy="1998980"/>
          </a:xfrm>
        </p:grpSpPr>
        <p:sp>
          <p:nvSpPr>
            <p:cNvPr id="21" name="object 21"/>
            <p:cNvSpPr/>
            <p:nvPr/>
          </p:nvSpPr>
          <p:spPr>
            <a:xfrm>
              <a:off x="3810526" y="4958043"/>
              <a:ext cx="700405" cy="0"/>
            </a:xfrm>
            <a:custGeom>
              <a:avLst/>
              <a:gdLst/>
              <a:ahLst/>
              <a:cxnLst/>
              <a:rect l="l" t="t" r="r" b="b"/>
              <a:pathLst>
                <a:path w="700404">
                  <a:moveTo>
                    <a:pt x="0" y="0"/>
                  </a:moveTo>
                  <a:lnTo>
                    <a:pt x="700278" y="0"/>
                  </a:lnTo>
                </a:path>
              </a:pathLst>
            </a:custGeom>
            <a:ln w="9525">
              <a:solidFill>
                <a:srgbClr val="231F20"/>
              </a:solidFill>
            </a:ln>
          </p:spPr>
          <p:txBody>
            <a:bodyPr wrap="square" lIns="0" tIns="0" rIns="0" bIns="0" rtlCol="0"/>
            <a:lstStyle/>
            <a:p>
              <a:endParaRPr/>
            </a:p>
          </p:txBody>
        </p:sp>
        <p:sp>
          <p:nvSpPr>
            <p:cNvPr id="22" name="object 22"/>
            <p:cNvSpPr/>
            <p:nvPr/>
          </p:nvSpPr>
          <p:spPr>
            <a:xfrm>
              <a:off x="3745800" y="4927220"/>
              <a:ext cx="85090" cy="62230"/>
            </a:xfrm>
            <a:custGeom>
              <a:avLst/>
              <a:gdLst/>
              <a:ahLst/>
              <a:cxnLst/>
              <a:rect l="l" t="t" r="r" b="b"/>
              <a:pathLst>
                <a:path w="85089" h="62229">
                  <a:moveTo>
                    <a:pt x="84696" y="0"/>
                  </a:moveTo>
                  <a:lnTo>
                    <a:pt x="0" y="30822"/>
                  </a:lnTo>
                  <a:lnTo>
                    <a:pt x="84696" y="61645"/>
                  </a:lnTo>
                  <a:lnTo>
                    <a:pt x="84696" y="0"/>
                  </a:lnTo>
                  <a:close/>
                </a:path>
              </a:pathLst>
            </a:custGeom>
            <a:solidFill>
              <a:srgbClr val="231F20"/>
            </a:solidFill>
          </p:spPr>
          <p:txBody>
            <a:bodyPr wrap="square" lIns="0" tIns="0" rIns="0" bIns="0" rtlCol="0"/>
            <a:lstStyle/>
            <a:p>
              <a:endParaRPr/>
            </a:p>
          </p:txBody>
        </p:sp>
        <p:sp>
          <p:nvSpPr>
            <p:cNvPr id="23" name="object 23"/>
            <p:cNvSpPr/>
            <p:nvPr/>
          </p:nvSpPr>
          <p:spPr>
            <a:xfrm>
              <a:off x="4739177" y="2990394"/>
              <a:ext cx="0" cy="270510"/>
            </a:xfrm>
            <a:custGeom>
              <a:avLst/>
              <a:gdLst/>
              <a:ahLst/>
              <a:cxnLst/>
              <a:rect l="l" t="t" r="r" b="b"/>
              <a:pathLst>
                <a:path h="270510">
                  <a:moveTo>
                    <a:pt x="0" y="270103"/>
                  </a:moveTo>
                  <a:lnTo>
                    <a:pt x="0" y="0"/>
                  </a:lnTo>
                </a:path>
              </a:pathLst>
            </a:custGeom>
            <a:ln w="9525">
              <a:solidFill>
                <a:srgbClr val="231F20"/>
              </a:solidFill>
            </a:ln>
          </p:spPr>
          <p:txBody>
            <a:bodyPr wrap="square" lIns="0" tIns="0" rIns="0" bIns="0" rtlCol="0"/>
            <a:lstStyle/>
            <a:p>
              <a:endParaRPr/>
            </a:p>
          </p:txBody>
        </p:sp>
        <p:sp>
          <p:nvSpPr>
            <p:cNvPr id="24" name="object 24"/>
            <p:cNvSpPr/>
            <p:nvPr/>
          </p:nvSpPr>
          <p:spPr>
            <a:xfrm>
              <a:off x="4708354" y="3240528"/>
              <a:ext cx="62230" cy="85090"/>
            </a:xfrm>
            <a:custGeom>
              <a:avLst/>
              <a:gdLst/>
              <a:ahLst/>
              <a:cxnLst/>
              <a:rect l="l" t="t" r="r" b="b"/>
              <a:pathLst>
                <a:path w="62229" h="85089">
                  <a:moveTo>
                    <a:pt x="61645" y="0"/>
                  </a:moveTo>
                  <a:lnTo>
                    <a:pt x="0" y="0"/>
                  </a:lnTo>
                  <a:lnTo>
                    <a:pt x="30822" y="84696"/>
                  </a:lnTo>
                  <a:lnTo>
                    <a:pt x="61645" y="0"/>
                  </a:lnTo>
                  <a:close/>
                </a:path>
              </a:pathLst>
            </a:custGeom>
            <a:solidFill>
              <a:srgbClr val="231F20"/>
            </a:solidFill>
          </p:spPr>
          <p:txBody>
            <a:bodyPr wrap="square" lIns="0" tIns="0" rIns="0" bIns="0" rtlCol="0"/>
            <a:lstStyle/>
            <a:p>
              <a:endParaRPr/>
            </a:p>
          </p:txBody>
        </p:sp>
      </p:grpSp>
      <p:sp>
        <p:nvSpPr>
          <p:cNvPr id="25" name="object 25"/>
          <p:cNvSpPr txBox="1"/>
          <p:nvPr/>
        </p:nvSpPr>
        <p:spPr>
          <a:xfrm>
            <a:off x="4550300" y="4889098"/>
            <a:ext cx="239395" cy="132080"/>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231F20"/>
                </a:solidFill>
                <a:latin typeface="Arial"/>
                <a:cs typeface="Arial"/>
              </a:rPr>
              <a:t>Steel</a:t>
            </a:r>
            <a:endParaRPr sz="700">
              <a:latin typeface="Arial"/>
              <a:cs typeface="Arial"/>
            </a:endParaRPr>
          </a:p>
        </p:txBody>
      </p:sp>
      <p:sp>
        <p:nvSpPr>
          <p:cNvPr id="26" name="object 26"/>
          <p:cNvSpPr txBox="1"/>
          <p:nvPr/>
        </p:nvSpPr>
        <p:spPr>
          <a:xfrm>
            <a:off x="4376206" y="2844255"/>
            <a:ext cx="725170" cy="132080"/>
          </a:xfrm>
          <a:prstGeom prst="rect">
            <a:avLst/>
          </a:prstGeom>
        </p:spPr>
        <p:txBody>
          <a:bodyPr vert="horz" wrap="square" lIns="0" tIns="12700" rIns="0" bIns="0" rtlCol="0">
            <a:spAutoFit/>
          </a:bodyPr>
          <a:lstStyle/>
          <a:p>
            <a:pPr marL="12700">
              <a:lnSpc>
                <a:spcPct val="100000"/>
              </a:lnSpc>
              <a:spcBef>
                <a:spcPts val="100"/>
              </a:spcBef>
            </a:pPr>
            <a:r>
              <a:rPr sz="700" b="1" spc="-10" dirty="0">
                <a:solidFill>
                  <a:srgbClr val="231F20"/>
                </a:solidFill>
                <a:latin typeface="Arial"/>
                <a:cs typeface="Arial"/>
              </a:rPr>
              <a:t>Flexible</a:t>
            </a:r>
            <a:r>
              <a:rPr sz="700" b="1" spc="25" dirty="0">
                <a:solidFill>
                  <a:srgbClr val="231F20"/>
                </a:solidFill>
                <a:latin typeface="Arial"/>
                <a:cs typeface="Arial"/>
              </a:rPr>
              <a:t> </a:t>
            </a:r>
            <a:r>
              <a:rPr sz="700" b="1" spc="-10" dirty="0">
                <a:solidFill>
                  <a:srgbClr val="231F20"/>
                </a:solidFill>
                <a:latin typeface="Arial"/>
                <a:cs typeface="Arial"/>
              </a:rPr>
              <a:t>Polymer</a:t>
            </a:r>
            <a:endParaRPr sz="700">
              <a:latin typeface="Arial"/>
              <a:cs typeface="Arial"/>
            </a:endParaRPr>
          </a:p>
        </p:txBody>
      </p:sp>
      <p:sp>
        <p:nvSpPr>
          <p:cNvPr id="27" name="object 27"/>
          <p:cNvSpPr txBox="1"/>
          <p:nvPr/>
        </p:nvSpPr>
        <p:spPr>
          <a:xfrm>
            <a:off x="61342" y="7248593"/>
            <a:ext cx="147320" cy="177800"/>
          </a:xfrm>
          <a:prstGeom prst="rect">
            <a:avLst/>
          </a:prstGeom>
        </p:spPr>
        <p:txBody>
          <a:bodyPr vert="horz" wrap="square" lIns="0" tIns="12700" rIns="0" bIns="0" rtlCol="0">
            <a:spAutoFit/>
          </a:bodyPr>
          <a:lstStyle/>
          <a:p>
            <a:pPr marL="12700">
              <a:lnSpc>
                <a:spcPct val="100000"/>
              </a:lnSpc>
              <a:spcBef>
                <a:spcPts val="100"/>
              </a:spcBef>
            </a:pPr>
            <a:r>
              <a:rPr sz="1000" b="1" spc="-90" dirty="0">
                <a:solidFill>
                  <a:srgbClr val="231F20"/>
                </a:solidFill>
                <a:latin typeface="Trebuchet MS"/>
                <a:cs typeface="Trebuchet MS"/>
              </a:rPr>
              <a:t>16</a:t>
            </a:r>
            <a:endParaRPr sz="1000">
              <a:latin typeface="Trebuchet MS"/>
              <a:cs typeface="Trebuchet MS"/>
            </a:endParaRPr>
          </a:p>
        </p:txBody>
      </p:sp>
      <p:pic>
        <p:nvPicPr>
          <p:cNvPr id="28" name="Picture 27" descr="A blue and white logo&#10;&#10;Description automatically generated">
            <a:extLst>
              <a:ext uri="{FF2B5EF4-FFF2-40B4-BE49-F238E27FC236}">
                <a16:creationId xmlns:a16="http://schemas.microsoft.com/office/drawing/2014/main" id="{EA33BECC-ABBC-417D-B260-C8D9A93E35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7897" y="-60745"/>
            <a:ext cx="840036" cy="811212"/>
          </a:xfrm>
          <a:prstGeom prst="rect">
            <a:avLst/>
          </a:prstGeom>
          <a:effectLst>
            <a:softEdge rad="127000"/>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360</TotalTime>
  <Words>2989</Words>
  <Application>Microsoft Office PowerPoint</Application>
  <PresentationFormat>Custom</PresentationFormat>
  <Paragraphs>335</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Aptos</vt:lpstr>
      <vt:lpstr>Aptos Display</vt:lpstr>
      <vt:lpstr>Arial</vt:lpstr>
      <vt:lpstr>Arial MT</vt:lpstr>
      <vt:lpstr>Times New Roman</vt:lpstr>
      <vt:lpstr>Trebuchet MS</vt:lpstr>
      <vt:lpstr>Wingdings</vt:lpstr>
      <vt:lpstr>Office Theme</vt:lpstr>
      <vt:lpstr>ROTARY VALVES: AN INTRODUCTION TO SELECTION AND USE BY SHANGHAI YOUWEI’S POWDER EQUIPMENTS LTD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MODELS </vt:lpstr>
      <vt:lpstr>PowerPoint Presentation</vt:lpstr>
      <vt:lpstr>Rotary Valve in Food and Pharmaceutical </vt:lpstr>
      <vt:lpstr>Rotary Valve In Agricultural, Dairy, Tobacco and Grain </vt:lpstr>
      <vt:lpstr>Rotary Valve In Rotary Valve in Food and Pharmaceutical</vt:lpstr>
      <vt:lpstr>Rotary Valve in Baking and Milling Industry </vt:lpstr>
      <vt:lpstr>Rotary Valve in Powder Industry </vt:lpstr>
      <vt:lpstr>What We Need To Know From You</vt:lpstr>
      <vt:lpstr>INSTALLATION AND USE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ROTARY VALVES: AN INTRODUCTION TO SELECTION AND USE BY SHANGHAI POWDER EQUIPMENTS LTD</dc:title>
  <dc:creator>fpae tjgs</dc:creator>
  <cp:lastModifiedBy>office0257</cp:lastModifiedBy>
  <cp:revision>8</cp:revision>
  <dcterms:created xsi:type="dcterms:W3CDTF">2024-01-23T02:35:23Z</dcterms:created>
  <dcterms:modified xsi:type="dcterms:W3CDTF">2024-01-25T03:15:16Z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2020-11-11T00:00:00Z</vt:filetime>
  </property>
  <property fmtid="{D5CDD505-2E9C-101B-9397-08002B2CF9AE}" pid="3" name="Creator">
    <vt:lpwstr>Adobe InDesign CC 2017 (Macintosh)</vt:lpwstr>
  </property>
  <property fmtid="{D5CDD505-2E9C-101B-9397-08002B2CF9AE}" pid="4" name="LastSaved">
    <vt:filetime>2024-01-23T00:00:00Z</vt:filetime>
  </property>
  <property fmtid="{D5CDD505-2E9C-101B-9397-08002B2CF9AE}" pid="5" name="Producer">
    <vt:lpwstr>Adobe PDF Library 15.0</vt:lpwstr>
  </property>
</Properties>
</file>