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8.jpg" ContentType="image/jpeg"/>
  <Override PartName="/ppt/media/image20.jpg" ContentType="image/jpeg"/>
  <Override PartName="/ppt/ink/ink1.xml" ContentType="application/inkml+xml"/>
  <Override PartName="/ppt/media/image49.jpg" ContentType="image/jpeg"/>
  <Override PartName="/ppt/media/image70.jpg" ContentType="image/jpeg"/>
  <Override PartName="/ppt/media/image8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9" r:id="rId3"/>
    <p:sldId id="257" r:id="rId4"/>
    <p:sldId id="258" r:id="rId5"/>
    <p:sldId id="270" r:id="rId6"/>
    <p:sldId id="272" r:id="rId7"/>
    <p:sldId id="271" r:id="rId8"/>
    <p:sldId id="273" r:id="rId9"/>
    <p:sldId id="274" r:id="rId10"/>
    <p:sldId id="259" r:id="rId11"/>
    <p:sldId id="260" r:id="rId12"/>
    <p:sldId id="275" r:id="rId13"/>
    <p:sldId id="276" r:id="rId14"/>
    <p:sldId id="277" r:id="rId15"/>
    <p:sldId id="278" r:id="rId16"/>
    <p:sldId id="279" r:id="rId17"/>
    <p:sldId id="280" r:id="rId18"/>
    <p:sldId id="281" r:id="rId19"/>
  </p:sldIdLst>
  <p:sldSz cx="7556500" cy="10693400"/>
  <p:notesSz cx="7556500" cy="1069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0" autoAdjust="0"/>
  </p:normalViewPr>
  <p:slideViewPr>
    <p:cSldViewPr>
      <p:cViewPr>
        <p:scale>
          <a:sx n="50" d="100"/>
          <a:sy n="50" d="100"/>
        </p:scale>
        <p:origin x="1904" y="2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7T03:29:47.423"/>
    </inkml:context>
    <inkml:brush xml:id="br0">
      <inkml:brushProperty name="width" value="0.2" units="cm"/>
      <inkml:brushProperty name="height" value="0.2" units="cm"/>
      <inkml:brushProperty name="color" value="#FFFFFF"/>
    </inkml:brush>
  </inkml:definitions>
  <inkml:trace contextRef="#ctx0" brushRef="#br0">0 30 24575,'7'4'0,"0"0"0,0 0 0,0-1 0,0 1 0,1-2 0,-1 1 0,1-1 0,13 2 0,3 2 0,20 6 0,67 21 0,-84-26 0,0 0 0,1-2 0,0-1 0,32 1 0,34 4 0,92 4 0,-84-9 0,-4 7 0,6 1 0,-86-10 0,0 1 0,-1 1 0,1 0 0,24 10 0,-22-7 0,1-1 0,36 7 0,55-8 0,-70-4 0,45 6 0,7 11 0,-49-9 0,0-1 0,53 1 0,-56-7 0,41 9 0,25 1 0,23 2 0,35 0 0,-152-14 0,15 0 0,43-4 0,-62 2 0,1 0 0,-1 0 0,0-1 0,-1-1 0,1 1 0,0-2 0,15-8 0,-14 5 0,0 0 0,0 0 0,-1-1 0,15-16 0,-21 21 0,0-1 0,0 0 0,-1 0 0,0 0 0,0 0 0,0 0 0,0-1 0,-1 1 0,0-1 0,0 0 0,-1 0 0,2-8 0,-3 13 0,0-1 0,0 1 0,0-1 0,0 1 0,0 0 0,0-1 0,-1 1 0,1 0 0,0-1 0,-1 1 0,1 0 0,-1-1 0,1 1 0,-1 0 0,0 0 0,0 0 0,1 0 0,-1-1 0,0 1 0,0 0 0,0 0 0,0 1 0,0-1 0,0 0 0,-1 0 0,1 0 0,0 1 0,0-1 0,0 1 0,-1-1 0,1 1 0,0-1 0,-1 1 0,1 0 0,0 0 0,-1-1 0,1 1 0,-1 0 0,-1 1 0,-9-1 0,0 0 0,0 1 0,-22 5 0,13-2 0,-74 4 0,-128-6 0,122-3 0,72-1 0,1-1 0,0-1 0,-45-13 0,-37-6 0,28 11 0,24 3 0,-91-2 0,-295 12 0,419-3 0,0-1 0,0 0 0,-45-15 0,3 2 0,1 2 0,0 3 0,0 3 0,-77 1 0,-45 9 0,301-4 0,142 4 0,-89 23 0,-19-2 0,32 5 0,-121-16 0,1-3 0,59 2 0,435-11 0,-236-2 0,-199 0 0,128 4 0,-237-1 0,0 0 0,0 1 0,0 0 0,13 5 0,-19-6 0,0 0 0,0 0 0,0 0 0,0 1 0,0 0 0,0-1 0,-1 1 0,1 0 0,-1 0 0,1 1 0,-1-1 0,0 0 0,0 1 0,0-1 0,3 6 0,-5-8 0,0 1 0,1-1 0,-1 1 0,0 0 0,0-1 0,0 1 0,0 0 0,1-1 0,-1 1 0,0 0 0,0 0 0,0-1 0,0 1 0,-1 0 0,1-1 0,0 1 0,0 0 0,0-1 0,0 1 0,-1 0 0,1-1 0,0 1 0,-1-1 0,1 1 0,0 0 0,-1-1 0,1 1 0,-1-1 0,1 1 0,-1-1 0,1 0 0,-1 1 0,1-1 0,-1 1 0,0-1 0,1 0 0,-1 1 0,-1-1 0,-26 8 0,21-7 0,-304 39 0,-4-22 0,-338-20 0,620 3 0,0 3 0,-35 7 0,26-3 0,-99 20 0,62-9-1365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ahoma"/>
                <a:cs typeface="Tahoma"/>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9620" y="1143940"/>
            <a:ext cx="6663608" cy="391159"/>
          </a:xfrm>
          <a:prstGeom prst="rect">
            <a:avLst/>
          </a:prstGeom>
        </p:spPr>
        <p:txBody>
          <a:bodyPr wrap="square" lIns="0" tIns="0" rIns="0" bIns="0">
            <a:spAutoFit/>
          </a:bodyPr>
          <a:lstStyle>
            <a:lvl1pPr>
              <a:defRPr sz="2400" b="0" i="0">
                <a:solidFill>
                  <a:schemeClr val="tx1"/>
                </a:solidFill>
                <a:latin typeface="Tahoma"/>
                <a:cs typeface="Tahoma"/>
              </a:defRPr>
            </a:lvl1pPr>
          </a:lstStyle>
          <a:p>
            <a:endParaRPr/>
          </a:p>
        </p:txBody>
      </p:sp>
      <p:sp>
        <p:nvSpPr>
          <p:cNvPr id="3" name="Holder 3"/>
          <p:cNvSpPr>
            <a:spLocks noGrp="1"/>
          </p:cNvSpPr>
          <p:nvPr>
            <p:ph type="body" idx="1"/>
          </p:nvPr>
        </p:nvSpPr>
        <p:spPr>
          <a:xfrm>
            <a:off x="444500" y="4598953"/>
            <a:ext cx="6673850" cy="3200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2.png"/><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57.jpg"/><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g"/><Relationship Id="rId3" Type="http://schemas.openxmlformats.org/officeDocument/2006/relationships/image" Target="../media/image5.gif"/><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10"/>
          <p:cNvPicPr/>
          <p:nvPr/>
        </p:nvPicPr>
        <p:blipFill>
          <a:blip r:embed="rId2" cstate="print"/>
          <a:stretch>
            <a:fillRect/>
          </a:stretch>
        </p:blipFill>
        <p:spPr>
          <a:xfrm>
            <a:off x="0" y="2010683"/>
            <a:ext cx="7559992" cy="6987603"/>
          </a:xfrm>
          <a:prstGeom prst="rect">
            <a:avLst/>
          </a:prstGeom>
        </p:spPr>
      </p:pic>
      <p:sp>
        <p:nvSpPr>
          <p:cNvPr id="11" name="object 18">
            <a:extLst>
              <a:ext uri="{FF2B5EF4-FFF2-40B4-BE49-F238E27FC236}">
                <a16:creationId xmlns:a16="http://schemas.microsoft.com/office/drawing/2014/main" id="{B04FC01D-83C3-5D3D-9986-325F711F5AAE}"/>
              </a:ext>
            </a:extLst>
          </p:cNvPr>
          <p:cNvSpPr/>
          <p:nvPr/>
        </p:nvSpPr>
        <p:spPr>
          <a:xfrm>
            <a:off x="-20955" y="426274"/>
            <a:ext cx="7577455" cy="1600200"/>
          </a:xfrm>
          <a:custGeom>
            <a:avLst/>
            <a:gdLst/>
            <a:ahLst/>
            <a:cxnLst/>
            <a:rect l="l" t="t" r="r" b="b"/>
            <a:pathLst>
              <a:path w="7772400" h="1600200">
                <a:moveTo>
                  <a:pt x="7772400" y="0"/>
                </a:moveTo>
                <a:lnTo>
                  <a:pt x="0" y="0"/>
                </a:lnTo>
                <a:lnTo>
                  <a:pt x="0" y="1600200"/>
                </a:lnTo>
                <a:lnTo>
                  <a:pt x="7772400" y="1600200"/>
                </a:lnTo>
                <a:lnTo>
                  <a:pt x="7772400" y="0"/>
                </a:lnTo>
                <a:close/>
              </a:path>
            </a:pathLst>
          </a:custGeom>
          <a:solidFill>
            <a:schemeClr val="accent5">
              <a:lumMod val="75000"/>
            </a:schemeClr>
          </a:solidFill>
        </p:spPr>
        <p:txBody>
          <a:bodyPr wrap="square" lIns="0" tIns="0" rIns="0" bIns="0" rtlCol="0"/>
          <a:lstStyle/>
          <a:p>
            <a:pPr marL="12700">
              <a:lnSpc>
                <a:spcPct val="100000"/>
              </a:lnSpc>
              <a:spcBef>
                <a:spcPts val="100"/>
              </a:spcBef>
            </a:pPr>
            <a:r>
              <a:rPr lang="en-US" spc="90" dirty="0">
                <a:solidFill>
                  <a:srgbClr val="1A2B5A"/>
                </a:solidFill>
                <a:latin typeface="Arial MT"/>
                <a:cs typeface="Arial MT"/>
              </a:rPr>
              <a:t>                      </a:t>
            </a:r>
          </a:p>
          <a:p>
            <a:pPr marL="12700">
              <a:lnSpc>
                <a:spcPct val="100000"/>
              </a:lnSpc>
              <a:spcBef>
                <a:spcPts val="100"/>
              </a:spcBef>
            </a:pPr>
            <a:r>
              <a:rPr lang="en-US" sz="3200" b="1" dirty="0">
                <a:solidFill>
                  <a:schemeClr val="bg1"/>
                </a:solidFill>
                <a:effectLst>
                  <a:outerShdw blurRad="38100" dist="38100" dir="2700000" algn="tl">
                    <a:srgbClr val="000000">
                      <a:alpha val="43137"/>
                    </a:srgbClr>
                  </a:outerShdw>
                </a:effectLst>
                <a:latin typeface="Google sans"/>
                <a:cs typeface="Arial MT"/>
              </a:rPr>
              <a:t>SHANGHAI YOUWEI’S </a:t>
            </a:r>
          </a:p>
          <a:p>
            <a:pPr marL="12700">
              <a:lnSpc>
                <a:spcPct val="100000"/>
              </a:lnSpc>
              <a:spcBef>
                <a:spcPts val="100"/>
              </a:spcBef>
            </a:pPr>
            <a:r>
              <a:rPr lang="en-US" b="1" dirty="0">
                <a:solidFill>
                  <a:schemeClr val="accent5">
                    <a:lumMod val="40000"/>
                    <a:lumOff val="60000"/>
                  </a:schemeClr>
                </a:solidFill>
                <a:effectLst>
                  <a:outerShdw blurRad="38100" dist="38100" dir="2700000" algn="tl">
                    <a:srgbClr val="000000">
                      <a:alpha val="43137"/>
                    </a:srgbClr>
                  </a:outerShdw>
                </a:effectLst>
                <a:latin typeface="Google sans"/>
                <a:cs typeface="Arial MT"/>
              </a:rPr>
              <a:t> </a:t>
            </a:r>
            <a:r>
              <a:rPr lang="en-US" sz="2000" b="1" spc="-30" dirty="0"/>
              <a:t>COMPETENC</a:t>
            </a:r>
            <a:r>
              <a:rPr lang="en-US" sz="2000" b="1" spc="-65" dirty="0"/>
              <a:t>E</a:t>
            </a:r>
            <a:r>
              <a:rPr lang="en-US" sz="2000" b="1" spc="-80" dirty="0"/>
              <a:t> </a:t>
            </a:r>
            <a:r>
              <a:rPr lang="en-US" sz="2000" b="1" spc="-65" dirty="0"/>
              <a:t>I</a:t>
            </a:r>
            <a:r>
              <a:rPr lang="en-US" sz="2000" b="1" spc="-195" dirty="0"/>
              <a:t>N</a:t>
            </a:r>
            <a:r>
              <a:rPr lang="en-US" sz="2000" b="1" spc="-80" dirty="0"/>
              <a:t> </a:t>
            </a:r>
            <a:r>
              <a:rPr lang="en-US" sz="2000" b="1" spc="-60" dirty="0"/>
              <a:t>CONVEYING</a:t>
            </a:r>
            <a:endParaRPr lang="en-US" sz="2000" b="1" dirty="0">
              <a:solidFill>
                <a:schemeClr val="accent5">
                  <a:lumMod val="40000"/>
                  <a:lumOff val="60000"/>
                </a:schemeClr>
              </a:solidFill>
              <a:effectLst>
                <a:outerShdw blurRad="38100" dist="38100" dir="2700000" algn="tl">
                  <a:srgbClr val="000000">
                    <a:alpha val="43137"/>
                  </a:srgbClr>
                </a:outerShdw>
              </a:effectLst>
              <a:latin typeface="Google sans"/>
              <a:cs typeface="Arial MT"/>
            </a:endParaRPr>
          </a:p>
        </p:txBody>
      </p:sp>
      <p:pic>
        <p:nvPicPr>
          <p:cNvPr id="12" name="Picture 11" descr="A blue and white logo&#10;&#10;Description automatically generated">
            <a:extLst>
              <a:ext uri="{FF2B5EF4-FFF2-40B4-BE49-F238E27FC236}">
                <a16:creationId xmlns:a16="http://schemas.microsoft.com/office/drawing/2014/main" id="{53F69F5A-2A8A-31CC-C49F-3314CD47E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860" y="635173"/>
            <a:ext cx="1373579" cy="1391301"/>
          </a:xfrm>
          <a:prstGeom prst="rect">
            <a:avLst/>
          </a:prstGeom>
          <a:effectLst>
            <a:softEdge rad="190500"/>
          </a:effectLst>
        </p:spPr>
      </p:pic>
      <p:sp>
        <p:nvSpPr>
          <p:cNvPr id="13" name="TextBox 12">
            <a:extLst>
              <a:ext uri="{FF2B5EF4-FFF2-40B4-BE49-F238E27FC236}">
                <a16:creationId xmlns:a16="http://schemas.microsoft.com/office/drawing/2014/main" id="{45FB6137-586A-7869-C473-DE54AE953D80}"/>
              </a:ext>
            </a:extLst>
          </p:cNvPr>
          <p:cNvSpPr txBox="1"/>
          <p:nvPr/>
        </p:nvSpPr>
        <p:spPr>
          <a:xfrm>
            <a:off x="167996" y="8998286"/>
            <a:ext cx="4019550" cy="1745286"/>
          </a:xfrm>
          <a:prstGeom prst="rect">
            <a:avLst/>
          </a:prstGeom>
          <a:noFill/>
        </p:spPr>
        <p:txBody>
          <a:bodyPr wrap="square">
            <a:spAutoFit/>
          </a:bodyPr>
          <a:lstStyle/>
          <a:p>
            <a:pPr marL="12700">
              <a:lnSpc>
                <a:spcPct val="100000"/>
              </a:lnSpc>
              <a:spcBef>
                <a:spcPts val="100"/>
              </a:spcBef>
            </a:pPr>
            <a:r>
              <a:rPr lang="en-US" sz="1800" spc="-235" dirty="0">
                <a:solidFill>
                  <a:schemeClr val="accent5">
                    <a:lumMod val="75000"/>
                  </a:schemeClr>
                </a:solidFill>
                <a:latin typeface="Arial MT"/>
                <a:cs typeface="Arial MT"/>
              </a:rPr>
              <a:t>Systems</a:t>
            </a:r>
            <a:r>
              <a:rPr lang="en-US" sz="1800" spc="-70" dirty="0">
                <a:solidFill>
                  <a:schemeClr val="accent5">
                    <a:lumMod val="75000"/>
                  </a:schemeClr>
                </a:solidFill>
                <a:latin typeface="Arial MT"/>
                <a:cs typeface="Arial MT"/>
              </a:rPr>
              <a:t> </a:t>
            </a:r>
            <a:r>
              <a:rPr lang="en-US" sz="1800" spc="-105" dirty="0">
                <a:solidFill>
                  <a:schemeClr val="accent5">
                    <a:lumMod val="75000"/>
                  </a:schemeClr>
                </a:solidFill>
                <a:latin typeface="Arial MT"/>
                <a:cs typeface="Arial MT"/>
              </a:rPr>
              <a:t>and</a:t>
            </a:r>
            <a:r>
              <a:rPr lang="en-US" sz="1800" spc="-65" dirty="0">
                <a:solidFill>
                  <a:schemeClr val="accent5">
                    <a:lumMod val="75000"/>
                  </a:schemeClr>
                </a:solidFill>
                <a:latin typeface="Arial MT"/>
                <a:cs typeface="Arial MT"/>
              </a:rPr>
              <a:t> </a:t>
            </a:r>
            <a:r>
              <a:rPr lang="en-US" sz="1800" spc="-140" dirty="0">
                <a:solidFill>
                  <a:schemeClr val="accent5">
                    <a:lumMod val="75000"/>
                  </a:schemeClr>
                </a:solidFill>
                <a:latin typeface="Arial MT"/>
                <a:cs typeface="Arial MT"/>
              </a:rPr>
              <a:t>Solutions</a:t>
            </a:r>
            <a:r>
              <a:rPr lang="en-US" sz="1800" spc="-70" dirty="0">
                <a:solidFill>
                  <a:schemeClr val="accent5">
                    <a:lumMod val="75000"/>
                  </a:schemeClr>
                </a:solidFill>
                <a:latin typeface="Arial MT"/>
                <a:cs typeface="Arial MT"/>
              </a:rPr>
              <a:t> </a:t>
            </a:r>
            <a:r>
              <a:rPr lang="en-US" sz="1800" dirty="0">
                <a:solidFill>
                  <a:schemeClr val="accent5">
                    <a:lumMod val="75000"/>
                  </a:schemeClr>
                </a:solidFill>
                <a:latin typeface="Arial MT"/>
                <a:cs typeface="Arial MT"/>
              </a:rPr>
              <a:t>for</a:t>
            </a:r>
            <a:r>
              <a:rPr lang="en-US" sz="1800" spc="-65" dirty="0">
                <a:solidFill>
                  <a:schemeClr val="accent5">
                    <a:lumMod val="75000"/>
                  </a:schemeClr>
                </a:solidFill>
                <a:latin typeface="Arial MT"/>
                <a:cs typeface="Arial MT"/>
              </a:rPr>
              <a:t> </a:t>
            </a:r>
            <a:r>
              <a:rPr lang="en-US" sz="1800" spc="-25" dirty="0">
                <a:solidFill>
                  <a:schemeClr val="accent5">
                    <a:lumMod val="75000"/>
                  </a:schemeClr>
                </a:solidFill>
                <a:latin typeface="Arial MT"/>
                <a:cs typeface="Arial MT"/>
              </a:rPr>
              <a:t>the</a:t>
            </a:r>
            <a:endParaRPr lang="en-US" sz="1800" dirty="0">
              <a:solidFill>
                <a:schemeClr val="accent5">
                  <a:lumMod val="75000"/>
                </a:schemeClr>
              </a:solidFill>
              <a:latin typeface="Arial MT"/>
              <a:cs typeface="Arial MT"/>
            </a:endParaRPr>
          </a:p>
          <a:p>
            <a:pPr marL="12700">
              <a:lnSpc>
                <a:spcPct val="100000"/>
              </a:lnSpc>
              <a:spcBef>
                <a:spcPts val="40"/>
              </a:spcBef>
            </a:pPr>
            <a:r>
              <a:rPr lang="en-US" sz="1800" b="1" spc="-55" dirty="0">
                <a:solidFill>
                  <a:schemeClr val="accent5">
                    <a:lumMod val="75000"/>
                  </a:schemeClr>
                </a:solidFill>
                <a:latin typeface="Trebuchet MS"/>
                <a:cs typeface="Trebuchet MS"/>
              </a:rPr>
              <a:t>Hygienic</a:t>
            </a:r>
            <a:r>
              <a:rPr lang="en-US" sz="1800" b="1" spc="-130" dirty="0">
                <a:solidFill>
                  <a:schemeClr val="accent5">
                    <a:lumMod val="75000"/>
                  </a:schemeClr>
                </a:solidFill>
                <a:latin typeface="Trebuchet MS"/>
                <a:cs typeface="Trebuchet MS"/>
              </a:rPr>
              <a:t> </a:t>
            </a:r>
            <a:r>
              <a:rPr lang="en-US" sz="1800" spc="-105" dirty="0">
                <a:solidFill>
                  <a:schemeClr val="accent5">
                    <a:lumMod val="75000"/>
                  </a:schemeClr>
                </a:solidFill>
                <a:latin typeface="Arial MT"/>
                <a:cs typeface="Arial MT"/>
              </a:rPr>
              <a:t>and</a:t>
            </a:r>
            <a:r>
              <a:rPr lang="en-US" sz="1800" spc="-75" dirty="0">
                <a:solidFill>
                  <a:schemeClr val="accent5">
                    <a:lumMod val="75000"/>
                  </a:schemeClr>
                </a:solidFill>
                <a:latin typeface="Arial MT"/>
                <a:cs typeface="Arial MT"/>
              </a:rPr>
              <a:t> </a:t>
            </a:r>
            <a:r>
              <a:rPr lang="en-US" sz="1800" b="1" spc="-20" dirty="0">
                <a:solidFill>
                  <a:schemeClr val="accent5">
                    <a:lumMod val="75000"/>
                  </a:schemeClr>
                </a:solidFill>
                <a:latin typeface="Trebuchet MS"/>
                <a:cs typeface="Trebuchet MS"/>
              </a:rPr>
              <a:t>Safe</a:t>
            </a:r>
            <a:r>
              <a:rPr lang="en-US" sz="1800" b="1" spc="-130" dirty="0">
                <a:solidFill>
                  <a:schemeClr val="accent5">
                    <a:lumMod val="75000"/>
                  </a:schemeClr>
                </a:solidFill>
                <a:latin typeface="Trebuchet MS"/>
                <a:cs typeface="Trebuchet MS"/>
              </a:rPr>
              <a:t> </a:t>
            </a:r>
            <a:r>
              <a:rPr lang="en-US" sz="1800" b="1" spc="-10" dirty="0">
                <a:solidFill>
                  <a:schemeClr val="accent5">
                    <a:lumMod val="75000"/>
                  </a:schemeClr>
                </a:solidFill>
                <a:latin typeface="Trebuchet MS"/>
                <a:cs typeface="Trebuchet MS"/>
              </a:rPr>
              <a:t>Handling</a:t>
            </a:r>
            <a:r>
              <a:rPr lang="en-US" sz="1800" b="1" spc="-130" dirty="0">
                <a:solidFill>
                  <a:schemeClr val="accent5">
                    <a:lumMod val="75000"/>
                  </a:schemeClr>
                </a:solidFill>
                <a:latin typeface="Trebuchet MS"/>
                <a:cs typeface="Trebuchet MS"/>
              </a:rPr>
              <a:t> </a:t>
            </a:r>
            <a:r>
              <a:rPr lang="en-US" sz="1800" spc="60" dirty="0">
                <a:solidFill>
                  <a:schemeClr val="accent5">
                    <a:lumMod val="75000"/>
                  </a:schemeClr>
                </a:solidFill>
                <a:latin typeface="Trebuchet MS"/>
                <a:cs typeface="Trebuchet MS"/>
              </a:rPr>
              <a:t>of</a:t>
            </a:r>
            <a:r>
              <a:rPr lang="en-US" sz="1800" spc="-125" dirty="0">
                <a:solidFill>
                  <a:schemeClr val="accent5">
                    <a:lumMod val="75000"/>
                  </a:schemeClr>
                </a:solidFill>
                <a:latin typeface="Trebuchet MS"/>
                <a:cs typeface="Trebuchet MS"/>
              </a:rPr>
              <a:t> </a:t>
            </a:r>
            <a:r>
              <a:rPr lang="en-US" sz="1800" b="1" spc="-10" dirty="0">
                <a:solidFill>
                  <a:schemeClr val="accent5">
                    <a:lumMod val="75000"/>
                  </a:schemeClr>
                </a:solidFill>
                <a:latin typeface="Trebuchet MS"/>
                <a:cs typeface="Trebuchet MS"/>
              </a:rPr>
              <a:t>Powders</a:t>
            </a:r>
            <a:r>
              <a:rPr lang="en-US" b="1" spc="-10" dirty="0">
                <a:solidFill>
                  <a:schemeClr val="accent5">
                    <a:lumMod val="75000"/>
                  </a:schemeClr>
                </a:solidFill>
                <a:latin typeface="Trebuchet MS"/>
                <a:cs typeface="Trebuchet MS"/>
              </a:rPr>
              <a:t>, Bulk Materials</a:t>
            </a:r>
            <a:endParaRPr lang="en-US" sz="1800" dirty="0">
              <a:solidFill>
                <a:schemeClr val="accent5">
                  <a:lumMod val="75000"/>
                </a:schemeClr>
              </a:solidFill>
              <a:latin typeface="Trebuchet MS"/>
              <a:cs typeface="Trebuchet MS"/>
            </a:endParaRPr>
          </a:p>
          <a:p>
            <a:pPr marL="12700" marR="638175">
              <a:lnSpc>
                <a:spcPct val="101400"/>
              </a:lnSpc>
            </a:pPr>
            <a:r>
              <a:rPr lang="en-US" sz="1800" dirty="0">
                <a:solidFill>
                  <a:schemeClr val="accent5">
                    <a:lumMod val="75000"/>
                  </a:schemeClr>
                </a:solidFill>
                <a:latin typeface="Arial MT"/>
                <a:cs typeface="Arial MT"/>
              </a:rPr>
              <a:t>for</a:t>
            </a:r>
            <a:r>
              <a:rPr lang="en-US" sz="1800" spc="-95" dirty="0">
                <a:solidFill>
                  <a:schemeClr val="accent5">
                    <a:lumMod val="75000"/>
                  </a:schemeClr>
                </a:solidFill>
                <a:latin typeface="Arial MT"/>
                <a:cs typeface="Arial MT"/>
              </a:rPr>
              <a:t> </a:t>
            </a:r>
            <a:r>
              <a:rPr lang="en-US" sz="1800" spc="-50" dirty="0">
                <a:solidFill>
                  <a:schemeClr val="accent5">
                    <a:lumMod val="75000"/>
                  </a:schemeClr>
                </a:solidFill>
                <a:latin typeface="Arial MT"/>
                <a:cs typeface="Arial MT"/>
              </a:rPr>
              <a:t>the</a:t>
            </a:r>
            <a:r>
              <a:rPr lang="en-US" sz="1800" spc="-90" dirty="0">
                <a:solidFill>
                  <a:schemeClr val="accent5">
                    <a:lumMod val="75000"/>
                  </a:schemeClr>
                </a:solidFill>
                <a:latin typeface="Arial MT"/>
                <a:cs typeface="Arial MT"/>
              </a:rPr>
              <a:t> </a:t>
            </a:r>
            <a:r>
              <a:rPr lang="en-US" sz="1800" spc="-150" dirty="0">
                <a:solidFill>
                  <a:schemeClr val="accent5">
                    <a:lumMod val="75000"/>
                  </a:schemeClr>
                </a:solidFill>
                <a:latin typeface="Arial MT"/>
                <a:cs typeface="Arial MT"/>
              </a:rPr>
              <a:t>Chemical,</a:t>
            </a:r>
            <a:r>
              <a:rPr lang="en-US" sz="1800" spc="-90" dirty="0">
                <a:solidFill>
                  <a:schemeClr val="accent5">
                    <a:lumMod val="75000"/>
                  </a:schemeClr>
                </a:solidFill>
                <a:latin typeface="Arial MT"/>
                <a:cs typeface="Arial MT"/>
              </a:rPr>
              <a:t> </a:t>
            </a:r>
            <a:r>
              <a:rPr lang="en-US" sz="1800" spc="-20" dirty="0">
                <a:solidFill>
                  <a:schemeClr val="accent5">
                    <a:lumMod val="75000"/>
                  </a:schemeClr>
                </a:solidFill>
                <a:latin typeface="Arial MT"/>
                <a:cs typeface="Arial MT"/>
              </a:rPr>
              <a:t>Food, </a:t>
            </a:r>
            <a:r>
              <a:rPr lang="en-US" sz="1800" spc="-155" dirty="0">
                <a:solidFill>
                  <a:schemeClr val="accent5">
                    <a:lumMod val="75000"/>
                  </a:schemeClr>
                </a:solidFill>
                <a:latin typeface="Arial MT"/>
                <a:cs typeface="Arial MT"/>
              </a:rPr>
              <a:t>Pharmaceutical</a:t>
            </a:r>
            <a:r>
              <a:rPr lang="en-US" sz="1800" spc="-65" dirty="0">
                <a:solidFill>
                  <a:schemeClr val="accent5">
                    <a:lumMod val="75000"/>
                  </a:schemeClr>
                </a:solidFill>
                <a:latin typeface="Arial MT"/>
                <a:cs typeface="Arial MT"/>
              </a:rPr>
              <a:t> </a:t>
            </a:r>
            <a:r>
              <a:rPr lang="en-US" sz="1800" spc="-105" dirty="0">
                <a:solidFill>
                  <a:schemeClr val="accent5">
                    <a:lumMod val="75000"/>
                  </a:schemeClr>
                </a:solidFill>
                <a:latin typeface="Arial MT"/>
                <a:cs typeface="Arial MT"/>
              </a:rPr>
              <a:t>and</a:t>
            </a:r>
            <a:r>
              <a:rPr lang="en-US" sz="1800" spc="-60" dirty="0">
                <a:solidFill>
                  <a:schemeClr val="accent5">
                    <a:lumMod val="75000"/>
                  </a:schemeClr>
                </a:solidFill>
                <a:latin typeface="Arial MT"/>
                <a:cs typeface="Arial MT"/>
              </a:rPr>
              <a:t> </a:t>
            </a:r>
            <a:r>
              <a:rPr lang="en-US" sz="1800" spc="-135" dirty="0">
                <a:solidFill>
                  <a:schemeClr val="accent5">
                    <a:lumMod val="75000"/>
                  </a:schemeClr>
                </a:solidFill>
                <a:latin typeface="Arial MT"/>
                <a:cs typeface="Arial MT"/>
              </a:rPr>
              <a:t>Pigment</a:t>
            </a:r>
            <a:r>
              <a:rPr lang="en-US" sz="1800" spc="-65" dirty="0">
                <a:solidFill>
                  <a:schemeClr val="accent5">
                    <a:lumMod val="75000"/>
                  </a:schemeClr>
                </a:solidFill>
                <a:latin typeface="Arial MT"/>
                <a:cs typeface="Arial MT"/>
              </a:rPr>
              <a:t> </a:t>
            </a:r>
            <a:r>
              <a:rPr lang="en-US" sz="1800" spc="-120" dirty="0">
                <a:solidFill>
                  <a:schemeClr val="accent5">
                    <a:lumMod val="75000"/>
                  </a:schemeClr>
                </a:solidFill>
                <a:latin typeface="Arial MT"/>
                <a:cs typeface="Arial MT"/>
              </a:rPr>
              <a:t>Industries</a:t>
            </a:r>
            <a:endParaRPr lang="en-US" sz="1800" dirty="0">
              <a:solidFill>
                <a:schemeClr val="accent5">
                  <a:lumMod val="75000"/>
                </a:schemeClr>
              </a:solidFill>
              <a:latin typeface="Arial MT"/>
              <a:cs typeface="Arial MT"/>
            </a:endParaRPr>
          </a:p>
        </p:txBody>
      </p:sp>
      <p:pic>
        <p:nvPicPr>
          <p:cNvPr id="14" name="Picture 13" descr="A blue and white logo&#10;&#10;Description automatically generated">
            <a:extLst>
              <a:ext uri="{FF2B5EF4-FFF2-40B4-BE49-F238E27FC236}">
                <a16:creationId xmlns:a16="http://schemas.microsoft.com/office/drawing/2014/main" id="{F0F0A098-9770-A51E-2163-0BF716922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894" y="9508005"/>
            <a:ext cx="1059022" cy="1022684"/>
          </a:xfrm>
          <a:prstGeom prst="rect">
            <a:avLst/>
          </a:prstGeom>
          <a:effectLst>
            <a:softEdge rad="190500"/>
          </a:effectLst>
        </p:spPr>
      </p:pic>
      <p:sp>
        <p:nvSpPr>
          <p:cNvPr id="15" name="TextBox 14">
            <a:extLst>
              <a:ext uri="{FF2B5EF4-FFF2-40B4-BE49-F238E27FC236}">
                <a16:creationId xmlns:a16="http://schemas.microsoft.com/office/drawing/2014/main" id="{B64C47FD-8875-B0DD-855E-366264A5C081}"/>
              </a:ext>
            </a:extLst>
          </p:cNvPr>
          <p:cNvSpPr txBox="1"/>
          <p:nvPr/>
        </p:nvSpPr>
        <p:spPr>
          <a:xfrm>
            <a:off x="5683250" y="10401012"/>
            <a:ext cx="3954378" cy="584775"/>
          </a:xfrm>
          <a:prstGeom prst="rect">
            <a:avLst/>
          </a:prstGeom>
          <a:noFill/>
        </p:spPr>
        <p:txBody>
          <a:bodyPr wrap="square">
            <a:spAutoFit/>
          </a:bodyPr>
          <a:lstStyle/>
          <a:p>
            <a:r>
              <a:rPr lang="en-US" altLang="zh-CN" sz="1600" dirty="0">
                <a:solidFill>
                  <a:schemeClr val="accent5">
                    <a:lumMod val="75000"/>
                  </a:schemeClr>
                </a:solidFill>
                <a:latin typeface="+mj-lt"/>
                <a:ea typeface="+mj-ea"/>
              </a:rPr>
              <a:t>www.uv-powder.com</a:t>
            </a:r>
          </a:p>
          <a:p>
            <a:endParaRPr lang="en-US" sz="1600" dirty="0">
              <a:solidFill>
                <a:schemeClr val="accent5">
                  <a:lumMod val="75000"/>
                </a:schemeClr>
              </a:solidFill>
              <a:latin typeface="+mj-lt"/>
            </a:endParaRPr>
          </a:p>
        </p:txBody>
      </p:sp>
      <p:sp>
        <p:nvSpPr>
          <p:cNvPr id="17" name="TextBox 16">
            <a:extLst>
              <a:ext uri="{FF2B5EF4-FFF2-40B4-BE49-F238E27FC236}">
                <a16:creationId xmlns:a16="http://schemas.microsoft.com/office/drawing/2014/main" id="{44D477C0-51F9-6E2D-3F5D-58718D5CEAEB}"/>
              </a:ext>
            </a:extLst>
          </p:cNvPr>
          <p:cNvSpPr txBox="1"/>
          <p:nvPr/>
        </p:nvSpPr>
        <p:spPr>
          <a:xfrm>
            <a:off x="1093472" y="1468827"/>
            <a:ext cx="6188148" cy="584775"/>
          </a:xfrm>
          <a:prstGeom prst="rect">
            <a:avLst/>
          </a:prstGeom>
          <a:noFill/>
        </p:spPr>
        <p:txBody>
          <a:bodyPr wrap="square">
            <a:spAutoFit/>
          </a:bodyPr>
          <a:lstStyle/>
          <a:p>
            <a:r>
              <a:rPr lang="en-US" sz="1600" dirty="0">
                <a:solidFill>
                  <a:schemeClr val="accent5">
                    <a:lumMod val="20000"/>
                    <a:lumOff val="80000"/>
                  </a:schemeClr>
                </a:solidFill>
                <a:latin typeface="Arial MT"/>
                <a:cs typeface="Arial MT"/>
              </a:rPr>
              <a:t>Positive pressure or vacuum, gentle or fast, short or long distances:  </a:t>
            </a:r>
            <a:r>
              <a:rPr lang="en-US" sz="1600" dirty="0">
                <a:solidFill>
                  <a:schemeClr val="accent5">
                    <a:lumMod val="20000"/>
                    <a:lumOff val="80000"/>
                  </a:schemeClr>
                </a:solidFill>
                <a:latin typeface="Trebuchet MS"/>
                <a:cs typeface="Arial MT"/>
              </a:rPr>
              <a:t>UV</a:t>
            </a:r>
            <a:r>
              <a:rPr lang="en-US" sz="1600" dirty="0">
                <a:solidFill>
                  <a:schemeClr val="accent5">
                    <a:lumMod val="20000"/>
                    <a:lumOff val="80000"/>
                  </a:schemeClr>
                </a:solidFill>
                <a:latin typeface="Trebuchet MS"/>
                <a:cs typeface="Trebuchet MS"/>
              </a:rPr>
              <a:t> has the right fit for your needs</a:t>
            </a:r>
            <a:endParaRPr lang="en-US" sz="1600" dirty="0">
              <a:solidFill>
                <a:schemeClr val="accent5">
                  <a:lumMod val="20000"/>
                  <a:lumOff val="8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7299" y="10358145"/>
            <a:ext cx="8953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Arial" panose="020B0604020202020204" pitchFamily="34" charset="0"/>
                <a:cs typeface="Arial" panose="020B0604020202020204" pitchFamily="34" charset="0"/>
              </a:rPr>
              <a:t>4</a:t>
            </a:r>
            <a:endParaRPr sz="900">
              <a:latin typeface="Arial" panose="020B0604020202020204" pitchFamily="34" charset="0"/>
              <a:cs typeface="Arial" panose="020B0604020202020204" pitchFamily="34" charset="0"/>
            </a:endParaRPr>
          </a:p>
        </p:txBody>
      </p:sp>
      <p:graphicFrame>
        <p:nvGraphicFramePr>
          <p:cNvPr id="3" name="object 3"/>
          <p:cNvGraphicFramePr>
            <a:graphicFrameLocks noGrp="1"/>
          </p:cNvGraphicFramePr>
          <p:nvPr>
            <p:extLst>
              <p:ext uri="{D42A27DB-BD31-4B8C-83A1-F6EECF244321}">
                <p14:modId xmlns:p14="http://schemas.microsoft.com/office/powerpoint/2010/main" val="2698121466"/>
              </p:ext>
            </p:extLst>
          </p:nvPr>
        </p:nvGraphicFramePr>
        <p:xfrm>
          <a:off x="79251" y="1689100"/>
          <a:ext cx="4860289" cy="8434545"/>
        </p:xfrm>
        <a:graphic>
          <a:graphicData uri="http://schemas.openxmlformats.org/drawingml/2006/table">
            <a:tbl>
              <a:tblPr firstRow="1" bandRow="1">
                <a:tableStyleId>{2D5ABB26-0587-4C30-8999-92F81FD0307C}</a:tableStyleId>
              </a:tblPr>
              <a:tblGrid>
                <a:gridCol w="473709">
                  <a:extLst>
                    <a:ext uri="{9D8B030D-6E8A-4147-A177-3AD203B41FA5}">
                      <a16:colId xmlns:a16="http://schemas.microsoft.com/office/drawing/2014/main" val="20000"/>
                    </a:ext>
                  </a:extLst>
                </a:gridCol>
                <a:gridCol w="4386580">
                  <a:extLst>
                    <a:ext uri="{9D8B030D-6E8A-4147-A177-3AD203B41FA5}">
                      <a16:colId xmlns:a16="http://schemas.microsoft.com/office/drawing/2014/main" val="20001"/>
                    </a:ext>
                  </a:extLst>
                </a:gridCol>
              </a:tblGrid>
              <a:tr h="2166355">
                <a:tc>
                  <a:txBody>
                    <a:bodyPr/>
                    <a:lstStyle/>
                    <a:p>
                      <a:pPr>
                        <a:lnSpc>
                          <a:spcPct val="100000"/>
                        </a:lnSpc>
                      </a:pPr>
                      <a:endParaRPr sz="1600">
                        <a:solidFill>
                          <a:schemeClr val="accent5">
                            <a:lumMod val="50000"/>
                          </a:schemeClr>
                        </a:solidFill>
                        <a:latin typeface="Times New Roman"/>
                        <a:cs typeface="Times New Roman"/>
                      </a:endParaRPr>
                    </a:p>
                  </a:txBody>
                  <a:tcPr marL="0" marR="0" marT="0" marB="0">
                    <a:solidFill>
                      <a:schemeClr val="accent5">
                        <a:lumMod val="60000"/>
                        <a:lumOff val="40000"/>
                      </a:schemeClr>
                    </a:solidFill>
                  </a:tcPr>
                </a:tc>
                <a:tc>
                  <a:txBody>
                    <a:bodyPr/>
                    <a:lstStyle/>
                    <a:p>
                      <a:pPr>
                        <a:lnSpc>
                          <a:spcPct val="100000"/>
                        </a:lnSpc>
                      </a:pPr>
                      <a:endParaRPr sz="1600" dirty="0">
                        <a:solidFill>
                          <a:schemeClr val="accent5">
                            <a:lumMod val="50000"/>
                          </a:schemeClr>
                        </a:solidFill>
                        <a:latin typeface="Times New Roman"/>
                        <a:cs typeface="Times New Roman"/>
                      </a:endParaRPr>
                    </a:p>
                    <a:p>
                      <a:pPr>
                        <a:lnSpc>
                          <a:spcPct val="100000"/>
                        </a:lnSpc>
                        <a:spcBef>
                          <a:spcPts val="860"/>
                        </a:spcBef>
                      </a:pPr>
                      <a:r>
                        <a:rPr sz="1600" b="1" spc="-5" dirty="0">
                          <a:solidFill>
                            <a:schemeClr val="accent5">
                              <a:lumMod val="50000"/>
                            </a:schemeClr>
                          </a:solidFill>
                          <a:latin typeface="Arial"/>
                          <a:cs typeface="Arial"/>
                        </a:rPr>
                        <a:t>Fragile</a:t>
                      </a:r>
                      <a:r>
                        <a:rPr sz="1600" b="1" spc="-40" dirty="0">
                          <a:solidFill>
                            <a:schemeClr val="accent5">
                              <a:lumMod val="50000"/>
                            </a:schemeClr>
                          </a:solidFill>
                          <a:latin typeface="Arial"/>
                          <a:cs typeface="Arial"/>
                        </a:rPr>
                        <a:t> </a:t>
                      </a:r>
                      <a:r>
                        <a:rPr sz="1600" b="1" spc="-5" dirty="0">
                          <a:solidFill>
                            <a:schemeClr val="accent5">
                              <a:lumMod val="50000"/>
                            </a:schemeClr>
                          </a:solidFill>
                          <a:latin typeface="Arial"/>
                          <a:cs typeface="Arial"/>
                        </a:rPr>
                        <a:t>goods</a:t>
                      </a:r>
                      <a:endParaRPr sz="1600" b="1" dirty="0">
                        <a:solidFill>
                          <a:schemeClr val="accent5">
                            <a:lumMod val="50000"/>
                          </a:schemeClr>
                        </a:solidFill>
                        <a:latin typeface="Arial"/>
                        <a:cs typeface="Arial"/>
                      </a:endParaRPr>
                    </a:p>
                    <a:p>
                      <a:pPr marR="210185">
                        <a:lnSpc>
                          <a:spcPct val="116700"/>
                        </a:lnSpc>
                        <a:spcBef>
                          <a:spcPts val="600"/>
                        </a:spcBef>
                      </a:pPr>
                      <a:r>
                        <a:rPr sz="1600" spc="-15" dirty="0">
                          <a:solidFill>
                            <a:schemeClr val="accent5">
                              <a:lumMod val="50000"/>
                            </a:schemeClr>
                          </a:solidFill>
                          <a:latin typeface="Arial MT"/>
                          <a:cs typeface="Arial MT"/>
                        </a:rPr>
                        <a:t>Dense</a:t>
                      </a:r>
                      <a:r>
                        <a:rPr sz="1600" dirty="0">
                          <a:solidFill>
                            <a:schemeClr val="accent5">
                              <a:lumMod val="50000"/>
                            </a:schemeClr>
                          </a:solidFill>
                          <a:latin typeface="Arial MT"/>
                          <a:cs typeface="Arial MT"/>
                        </a:rPr>
                        <a:t> </a:t>
                      </a:r>
                      <a:r>
                        <a:rPr sz="1600" spc="-5" dirty="0">
                          <a:solidFill>
                            <a:schemeClr val="accent5">
                              <a:lumMod val="50000"/>
                            </a:schemeClr>
                          </a:solidFill>
                          <a:latin typeface="Arial MT"/>
                          <a:cs typeface="Arial MT"/>
                        </a:rPr>
                        <a:t>phase</a:t>
                      </a:r>
                      <a:r>
                        <a:rPr sz="1600" dirty="0">
                          <a:solidFill>
                            <a:schemeClr val="accent5">
                              <a:lumMod val="50000"/>
                            </a:schemeClr>
                          </a:solidFill>
                          <a:latin typeface="Arial MT"/>
                          <a:cs typeface="Arial MT"/>
                        </a:rPr>
                        <a:t> </a:t>
                      </a:r>
                      <a:r>
                        <a:rPr sz="1600" spc="5" dirty="0">
                          <a:solidFill>
                            <a:schemeClr val="accent5">
                              <a:lumMod val="50000"/>
                            </a:schemeClr>
                          </a:solidFill>
                          <a:latin typeface="Arial MT"/>
                          <a:cs typeface="Arial MT"/>
                        </a:rPr>
                        <a:t>conveying </a:t>
                      </a:r>
                      <a:r>
                        <a:rPr sz="1600" spc="-5" dirty="0">
                          <a:solidFill>
                            <a:schemeClr val="accent5">
                              <a:lumMod val="50000"/>
                            </a:schemeClr>
                          </a:solidFill>
                          <a:latin typeface="Arial MT"/>
                          <a:cs typeface="Arial MT"/>
                        </a:rPr>
                        <a:t>is</a:t>
                      </a:r>
                      <a:r>
                        <a:rPr sz="1600" dirty="0">
                          <a:solidFill>
                            <a:schemeClr val="accent5">
                              <a:lumMod val="50000"/>
                            </a:schemeClr>
                          </a:solidFill>
                          <a:latin typeface="Arial MT"/>
                          <a:cs typeface="Arial MT"/>
                        </a:rPr>
                        <a:t> </a:t>
                      </a:r>
                      <a:r>
                        <a:rPr sz="1600" spc="-5" dirty="0">
                          <a:solidFill>
                            <a:schemeClr val="accent5">
                              <a:lumMod val="50000"/>
                            </a:schemeClr>
                          </a:solidFill>
                          <a:latin typeface="Arial MT"/>
                          <a:cs typeface="Arial MT"/>
                        </a:rPr>
                        <a:t>in</a:t>
                      </a:r>
                      <a:r>
                        <a:rPr sz="1600" spc="5" dirty="0">
                          <a:solidFill>
                            <a:schemeClr val="accent5">
                              <a:lumMod val="50000"/>
                            </a:schemeClr>
                          </a:solidFill>
                          <a:latin typeface="Arial MT"/>
                          <a:cs typeface="Arial MT"/>
                        </a:rPr>
                        <a:t> </a:t>
                      </a:r>
                      <a:r>
                        <a:rPr sz="1600" dirty="0">
                          <a:solidFill>
                            <a:schemeClr val="accent5">
                              <a:lumMod val="50000"/>
                            </a:schemeClr>
                          </a:solidFill>
                          <a:latin typeface="Arial MT"/>
                          <a:cs typeface="Arial MT"/>
                        </a:rPr>
                        <a:t>many </a:t>
                      </a:r>
                      <a:r>
                        <a:rPr sz="1600" spc="-5" dirty="0">
                          <a:solidFill>
                            <a:schemeClr val="accent5">
                              <a:lumMod val="50000"/>
                            </a:schemeClr>
                          </a:solidFill>
                          <a:latin typeface="Arial MT"/>
                          <a:cs typeface="Arial MT"/>
                        </a:rPr>
                        <a:t>cases</a:t>
                      </a:r>
                      <a:r>
                        <a:rPr sz="1600" spc="5" dirty="0">
                          <a:solidFill>
                            <a:schemeClr val="accent5">
                              <a:lumMod val="50000"/>
                            </a:schemeClr>
                          </a:solidFill>
                          <a:latin typeface="Arial MT"/>
                          <a:cs typeface="Arial MT"/>
                        </a:rPr>
                        <a:t> </a:t>
                      </a:r>
                      <a:r>
                        <a:rPr sz="1600" spc="-20" dirty="0">
                          <a:solidFill>
                            <a:schemeClr val="accent5">
                              <a:lumMod val="50000"/>
                            </a:schemeClr>
                          </a:solidFill>
                          <a:latin typeface="Arial MT"/>
                          <a:cs typeface="Arial MT"/>
                        </a:rPr>
                        <a:t>a</a:t>
                      </a:r>
                      <a:r>
                        <a:rPr sz="1600" dirty="0">
                          <a:solidFill>
                            <a:schemeClr val="accent5">
                              <a:lumMod val="50000"/>
                            </a:schemeClr>
                          </a:solidFill>
                          <a:latin typeface="Arial MT"/>
                          <a:cs typeface="Arial MT"/>
                        </a:rPr>
                        <a:t> </a:t>
                      </a:r>
                      <a:r>
                        <a:rPr sz="1600" spc="10" dirty="0">
                          <a:solidFill>
                            <a:schemeClr val="accent5">
                              <a:lumMod val="50000"/>
                            </a:schemeClr>
                          </a:solidFill>
                          <a:latin typeface="Arial MT"/>
                          <a:cs typeface="Arial MT"/>
                        </a:rPr>
                        <a:t>perfect</a:t>
                      </a:r>
                      <a:r>
                        <a:rPr sz="1600" spc="5" dirty="0">
                          <a:solidFill>
                            <a:schemeClr val="accent5">
                              <a:lumMod val="50000"/>
                            </a:schemeClr>
                          </a:solidFill>
                          <a:latin typeface="Arial MT"/>
                          <a:cs typeface="Arial MT"/>
                        </a:rPr>
                        <a:t> solution</a:t>
                      </a:r>
                      <a:r>
                        <a:rPr sz="1600" dirty="0">
                          <a:solidFill>
                            <a:schemeClr val="accent5">
                              <a:lumMod val="50000"/>
                            </a:schemeClr>
                          </a:solidFill>
                          <a:latin typeface="Arial MT"/>
                          <a:cs typeface="Arial MT"/>
                        </a:rPr>
                        <a:t> </a:t>
                      </a:r>
                      <a:r>
                        <a:rPr sz="1600" spc="10" dirty="0">
                          <a:solidFill>
                            <a:schemeClr val="accent5">
                              <a:lumMod val="50000"/>
                            </a:schemeClr>
                          </a:solidFill>
                          <a:latin typeface="Arial MT"/>
                          <a:cs typeface="Arial MT"/>
                        </a:rPr>
                        <a:t>for</a:t>
                      </a:r>
                      <a:r>
                        <a:rPr sz="1600" spc="5" dirty="0">
                          <a:solidFill>
                            <a:schemeClr val="accent5">
                              <a:lumMod val="50000"/>
                            </a:schemeClr>
                          </a:solidFill>
                          <a:latin typeface="Arial MT"/>
                          <a:cs typeface="Arial MT"/>
                        </a:rPr>
                        <a:t> the </a:t>
                      </a:r>
                      <a:r>
                        <a:rPr sz="1600" spc="10" dirty="0">
                          <a:solidFill>
                            <a:schemeClr val="accent5">
                              <a:lumMod val="50000"/>
                            </a:schemeClr>
                          </a:solidFill>
                          <a:latin typeface="Arial MT"/>
                          <a:cs typeface="Arial MT"/>
                        </a:rPr>
                        <a:t> </a:t>
                      </a:r>
                      <a:r>
                        <a:rPr sz="1600" spc="-10" dirty="0">
                          <a:solidFill>
                            <a:schemeClr val="accent5">
                              <a:lumMod val="50000"/>
                            </a:schemeClr>
                          </a:solidFill>
                          <a:latin typeface="Trebuchet MS"/>
                          <a:cs typeface="Trebuchet MS"/>
                        </a:rPr>
                        <a:t>transport</a:t>
                      </a:r>
                      <a:r>
                        <a:rPr sz="1600" spc="-2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of</a:t>
                      </a:r>
                      <a:r>
                        <a:rPr sz="1600" spc="-2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fragile</a:t>
                      </a:r>
                      <a:r>
                        <a:rPr sz="1600" spc="-20"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goods.</a:t>
                      </a:r>
                      <a:r>
                        <a:rPr sz="1600" spc="-25" dirty="0">
                          <a:solidFill>
                            <a:schemeClr val="accent5">
                              <a:lumMod val="50000"/>
                            </a:schemeClr>
                          </a:solidFill>
                          <a:latin typeface="Trebuchet MS"/>
                          <a:cs typeface="Trebuchet MS"/>
                        </a:rPr>
                        <a:t> </a:t>
                      </a:r>
                      <a:r>
                        <a:rPr sz="1600" spc="-35" dirty="0">
                          <a:solidFill>
                            <a:schemeClr val="accent5">
                              <a:lumMod val="50000"/>
                            </a:schemeClr>
                          </a:solidFill>
                          <a:latin typeface="Trebuchet MS"/>
                          <a:cs typeface="Trebuchet MS"/>
                        </a:rPr>
                        <a:t>Trials</a:t>
                      </a:r>
                      <a:r>
                        <a:rPr sz="1600" spc="-2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in</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our</a:t>
                      </a:r>
                      <a:r>
                        <a:rPr sz="1600" spc="-2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test</a:t>
                      </a:r>
                      <a:r>
                        <a:rPr sz="1600" spc="-25"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centres</a:t>
                      </a:r>
                      <a:r>
                        <a:rPr sz="1600" spc="-20"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help</a:t>
                      </a:r>
                      <a:r>
                        <a:rPr sz="1600" spc="-25" dirty="0">
                          <a:solidFill>
                            <a:schemeClr val="accent5">
                              <a:lumMod val="50000"/>
                            </a:schemeClr>
                          </a:solidFill>
                          <a:latin typeface="Trebuchet MS"/>
                          <a:cs typeface="Trebuchet MS"/>
                        </a:rPr>
                        <a:t> </a:t>
                      </a:r>
                      <a:r>
                        <a:rPr sz="1600" dirty="0">
                          <a:solidFill>
                            <a:schemeClr val="accent5">
                              <a:lumMod val="50000"/>
                            </a:schemeClr>
                          </a:solidFill>
                          <a:latin typeface="Trebuchet MS"/>
                          <a:cs typeface="Trebuchet MS"/>
                        </a:rPr>
                        <a:t>establish</a:t>
                      </a:r>
                      <a:r>
                        <a:rPr sz="1600" spc="-20"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the</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best </a:t>
                      </a:r>
                      <a:r>
                        <a:rPr sz="1600" spc="-285"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configuration,</a:t>
                      </a:r>
                      <a:r>
                        <a:rPr sz="1600" spc="-30" dirty="0">
                          <a:solidFill>
                            <a:schemeClr val="accent5">
                              <a:lumMod val="50000"/>
                            </a:schemeClr>
                          </a:solidFill>
                          <a:latin typeface="Trebuchet MS"/>
                          <a:cs typeface="Trebuchet MS"/>
                        </a:rPr>
                        <a:t> </a:t>
                      </a:r>
                      <a:r>
                        <a:rPr sz="1600" dirty="0">
                          <a:solidFill>
                            <a:schemeClr val="accent5">
                              <a:lumMod val="50000"/>
                            </a:schemeClr>
                          </a:solidFill>
                          <a:latin typeface="Trebuchet MS"/>
                          <a:cs typeface="Trebuchet MS"/>
                        </a:rPr>
                        <a:t>even</a:t>
                      </a:r>
                      <a:r>
                        <a:rPr sz="1600" spc="-25" dirty="0">
                          <a:solidFill>
                            <a:schemeClr val="accent5">
                              <a:lumMod val="50000"/>
                            </a:schemeClr>
                          </a:solidFill>
                          <a:latin typeface="Trebuchet MS"/>
                          <a:cs typeface="Trebuchet MS"/>
                        </a:rPr>
                        <a:t> </a:t>
                      </a:r>
                      <a:r>
                        <a:rPr sz="1600" spc="-35" dirty="0">
                          <a:solidFill>
                            <a:schemeClr val="accent5">
                              <a:lumMod val="50000"/>
                            </a:schemeClr>
                          </a:solidFill>
                          <a:latin typeface="Trebuchet MS"/>
                          <a:cs typeface="Trebuchet MS"/>
                        </a:rPr>
                        <a:t>for</a:t>
                      </a:r>
                      <a:r>
                        <a:rPr sz="1600" spc="-2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the</a:t>
                      </a:r>
                      <a:r>
                        <a:rPr sz="1600" spc="-25"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most</a:t>
                      </a:r>
                      <a:r>
                        <a:rPr sz="1600" spc="-25" dirty="0">
                          <a:solidFill>
                            <a:schemeClr val="accent5">
                              <a:lumMod val="50000"/>
                            </a:schemeClr>
                          </a:solidFill>
                          <a:latin typeface="Trebuchet MS"/>
                          <a:cs typeface="Trebuchet MS"/>
                        </a:rPr>
                        <a:t> </a:t>
                      </a:r>
                      <a:r>
                        <a:rPr lang="en-US" sz="1600" spc="-5" dirty="0">
                          <a:solidFill>
                            <a:schemeClr val="accent5">
                              <a:lumMod val="50000"/>
                            </a:schemeClr>
                          </a:solidFill>
                          <a:latin typeface="Trebuchet MS"/>
                          <a:cs typeface="Trebuchet MS"/>
                        </a:rPr>
                        <a:t>s</a:t>
                      </a:r>
                      <a:r>
                        <a:rPr sz="1600" spc="-5" dirty="0">
                          <a:solidFill>
                            <a:schemeClr val="accent5">
                              <a:lumMod val="50000"/>
                            </a:schemeClr>
                          </a:solidFill>
                          <a:latin typeface="Trebuchet MS"/>
                          <a:cs typeface="Trebuchet MS"/>
                        </a:rPr>
                        <a:t>ensitive</a:t>
                      </a:r>
                      <a:r>
                        <a:rPr sz="1600" spc="-25" dirty="0">
                          <a:solidFill>
                            <a:schemeClr val="accent5">
                              <a:lumMod val="50000"/>
                            </a:schemeClr>
                          </a:solidFill>
                          <a:latin typeface="Trebuchet MS"/>
                          <a:cs typeface="Trebuchet MS"/>
                        </a:rPr>
                        <a:t> </a:t>
                      </a:r>
                      <a:r>
                        <a:rPr sz="1600" dirty="0">
                          <a:solidFill>
                            <a:schemeClr val="accent5">
                              <a:lumMod val="50000"/>
                            </a:schemeClr>
                          </a:solidFill>
                          <a:latin typeface="Trebuchet MS"/>
                          <a:cs typeface="Trebuchet MS"/>
                        </a:rPr>
                        <a:t>products.</a:t>
                      </a:r>
                    </a:p>
                  </a:txBody>
                  <a:tcPr marL="0" marR="0" marT="0" marB="0">
                    <a:lnB w="12700">
                      <a:solidFill>
                        <a:srgbClr val="FFFFFF"/>
                      </a:solidFill>
                      <a:prstDash val="solid"/>
                    </a:lnB>
                    <a:solidFill>
                      <a:schemeClr val="accent5">
                        <a:lumMod val="60000"/>
                        <a:lumOff val="40000"/>
                      </a:schemeClr>
                    </a:solidFill>
                  </a:tcPr>
                </a:tc>
                <a:extLst>
                  <a:ext uri="{0D108BD9-81ED-4DB2-BD59-A6C34878D82A}">
                    <a16:rowId xmlns:a16="http://schemas.microsoft.com/office/drawing/2014/main" val="10000"/>
                  </a:ext>
                </a:extLst>
              </a:tr>
              <a:tr h="2430000">
                <a:tc gridSpan="2">
                  <a:txBody>
                    <a:bodyPr/>
                    <a:lstStyle/>
                    <a:p>
                      <a:pPr>
                        <a:lnSpc>
                          <a:spcPct val="100000"/>
                        </a:lnSpc>
                        <a:spcBef>
                          <a:spcPts val="10"/>
                        </a:spcBef>
                      </a:pPr>
                      <a:endParaRPr sz="1600" dirty="0">
                        <a:solidFill>
                          <a:schemeClr val="accent5">
                            <a:lumMod val="50000"/>
                          </a:schemeClr>
                        </a:solidFill>
                        <a:latin typeface="Times New Roman"/>
                        <a:cs typeface="Times New Roman"/>
                      </a:endParaRPr>
                    </a:p>
                    <a:p>
                      <a:pPr marL="457200">
                        <a:lnSpc>
                          <a:spcPct val="100000"/>
                        </a:lnSpc>
                      </a:pPr>
                      <a:r>
                        <a:rPr sz="1600" b="1" spc="-10" dirty="0">
                          <a:solidFill>
                            <a:schemeClr val="accent5">
                              <a:lumMod val="50000"/>
                            </a:schemeClr>
                          </a:solidFill>
                          <a:latin typeface="Arial"/>
                          <a:cs typeface="Arial"/>
                        </a:rPr>
                        <a:t>Long</a:t>
                      </a:r>
                      <a:r>
                        <a:rPr sz="1600" b="1" spc="-25" dirty="0">
                          <a:solidFill>
                            <a:schemeClr val="accent5">
                              <a:lumMod val="50000"/>
                            </a:schemeClr>
                          </a:solidFill>
                          <a:latin typeface="Arial"/>
                          <a:cs typeface="Arial"/>
                        </a:rPr>
                        <a:t> </a:t>
                      </a:r>
                      <a:r>
                        <a:rPr sz="1600" b="1" spc="-5" dirty="0">
                          <a:solidFill>
                            <a:schemeClr val="accent5">
                              <a:lumMod val="50000"/>
                            </a:schemeClr>
                          </a:solidFill>
                          <a:latin typeface="Arial"/>
                          <a:cs typeface="Arial"/>
                        </a:rPr>
                        <a:t>distances</a:t>
                      </a:r>
                      <a:endParaRPr sz="1600" dirty="0">
                        <a:solidFill>
                          <a:schemeClr val="accent5">
                            <a:lumMod val="50000"/>
                          </a:schemeClr>
                        </a:solidFill>
                        <a:latin typeface="Arial"/>
                        <a:cs typeface="Arial"/>
                      </a:endParaRPr>
                    </a:p>
                    <a:p>
                      <a:pPr marL="457200" marR="282575">
                        <a:lnSpc>
                          <a:spcPct val="116700"/>
                        </a:lnSpc>
                        <a:spcBef>
                          <a:spcPts val="600"/>
                        </a:spcBef>
                      </a:pPr>
                      <a:r>
                        <a:rPr sz="1600" dirty="0">
                          <a:solidFill>
                            <a:schemeClr val="accent5">
                              <a:lumMod val="50000"/>
                            </a:schemeClr>
                          </a:solidFill>
                          <a:latin typeface="Trebuchet MS"/>
                          <a:cs typeface="Trebuchet MS"/>
                        </a:rPr>
                        <a:t>Positive</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pressure</a:t>
                      </a:r>
                      <a:r>
                        <a:rPr sz="1600" spc="-1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conveying</a:t>
                      </a:r>
                      <a:r>
                        <a:rPr sz="1600" spc="-1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can</a:t>
                      </a:r>
                      <a:r>
                        <a:rPr sz="1600" spc="-20" dirty="0">
                          <a:solidFill>
                            <a:schemeClr val="accent5">
                              <a:lumMod val="50000"/>
                            </a:schemeClr>
                          </a:solidFill>
                          <a:latin typeface="Trebuchet MS"/>
                          <a:cs typeface="Trebuchet MS"/>
                        </a:rPr>
                        <a:t> </a:t>
                      </a:r>
                      <a:r>
                        <a:rPr sz="1600" spc="-25" dirty="0">
                          <a:solidFill>
                            <a:schemeClr val="accent5">
                              <a:lumMod val="50000"/>
                            </a:schemeClr>
                          </a:solidFill>
                          <a:latin typeface="Trebuchet MS"/>
                          <a:cs typeface="Trebuchet MS"/>
                        </a:rPr>
                        <a:t>create</a:t>
                      </a:r>
                      <a:r>
                        <a:rPr sz="1600" spc="-1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a</a:t>
                      </a:r>
                      <a:r>
                        <a:rPr sz="1600" spc="-1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higher</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pressure</a:t>
                      </a:r>
                      <a:r>
                        <a:rPr sz="1600" spc="-15" dirty="0">
                          <a:solidFill>
                            <a:schemeClr val="accent5">
                              <a:lumMod val="50000"/>
                            </a:schemeClr>
                          </a:solidFill>
                          <a:latin typeface="Trebuchet MS"/>
                          <a:cs typeface="Trebuchet MS"/>
                        </a:rPr>
                        <a:t> </a:t>
                      </a:r>
                      <a:r>
                        <a:rPr sz="1600" spc="-25" dirty="0">
                          <a:solidFill>
                            <a:schemeClr val="accent5">
                              <a:lumMod val="50000"/>
                            </a:schemeClr>
                          </a:solidFill>
                          <a:latin typeface="Trebuchet MS"/>
                          <a:cs typeface="Trebuchet MS"/>
                        </a:rPr>
                        <a:t>difference</a:t>
                      </a:r>
                      <a:r>
                        <a:rPr sz="1600" spc="-15" dirty="0">
                          <a:solidFill>
                            <a:schemeClr val="accent5">
                              <a:lumMod val="50000"/>
                            </a:schemeClr>
                          </a:solidFill>
                          <a:latin typeface="Trebuchet MS"/>
                          <a:cs typeface="Trebuchet MS"/>
                        </a:rPr>
                        <a:t> than </a:t>
                      </a:r>
                      <a:r>
                        <a:rPr sz="1600" spc="-290" dirty="0">
                          <a:solidFill>
                            <a:schemeClr val="accent5">
                              <a:lumMod val="50000"/>
                            </a:schemeClr>
                          </a:solidFill>
                          <a:latin typeface="Trebuchet MS"/>
                          <a:cs typeface="Trebuchet MS"/>
                        </a:rPr>
                        <a:t> </a:t>
                      </a:r>
                      <a:r>
                        <a:rPr sz="1600" spc="5" dirty="0">
                          <a:solidFill>
                            <a:schemeClr val="accent5">
                              <a:lumMod val="50000"/>
                            </a:schemeClr>
                          </a:solidFill>
                          <a:latin typeface="Arial MT"/>
                          <a:cs typeface="Arial MT"/>
                        </a:rPr>
                        <a:t>vacuum conveying and allows </a:t>
                      </a:r>
                      <a:r>
                        <a:rPr sz="1600" spc="10" dirty="0">
                          <a:solidFill>
                            <a:schemeClr val="accent5">
                              <a:lumMod val="50000"/>
                            </a:schemeClr>
                          </a:solidFill>
                          <a:latin typeface="Arial MT"/>
                          <a:cs typeface="Arial MT"/>
                        </a:rPr>
                        <a:t>for </a:t>
                      </a:r>
                      <a:r>
                        <a:rPr sz="1600" dirty="0">
                          <a:solidFill>
                            <a:schemeClr val="accent5">
                              <a:lumMod val="50000"/>
                            </a:schemeClr>
                          </a:solidFill>
                          <a:latin typeface="Arial MT"/>
                          <a:cs typeface="Arial MT"/>
                        </a:rPr>
                        <a:t>many </a:t>
                      </a:r>
                      <a:r>
                        <a:rPr sz="1600" spc="-5" dirty="0">
                          <a:solidFill>
                            <a:schemeClr val="accent5">
                              <a:lumMod val="50000"/>
                            </a:schemeClr>
                          </a:solidFill>
                          <a:latin typeface="Arial MT"/>
                          <a:cs typeface="Arial MT"/>
                        </a:rPr>
                        <a:t>materials </a:t>
                      </a:r>
                      <a:r>
                        <a:rPr sz="1600" spc="5" dirty="0">
                          <a:solidFill>
                            <a:schemeClr val="accent5">
                              <a:lumMod val="50000"/>
                            </a:schemeClr>
                          </a:solidFill>
                          <a:latin typeface="Arial MT"/>
                          <a:cs typeface="Arial MT"/>
                        </a:rPr>
                        <a:t>conveying distances </a:t>
                      </a:r>
                      <a:r>
                        <a:rPr sz="1600" spc="10" dirty="0">
                          <a:solidFill>
                            <a:schemeClr val="accent5">
                              <a:lumMod val="50000"/>
                            </a:schemeClr>
                          </a:solidFill>
                          <a:latin typeface="Arial MT"/>
                          <a:cs typeface="Arial MT"/>
                        </a:rPr>
                        <a:t> </a:t>
                      </a:r>
                      <a:r>
                        <a:rPr sz="1600" spc="5" dirty="0">
                          <a:solidFill>
                            <a:schemeClr val="accent5">
                              <a:lumMod val="50000"/>
                            </a:schemeClr>
                          </a:solidFill>
                          <a:latin typeface="Trebuchet MS"/>
                          <a:cs typeface="Trebuchet MS"/>
                        </a:rPr>
                        <a:t>exceeding</a:t>
                      </a:r>
                      <a:r>
                        <a:rPr sz="1600" spc="-30"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200</a:t>
                      </a:r>
                      <a:r>
                        <a:rPr sz="1600" spc="-2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m</a:t>
                      </a:r>
                      <a:r>
                        <a:rPr sz="1600" spc="-25"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and</a:t>
                      </a:r>
                      <a:r>
                        <a:rPr sz="1600" spc="-25" dirty="0">
                          <a:solidFill>
                            <a:schemeClr val="accent5">
                              <a:lumMod val="50000"/>
                            </a:schemeClr>
                          </a:solidFill>
                          <a:latin typeface="Trebuchet MS"/>
                          <a:cs typeface="Trebuchet MS"/>
                        </a:rPr>
                        <a:t> more.</a:t>
                      </a:r>
                      <a:endParaRPr sz="1600" dirty="0">
                        <a:solidFill>
                          <a:schemeClr val="accent5">
                            <a:lumMod val="50000"/>
                          </a:schemeClr>
                        </a:solidFill>
                        <a:latin typeface="Trebuchet MS"/>
                        <a:cs typeface="Trebuchet MS"/>
                      </a:endParaRPr>
                    </a:p>
                  </a:txBody>
                  <a:tcPr marL="0" marR="0" marT="1270" marB="0">
                    <a:solidFill>
                      <a:schemeClr val="accent5">
                        <a:lumMod val="60000"/>
                        <a:lumOff val="40000"/>
                      </a:schemeClr>
                    </a:solidFill>
                  </a:tcPr>
                </a:tc>
                <a:tc hMerge="1">
                  <a:txBody>
                    <a:bodyPr/>
                    <a:lstStyle/>
                    <a:p>
                      <a:endParaRPr/>
                    </a:p>
                  </a:txBody>
                  <a:tcPr marL="0" marR="0" marT="0" marB="0"/>
                </a:tc>
                <a:extLst>
                  <a:ext uri="{0D108BD9-81ED-4DB2-BD59-A6C34878D82A}">
                    <a16:rowId xmlns:a16="http://schemas.microsoft.com/office/drawing/2014/main" val="10001"/>
                  </a:ext>
                </a:extLst>
              </a:tr>
              <a:tr h="1859299">
                <a:tc gridSpan="2">
                  <a:txBody>
                    <a:bodyPr/>
                    <a:lstStyle/>
                    <a:p>
                      <a:pPr>
                        <a:lnSpc>
                          <a:spcPct val="100000"/>
                        </a:lnSpc>
                        <a:spcBef>
                          <a:spcPts val="10"/>
                        </a:spcBef>
                      </a:pPr>
                      <a:endParaRPr sz="1600">
                        <a:solidFill>
                          <a:schemeClr val="accent5">
                            <a:lumMod val="50000"/>
                          </a:schemeClr>
                        </a:solidFill>
                        <a:latin typeface="Times New Roman"/>
                        <a:cs typeface="Times New Roman"/>
                      </a:endParaRPr>
                    </a:p>
                    <a:p>
                      <a:pPr marL="457200" algn="just">
                        <a:lnSpc>
                          <a:spcPct val="100000"/>
                        </a:lnSpc>
                      </a:pPr>
                      <a:r>
                        <a:rPr sz="1600" b="1" spc="-5" dirty="0">
                          <a:solidFill>
                            <a:schemeClr val="accent5">
                              <a:lumMod val="50000"/>
                            </a:schemeClr>
                          </a:solidFill>
                          <a:latin typeface="Arial"/>
                          <a:cs typeface="Arial"/>
                        </a:rPr>
                        <a:t>High</a:t>
                      </a:r>
                      <a:r>
                        <a:rPr sz="1600" b="1" spc="-50" dirty="0">
                          <a:solidFill>
                            <a:schemeClr val="accent5">
                              <a:lumMod val="50000"/>
                            </a:schemeClr>
                          </a:solidFill>
                          <a:latin typeface="Arial"/>
                          <a:cs typeface="Arial"/>
                        </a:rPr>
                        <a:t> </a:t>
                      </a:r>
                      <a:r>
                        <a:rPr sz="1600" b="1" spc="5" dirty="0">
                          <a:solidFill>
                            <a:schemeClr val="accent5">
                              <a:lumMod val="50000"/>
                            </a:schemeClr>
                          </a:solidFill>
                          <a:latin typeface="Arial"/>
                          <a:cs typeface="Arial"/>
                        </a:rPr>
                        <a:t>capacities</a:t>
                      </a:r>
                      <a:endParaRPr sz="1600">
                        <a:solidFill>
                          <a:schemeClr val="accent5">
                            <a:lumMod val="50000"/>
                          </a:schemeClr>
                        </a:solidFill>
                        <a:latin typeface="Arial"/>
                        <a:cs typeface="Arial"/>
                      </a:endParaRPr>
                    </a:p>
                    <a:p>
                      <a:pPr marL="457200" marR="398145" algn="just">
                        <a:lnSpc>
                          <a:spcPct val="116700"/>
                        </a:lnSpc>
                        <a:spcBef>
                          <a:spcPts val="600"/>
                        </a:spcBef>
                      </a:pPr>
                      <a:r>
                        <a:rPr sz="1600" dirty="0">
                          <a:solidFill>
                            <a:schemeClr val="accent5">
                              <a:lumMod val="50000"/>
                            </a:schemeClr>
                          </a:solidFill>
                          <a:latin typeface="Arial MT"/>
                          <a:cs typeface="Arial MT"/>
                        </a:rPr>
                        <a:t>Many </a:t>
                      </a:r>
                      <a:r>
                        <a:rPr sz="1600" spc="10" dirty="0">
                          <a:solidFill>
                            <a:schemeClr val="accent5">
                              <a:lumMod val="50000"/>
                            </a:schemeClr>
                          </a:solidFill>
                          <a:latin typeface="Arial MT"/>
                          <a:cs typeface="Arial MT"/>
                        </a:rPr>
                        <a:t>applications </a:t>
                      </a:r>
                      <a:r>
                        <a:rPr sz="1600" dirty="0">
                          <a:solidFill>
                            <a:schemeClr val="accent5">
                              <a:lumMod val="50000"/>
                            </a:schemeClr>
                          </a:solidFill>
                          <a:latin typeface="Arial MT"/>
                          <a:cs typeface="Arial MT"/>
                        </a:rPr>
                        <a:t>especially </a:t>
                      </a:r>
                      <a:r>
                        <a:rPr sz="1600" spc="-5" dirty="0">
                          <a:solidFill>
                            <a:schemeClr val="accent5">
                              <a:lumMod val="50000"/>
                            </a:schemeClr>
                          </a:solidFill>
                          <a:latin typeface="Arial MT"/>
                          <a:cs typeface="Arial MT"/>
                        </a:rPr>
                        <a:t>in </a:t>
                      </a:r>
                      <a:r>
                        <a:rPr sz="1600" spc="-10" dirty="0">
                          <a:solidFill>
                            <a:schemeClr val="accent5">
                              <a:lumMod val="50000"/>
                            </a:schemeClr>
                          </a:solidFill>
                          <a:latin typeface="Arial MT"/>
                          <a:cs typeface="Arial MT"/>
                        </a:rPr>
                        <a:t>heavy </a:t>
                      </a:r>
                      <a:r>
                        <a:rPr sz="1600" spc="5" dirty="0">
                          <a:solidFill>
                            <a:schemeClr val="accent5">
                              <a:lumMod val="50000"/>
                            </a:schemeClr>
                          </a:solidFill>
                          <a:latin typeface="Arial MT"/>
                          <a:cs typeface="Arial MT"/>
                        </a:rPr>
                        <a:t>industries </a:t>
                      </a:r>
                      <a:r>
                        <a:rPr sz="1600" dirty="0">
                          <a:solidFill>
                            <a:schemeClr val="accent5">
                              <a:lumMod val="50000"/>
                            </a:schemeClr>
                          </a:solidFill>
                          <a:latin typeface="Arial MT"/>
                          <a:cs typeface="Arial MT"/>
                        </a:rPr>
                        <a:t>ask </a:t>
                      </a:r>
                      <a:r>
                        <a:rPr sz="1600" spc="10" dirty="0">
                          <a:solidFill>
                            <a:schemeClr val="accent5">
                              <a:lumMod val="50000"/>
                            </a:schemeClr>
                          </a:solidFill>
                          <a:latin typeface="Arial MT"/>
                          <a:cs typeface="Arial MT"/>
                        </a:rPr>
                        <a:t>for </a:t>
                      </a:r>
                      <a:r>
                        <a:rPr sz="1600" dirty="0">
                          <a:solidFill>
                            <a:schemeClr val="accent5">
                              <a:lumMod val="50000"/>
                            </a:schemeClr>
                          </a:solidFill>
                          <a:latin typeface="Arial MT"/>
                          <a:cs typeface="Arial MT"/>
                        </a:rPr>
                        <a:t>high </a:t>
                      </a:r>
                      <a:r>
                        <a:rPr sz="1600" spc="10" dirty="0">
                          <a:solidFill>
                            <a:schemeClr val="accent5">
                              <a:lumMod val="50000"/>
                            </a:schemeClr>
                          </a:solidFill>
                          <a:latin typeface="Arial MT"/>
                          <a:cs typeface="Arial MT"/>
                        </a:rPr>
                        <a:t>transport </a:t>
                      </a:r>
                      <a:r>
                        <a:rPr sz="1600" spc="-265" dirty="0">
                          <a:solidFill>
                            <a:schemeClr val="accent5">
                              <a:lumMod val="50000"/>
                            </a:schemeClr>
                          </a:solidFill>
                          <a:latin typeface="Arial MT"/>
                          <a:cs typeface="Arial MT"/>
                        </a:rPr>
                        <a:t> </a:t>
                      </a:r>
                      <a:r>
                        <a:rPr sz="1600" spc="-10" dirty="0">
                          <a:solidFill>
                            <a:schemeClr val="accent5">
                              <a:lumMod val="50000"/>
                            </a:schemeClr>
                          </a:solidFill>
                          <a:latin typeface="Trebuchet MS"/>
                          <a:cs typeface="Trebuchet MS"/>
                        </a:rPr>
                        <a:t>capacities.</a:t>
                      </a:r>
                      <a:r>
                        <a:rPr sz="1600" spc="-20"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Even</a:t>
                      </a:r>
                      <a:r>
                        <a:rPr sz="1600" spc="-1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systems</a:t>
                      </a:r>
                      <a:r>
                        <a:rPr sz="1600" spc="-15"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beyond</a:t>
                      </a:r>
                      <a:r>
                        <a:rPr sz="1600" spc="-1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100t/h</a:t>
                      </a:r>
                      <a:r>
                        <a:rPr sz="1600" spc="-15"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have</a:t>
                      </a:r>
                      <a:r>
                        <a:rPr sz="1600" spc="-15"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been</a:t>
                      </a:r>
                      <a:r>
                        <a:rPr sz="1600" spc="-15" dirty="0">
                          <a:solidFill>
                            <a:schemeClr val="accent5">
                              <a:lumMod val="50000"/>
                            </a:schemeClr>
                          </a:solidFill>
                          <a:latin typeface="Trebuchet MS"/>
                          <a:cs typeface="Trebuchet MS"/>
                        </a:rPr>
                        <a:t> realised </a:t>
                      </a:r>
                      <a:r>
                        <a:rPr sz="1600" spc="15" dirty="0">
                          <a:solidFill>
                            <a:schemeClr val="accent5">
                              <a:lumMod val="50000"/>
                            </a:schemeClr>
                          </a:solidFill>
                          <a:latin typeface="Trebuchet MS"/>
                          <a:cs typeface="Trebuchet MS"/>
                        </a:rPr>
                        <a:t>and</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prove </a:t>
                      </a:r>
                      <a:r>
                        <a:rPr sz="1600" spc="-285" dirty="0">
                          <a:solidFill>
                            <a:schemeClr val="accent5">
                              <a:lumMod val="50000"/>
                            </a:schemeClr>
                          </a:solidFill>
                          <a:latin typeface="Trebuchet MS"/>
                          <a:cs typeface="Trebuchet MS"/>
                        </a:rPr>
                        <a:t> </a:t>
                      </a:r>
                      <a:r>
                        <a:rPr sz="1600" spc="-40" dirty="0">
                          <a:solidFill>
                            <a:schemeClr val="accent5">
                              <a:lumMod val="50000"/>
                            </a:schemeClr>
                          </a:solidFill>
                          <a:latin typeface="Trebuchet MS"/>
                          <a:cs typeface="Trebuchet MS"/>
                        </a:rPr>
                        <a:t>their</a:t>
                      </a:r>
                      <a:r>
                        <a:rPr sz="1600" spc="-25" dirty="0">
                          <a:solidFill>
                            <a:schemeClr val="accent5">
                              <a:lumMod val="50000"/>
                            </a:schemeClr>
                          </a:solidFill>
                          <a:latin typeface="Trebuchet MS"/>
                          <a:cs typeface="Trebuchet MS"/>
                        </a:rPr>
                        <a:t> </a:t>
                      </a:r>
                      <a:r>
                        <a:rPr sz="1600" spc="-45" dirty="0">
                          <a:solidFill>
                            <a:schemeClr val="accent5">
                              <a:lumMod val="50000"/>
                            </a:schemeClr>
                          </a:solidFill>
                          <a:latin typeface="Trebuchet MS"/>
                          <a:cs typeface="Trebuchet MS"/>
                        </a:rPr>
                        <a:t>reliability</a:t>
                      </a:r>
                      <a:r>
                        <a:rPr sz="1600" spc="-20"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every</a:t>
                      </a:r>
                      <a:r>
                        <a:rPr sz="1600" spc="-20"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day</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under</a:t>
                      </a:r>
                      <a:r>
                        <a:rPr sz="1600" spc="-20"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the</a:t>
                      </a:r>
                      <a:r>
                        <a:rPr sz="1600" spc="-25"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most</a:t>
                      </a:r>
                      <a:r>
                        <a:rPr sz="1600" spc="-20"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demanding</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conditions.</a:t>
                      </a:r>
                      <a:endParaRPr sz="1600">
                        <a:solidFill>
                          <a:schemeClr val="accent5">
                            <a:lumMod val="50000"/>
                          </a:schemeClr>
                        </a:solidFill>
                        <a:latin typeface="Trebuchet MS"/>
                        <a:cs typeface="Trebuchet MS"/>
                      </a:endParaRPr>
                    </a:p>
                  </a:txBody>
                  <a:tcPr marL="0" marR="0" marT="1270" marB="0">
                    <a:solidFill>
                      <a:schemeClr val="accent5">
                        <a:lumMod val="60000"/>
                        <a:lumOff val="40000"/>
                      </a:schemeClr>
                    </a:solidFill>
                  </a:tcPr>
                </a:tc>
                <a:tc hMerge="1">
                  <a:txBody>
                    <a:bodyPr/>
                    <a:lstStyle/>
                    <a:p>
                      <a:endParaRPr/>
                    </a:p>
                  </a:txBody>
                  <a:tcPr marL="0" marR="0" marT="0" marB="0"/>
                </a:tc>
                <a:extLst>
                  <a:ext uri="{0D108BD9-81ED-4DB2-BD59-A6C34878D82A}">
                    <a16:rowId xmlns:a16="http://schemas.microsoft.com/office/drawing/2014/main" val="10002"/>
                  </a:ext>
                </a:extLst>
              </a:tr>
              <a:tr h="1871150">
                <a:tc gridSpan="2">
                  <a:txBody>
                    <a:bodyPr/>
                    <a:lstStyle/>
                    <a:p>
                      <a:pPr>
                        <a:lnSpc>
                          <a:spcPct val="100000"/>
                        </a:lnSpc>
                        <a:spcBef>
                          <a:spcPts val="25"/>
                        </a:spcBef>
                      </a:pPr>
                      <a:endParaRPr sz="1600" dirty="0">
                        <a:solidFill>
                          <a:schemeClr val="accent5">
                            <a:lumMod val="50000"/>
                          </a:schemeClr>
                        </a:solidFill>
                        <a:latin typeface="Times New Roman"/>
                        <a:cs typeface="Times New Roman"/>
                      </a:endParaRPr>
                    </a:p>
                    <a:p>
                      <a:pPr marL="457200">
                        <a:lnSpc>
                          <a:spcPct val="100000"/>
                        </a:lnSpc>
                      </a:pPr>
                      <a:r>
                        <a:rPr sz="1600" b="1" spc="-20" dirty="0">
                          <a:solidFill>
                            <a:schemeClr val="accent5">
                              <a:lumMod val="50000"/>
                            </a:schemeClr>
                          </a:solidFill>
                          <a:latin typeface="Arial"/>
                          <a:cs typeface="Arial"/>
                        </a:rPr>
                        <a:t>Truck</a:t>
                      </a:r>
                      <a:r>
                        <a:rPr sz="1600" b="1" spc="-30" dirty="0">
                          <a:solidFill>
                            <a:schemeClr val="accent5">
                              <a:lumMod val="50000"/>
                            </a:schemeClr>
                          </a:solidFill>
                          <a:latin typeface="Arial"/>
                          <a:cs typeface="Arial"/>
                        </a:rPr>
                        <a:t> </a:t>
                      </a:r>
                      <a:r>
                        <a:rPr sz="1600" b="1" spc="-10" dirty="0">
                          <a:solidFill>
                            <a:schemeClr val="accent5">
                              <a:lumMod val="50000"/>
                            </a:schemeClr>
                          </a:solidFill>
                          <a:latin typeface="Arial"/>
                          <a:cs typeface="Arial"/>
                        </a:rPr>
                        <a:t>unloading</a:t>
                      </a:r>
                      <a:endParaRPr sz="1600" dirty="0">
                        <a:solidFill>
                          <a:schemeClr val="accent5">
                            <a:lumMod val="50000"/>
                          </a:schemeClr>
                        </a:solidFill>
                        <a:latin typeface="Arial"/>
                        <a:cs typeface="Arial"/>
                      </a:endParaRPr>
                    </a:p>
                    <a:p>
                      <a:pPr marL="457200" marR="445134">
                        <a:lnSpc>
                          <a:spcPct val="116700"/>
                        </a:lnSpc>
                        <a:spcBef>
                          <a:spcPts val="600"/>
                        </a:spcBef>
                      </a:pPr>
                      <a:r>
                        <a:rPr sz="1600" dirty="0">
                          <a:solidFill>
                            <a:schemeClr val="accent5">
                              <a:lumMod val="50000"/>
                            </a:schemeClr>
                          </a:solidFill>
                          <a:latin typeface="Trebuchet MS"/>
                          <a:cs typeface="Trebuchet MS"/>
                        </a:rPr>
                        <a:t>Pneumatic</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conveying</a:t>
                      </a:r>
                      <a:r>
                        <a:rPr sz="1600" spc="-20"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can</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be</a:t>
                      </a:r>
                      <a:r>
                        <a:rPr sz="1600" spc="-2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used</a:t>
                      </a:r>
                      <a:r>
                        <a:rPr sz="1600" spc="-20" dirty="0">
                          <a:solidFill>
                            <a:schemeClr val="accent5">
                              <a:lumMod val="50000"/>
                            </a:schemeClr>
                          </a:solidFill>
                          <a:latin typeface="Trebuchet MS"/>
                          <a:cs typeface="Trebuchet MS"/>
                        </a:rPr>
                        <a:t> </a:t>
                      </a:r>
                      <a:r>
                        <a:rPr sz="1600" spc="-35" dirty="0">
                          <a:solidFill>
                            <a:schemeClr val="accent5">
                              <a:lumMod val="50000"/>
                            </a:schemeClr>
                          </a:solidFill>
                          <a:latin typeface="Trebuchet MS"/>
                          <a:cs typeface="Trebuchet MS"/>
                        </a:rPr>
                        <a:t>for</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dust-free</a:t>
                      </a:r>
                      <a:r>
                        <a:rPr sz="1600" spc="-20" dirty="0">
                          <a:solidFill>
                            <a:schemeClr val="accent5">
                              <a:lumMod val="50000"/>
                            </a:schemeClr>
                          </a:solidFill>
                          <a:latin typeface="Trebuchet MS"/>
                          <a:cs typeface="Trebuchet MS"/>
                        </a:rPr>
                        <a:t> </a:t>
                      </a:r>
                      <a:r>
                        <a:rPr sz="1600" spc="15" dirty="0">
                          <a:solidFill>
                            <a:schemeClr val="accent5">
                              <a:lumMod val="50000"/>
                            </a:schemeClr>
                          </a:solidFill>
                          <a:latin typeface="Trebuchet MS"/>
                          <a:cs typeface="Trebuchet MS"/>
                        </a:rPr>
                        <a:t>and</a:t>
                      </a:r>
                      <a:r>
                        <a:rPr sz="1600" spc="-25"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safe</a:t>
                      </a:r>
                      <a:r>
                        <a:rPr sz="1600" spc="-20" dirty="0">
                          <a:solidFill>
                            <a:schemeClr val="accent5">
                              <a:lumMod val="50000"/>
                            </a:schemeClr>
                          </a:solidFill>
                          <a:latin typeface="Trebuchet MS"/>
                          <a:cs typeface="Trebuchet MS"/>
                        </a:rPr>
                        <a:t> </a:t>
                      </a:r>
                      <a:r>
                        <a:rPr sz="1600" spc="5" dirty="0">
                          <a:solidFill>
                            <a:schemeClr val="accent5">
                              <a:lumMod val="50000"/>
                            </a:schemeClr>
                          </a:solidFill>
                          <a:latin typeface="Trebuchet MS"/>
                          <a:cs typeface="Trebuchet MS"/>
                        </a:rPr>
                        <a:t>unloading</a:t>
                      </a:r>
                      <a:r>
                        <a:rPr sz="1600" spc="-2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of </a:t>
                      </a:r>
                      <a:r>
                        <a:rPr sz="1600" spc="-285" dirty="0">
                          <a:solidFill>
                            <a:schemeClr val="accent5">
                              <a:lumMod val="50000"/>
                            </a:schemeClr>
                          </a:solidFill>
                          <a:latin typeface="Trebuchet MS"/>
                          <a:cs typeface="Trebuchet MS"/>
                        </a:rPr>
                        <a:t> </a:t>
                      </a:r>
                      <a:r>
                        <a:rPr sz="1600" dirty="0">
                          <a:solidFill>
                            <a:schemeClr val="accent5">
                              <a:lumMod val="50000"/>
                            </a:schemeClr>
                          </a:solidFill>
                          <a:latin typeface="Trebuchet MS"/>
                          <a:cs typeface="Trebuchet MS"/>
                        </a:rPr>
                        <a:t>trucks</a:t>
                      </a:r>
                      <a:r>
                        <a:rPr sz="1600" spc="-30" dirty="0">
                          <a:solidFill>
                            <a:schemeClr val="accent5">
                              <a:lumMod val="50000"/>
                            </a:schemeClr>
                          </a:solidFill>
                          <a:latin typeface="Trebuchet MS"/>
                          <a:cs typeface="Trebuchet MS"/>
                        </a:rPr>
                        <a:t> </a:t>
                      </a:r>
                      <a:r>
                        <a:rPr sz="1600" spc="-35" dirty="0">
                          <a:solidFill>
                            <a:schemeClr val="accent5">
                              <a:lumMod val="50000"/>
                            </a:schemeClr>
                          </a:solidFill>
                          <a:latin typeface="Trebuchet MS"/>
                          <a:cs typeface="Trebuchet MS"/>
                        </a:rPr>
                        <a:t>with</a:t>
                      </a:r>
                      <a:r>
                        <a:rPr sz="1600" spc="-25" dirty="0">
                          <a:solidFill>
                            <a:schemeClr val="accent5">
                              <a:lumMod val="50000"/>
                            </a:schemeClr>
                          </a:solidFill>
                          <a:latin typeface="Trebuchet MS"/>
                          <a:cs typeface="Trebuchet MS"/>
                        </a:rPr>
                        <a:t> </a:t>
                      </a:r>
                      <a:r>
                        <a:rPr sz="1600" spc="-30" dirty="0">
                          <a:solidFill>
                            <a:schemeClr val="accent5">
                              <a:lumMod val="50000"/>
                            </a:schemeClr>
                          </a:solidFill>
                          <a:latin typeface="Trebuchet MS"/>
                          <a:cs typeface="Trebuchet MS"/>
                        </a:rPr>
                        <a:t>direct</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transport</a:t>
                      </a:r>
                      <a:r>
                        <a:rPr sz="1600" spc="-25" dirty="0">
                          <a:solidFill>
                            <a:schemeClr val="accent5">
                              <a:lumMod val="50000"/>
                            </a:schemeClr>
                          </a:solidFill>
                          <a:latin typeface="Trebuchet MS"/>
                          <a:cs typeface="Trebuchet MS"/>
                        </a:rPr>
                        <a:t> to </a:t>
                      </a:r>
                      <a:r>
                        <a:rPr sz="1600" spc="10" dirty="0">
                          <a:solidFill>
                            <a:schemeClr val="accent5">
                              <a:lumMod val="50000"/>
                            </a:schemeClr>
                          </a:solidFill>
                          <a:latin typeface="Trebuchet MS"/>
                          <a:cs typeface="Trebuchet MS"/>
                        </a:rPr>
                        <a:t>a</a:t>
                      </a:r>
                      <a:r>
                        <a:rPr sz="1600" spc="-25" dirty="0">
                          <a:solidFill>
                            <a:schemeClr val="accent5">
                              <a:lumMod val="50000"/>
                            </a:schemeClr>
                          </a:solidFill>
                          <a:latin typeface="Trebuchet MS"/>
                          <a:cs typeface="Trebuchet MS"/>
                        </a:rPr>
                        <a:t> </a:t>
                      </a:r>
                      <a:r>
                        <a:rPr sz="1600" spc="10" dirty="0">
                          <a:solidFill>
                            <a:schemeClr val="accent5">
                              <a:lumMod val="50000"/>
                            </a:schemeClr>
                          </a:solidFill>
                          <a:latin typeface="Trebuchet MS"/>
                          <a:cs typeface="Trebuchet MS"/>
                        </a:rPr>
                        <a:t>storage</a:t>
                      </a:r>
                      <a:r>
                        <a:rPr sz="1600" spc="-25" dirty="0">
                          <a:solidFill>
                            <a:schemeClr val="accent5">
                              <a:lumMod val="50000"/>
                            </a:schemeClr>
                          </a:solidFill>
                          <a:latin typeface="Trebuchet MS"/>
                          <a:cs typeface="Trebuchet MS"/>
                        </a:rPr>
                        <a:t> </a:t>
                      </a:r>
                      <a:r>
                        <a:rPr sz="1600" spc="-20" dirty="0">
                          <a:solidFill>
                            <a:schemeClr val="accent5">
                              <a:lumMod val="50000"/>
                            </a:schemeClr>
                          </a:solidFill>
                          <a:latin typeface="Trebuchet MS"/>
                          <a:cs typeface="Trebuchet MS"/>
                        </a:rPr>
                        <a:t>silo.</a:t>
                      </a:r>
                      <a:endParaRPr sz="1600" dirty="0">
                        <a:solidFill>
                          <a:schemeClr val="accent5">
                            <a:lumMod val="50000"/>
                          </a:schemeClr>
                        </a:solidFill>
                        <a:latin typeface="Trebuchet MS"/>
                        <a:cs typeface="Trebuchet MS"/>
                      </a:endParaRPr>
                    </a:p>
                  </a:txBody>
                  <a:tcPr marL="0" marR="0" marT="3175" marB="0">
                    <a:solidFill>
                      <a:schemeClr val="accent5">
                        <a:lumMod val="60000"/>
                        <a:lumOff val="40000"/>
                      </a:schemeClr>
                    </a:solidFill>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pic>
        <p:nvPicPr>
          <p:cNvPr id="5" name="object 5"/>
          <p:cNvPicPr/>
          <p:nvPr/>
        </p:nvPicPr>
        <p:blipFill>
          <a:blip r:embed="rId2" cstate="print"/>
          <a:stretch>
            <a:fillRect/>
          </a:stretch>
        </p:blipFill>
        <p:spPr>
          <a:xfrm>
            <a:off x="5099694" y="3823124"/>
            <a:ext cx="2403599" cy="1794701"/>
          </a:xfrm>
          <a:prstGeom prst="rect">
            <a:avLst/>
          </a:prstGeom>
        </p:spPr>
      </p:pic>
      <p:pic>
        <p:nvPicPr>
          <p:cNvPr id="7" name="object 7"/>
          <p:cNvPicPr/>
          <p:nvPr/>
        </p:nvPicPr>
        <p:blipFill>
          <a:blip r:embed="rId3" cstate="print"/>
          <a:stretch>
            <a:fillRect/>
          </a:stretch>
        </p:blipFill>
        <p:spPr>
          <a:xfrm>
            <a:off x="5099694" y="8596795"/>
            <a:ext cx="2402467" cy="1962010"/>
          </a:xfrm>
          <a:prstGeom prst="rect">
            <a:avLst/>
          </a:prstGeom>
        </p:spPr>
      </p:pic>
      <p:pic>
        <p:nvPicPr>
          <p:cNvPr id="8" name="object 8"/>
          <p:cNvPicPr/>
          <p:nvPr/>
        </p:nvPicPr>
        <p:blipFill>
          <a:blip r:embed="rId4" cstate="print"/>
          <a:stretch>
            <a:fillRect/>
          </a:stretch>
        </p:blipFill>
        <p:spPr>
          <a:xfrm>
            <a:off x="5073650" y="1689100"/>
            <a:ext cx="2429643" cy="2006800"/>
          </a:xfrm>
          <a:prstGeom prst="rect">
            <a:avLst/>
          </a:prstGeom>
        </p:spPr>
      </p:pic>
      <p:sp>
        <p:nvSpPr>
          <p:cNvPr id="9" name="object 2">
            <a:extLst>
              <a:ext uri="{FF2B5EF4-FFF2-40B4-BE49-F238E27FC236}">
                <a16:creationId xmlns:a16="http://schemas.microsoft.com/office/drawing/2014/main" id="{99777103-707F-A7EE-097D-03E5099F285D}"/>
              </a:ext>
            </a:extLst>
          </p:cNvPr>
          <p:cNvSpPr/>
          <p:nvPr/>
        </p:nvSpPr>
        <p:spPr>
          <a:xfrm>
            <a:off x="0" y="213312"/>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descr="A blue and white logo&#10;&#10;Description automatically generated">
            <a:extLst>
              <a:ext uri="{FF2B5EF4-FFF2-40B4-BE49-F238E27FC236}">
                <a16:creationId xmlns:a16="http://schemas.microsoft.com/office/drawing/2014/main" id="{7A22CAC5-AACE-2B8B-281F-FA2196AB2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937" y="147295"/>
            <a:ext cx="1183563" cy="1198834"/>
          </a:xfrm>
          <a:prstGeom prst="rect">
            <a:avLst/>
          </a:prstGeom>
          <a:effectLst>
            <a:softEdge rad="190500"/>
          </a:effectLst>
        </p:spPr>
      </p:pic>
      <p:sp>
        <p:nvSpPr>
          <p:cNvPr id="12" name="TextBox 11">
            <a:extLst>
              <a:ext uri="{FF2B5EF4-FFF2-40B4-BE49-F238E27FC236}">
                <a16:creationId xmlns:a16="http://schemas.microsoft.com/office/drawing/2014/main" id="{90C23381-4F1B-19F5-8B62-13649D9E89F1}"/>
              </a:ext>
            </a:extLst>
          </p:cNvPr>
          <p:cNvSpPr txBox="1"/>
          <p:nvPr/>
        </p:nvSpPr>
        <p:spPr>
          <a:xfrm>
            <a:off x="257299" y="389832"/>
            <a:ext cx="6356350" cy="829073"/>
          </a:xfrm>
          <a:prstGeom prst="rect">
            <a:avLst/>
          </a:prstGeom>
          <a:noFill/>
        </p:spPr>
        <p:txBody>
          <a:bodyPr wrap="square">
            <a:spAutoFit/>
          </a:bodyPr>
          <a:lstStyle/>
          <a:p>
            <a:pPr marL="12700">
              <a:lnSpc>
                <a:spcPts val="2840"/>
              </a:lnSpc>
              <a:spcBef>
                <a:spcPts val="100"/>
              </a:spcBef>
            </a:pPr>
            <a:r>
              <a:rPr lang="en-US" sz="2800" b="1" dirty="0">
                <a:solidFill>
                  <a:schemeClr val="bg1"/>
                </a:solidFill>
                <a:effectLst>
                  <a:outerShdw blurRad="38100" dist="38100" dir="2700000" algn="tl">
                    <a:srgbClr val="000000">
                      <a:alpha val="43137"/>
                    </a:srgbClr>
                  </a:outerShdw>
                </a:effectLst>
                <a:latin typeface="Google Sans"/>
              </a:rPr>
              <a:t>THE RIGHT SOLUTION</a:t>
            </a:r>
          </a:p>
          <a:p>
            <a:pPr marL="12700">
              <a:lnSpc>
                <a:spcPts val="2840"/>
              </a:lnSpc>
            </a:pPr>
            <a:r>
              <a:rPr lang="en-US" sz="2800" b="1" dirty="0">
                <a:solidFill>
                  <a:schemeClr val="bg1"/>
                </a:solidFill>
                <a:effectLst>
                  <a:outerShdw blurRad="38100" dist="38100" dir="2700000" algn="tl">
                    <a:srgbClr val="000000">
                      <a:alpha val="43137"/>
                    </a:srgbClr>
                  </a:outerShdw>
                </a:effectLst>
                <a:latin typeface="Google Sans"/>
              </a:rPr>
              <a:t>FOR ALL CONVEYING NEEDS !</a:t>
            </a:r>
          </a:p>
        </p:txBody>
      </p:sp>
      <p:pic>
        <p:nvPicPr>
          <p:cNvPr id="14" name="Picture 13" descr="A large factory with large tanks&#10;&#10;Description automatically generated with medium confidence">
            <a:extLst>
              <a:ext uri="{FF2B5EF4-FFF2-40B4-BE49-F238E27FC236}">
                <a16:creationId xmlns:a16="http://schemas.microsoft.com/office/drawing/2014/main" id="{D524A565-0BB2-889A-AA75-39653C694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9694" y="5659538"/>
            <a:ext cx="2402467" cy="28563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10149" y="10358145"/>
            <a:ext cx="89535"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MT"/>
                <a:cs typeface="Arial MT"/>
              </a:rPr>
              <a:t>5</a:t>
            </a:r>
            <a:endParaRPr sz="900">
              <a:latin typeface="Arial MT"/>
              <a:cs typeface="Arial MT"/>
            </a:endParaRPr>
          </a:p>
        </p:txBody>
      </p:sp>
      <p:graphicFrame>
        <p:nvGraphicFramePr>
          <p:cNvPr id="3" name="object 3"/>
          <p:cNvGraphicFramePr>
            <a:graphicFrameLocks noGrp="1"/>
          </p:cNvGraphicFramePr>
          <p:nvPr>
            <p:extLst>
              <p:ext uri="{D42A27DB-BD31-4B8C-83A1-F6EECF244321}">
                <p14:modId xmlns:p14="http://schemas.microsoft.com/office/powerpoint/2010/main" val="809895327"/>
              </p:ext>
            </p:extLst>
          </p:nvPr>
        </p:nvGraphicFramePr>
        <p:xfrm>
          <a:off x="2548076" y="1280112"/>
          <a:ext cx="5008424" cy="9413287"/>
        </p:xfrm>
        <a:graphic>
          <a:graphicData uri="http://schemas.openxmlformats.org/drawingml/2006/table">
            <a:tbl>
              <a:tblPr firstRow="1" bandRow="1">
                <a:tableStyleId>{2D5ABB26-0587-4C30-8999-92F81FD0307C}</a:tableStyleId>
              </a:tblPr>
              <a:tblGrid>
                <a:gridCol w="4539049">
                  <a:extLst>
                    <a:ext uri="{9D8B030D-6E8A-4147-A177-3AD203B41FA5}">
                      <a16:colId xmlns:a16="http://schemas.microsoft.com/office/drawing/2014/main" val="20000"/>
                    </a:ext>
                  </a:extLst>
                </a:gridCol>
                <a:gridCol w="469375">
                  <a:extLst>
                    <a:ext uri="{9D8B030D-6E8A-4147-A177-3AD203B41FA5}">
                      <a16:colId xmlns:a16="http://schemas.microsoft.com/office/drawing/2014/main" val="20001"/>
                    </a:ext>
                  </a:extLst>
                </a:gridCol>
              </a:tblGrid>
              <a:tr h="2291051">
                <a:tc>
                  <a:txBody>
                    <a:bodyPr/>
                    <a:lstStyle/>
                    <a:p>
                      <a:pPr>
                        <a:lnSpc>
                          <a:spcPct val="100000"/>
                        </a:lnSpc>
                      </a:pPr>
                      <a:endParaRPr sz="1600" spc="0" dirty="0">
                        <a:solidFill>
                          <a:schemeClr val="accent5">
                            <a:lumMod val="50000"/>
                          </a:schemeClr>
                        </a:solidFill>
                        <a:latin typeface="Arial" panose="020B0604020202020204" pitchFamily="34" charset="0"/>
                        <a:cs typeface="Arial" panose="020B0604020202020204" pitchFamily="34" charset="0"/>
                      </a:endParaRPr>
                    </a:p>
                    <a:p>
                      <a:pPr marL="336550">
                        <a:lnSpc>
                          <a:spcPct val="100000"/>
                        </a:lnSpc>
                        <a:spcBef>
                          <a:spcPts val="865"/>
                        </a:spcBef>
                      </a:pPr>
                      <a:r>
                        <a:rPr sz="1600" b="1" spc="0" dirty="0">
                          <a:solidFill>
                            <a:schemeClr val="accent5">
                              <a:lumMod val="50000"/>
                            </a:schemeClr>
                          </a:solidFill>
                          <a:latin typeface="Arial" panose="020B0604020202020204" pitchFamily="34" charset="0"/>
                          <a:cs typeface="Arial" panose="020B0604020202020204" pitchFamily="34" charset="0"/>
                        </a:rPr>
                        <a:t>Reactor filling</a:t>
                      </a:r>
                      <a:endParaRPr sz="1600" spc="0" dirty="0">
                        <a:solidFill>
                          <a:schemeClr val="accent5">
                            <a:lumMod val="50000"/>
                          </a:schemeClr>
                        </a:solidFill>
                        <a:latin typeface="Arial" panose="020B0604020202020204" pitchFamily="34" charset="0"/>
                        <a:cs typeface="Arial" panose="020B0604020202020204" pitchFamily="34" charset="0"/>
                      </a:endParaRPr>
                    </a:p>
                    <a:p>
                      <a:pPr marL="336550" marR="240029">
                        <a:lnSpc>
                          <a:spcPct val="116700"/>
                        </a:lnSpc>
                        <a:spcBef>
                          <a:spcPts val="600"/>
                        </a:spcBef>
                      </a:pPr>
                      <a:r>
                        <a:rPr sz="1600" spc="0" dirty="0">
                          <a:solidFill>
                            <a:schemeClr val="accent5">
                              <a:lumMod val="50000"/>
                            </a:schemeClr>
                          </a:solidFill>
                          <a:latin typeface="Arial" panose="020B0604020202020204" pitchFamily="34" charset="0"/>
                          <a:cs typeface="Arial" panose="020B0604020202020204" pitchFamily="34" charset="0"/>
                        </a:rPr>
                        <a:t>Direct conveying into a reactor is a safe and emission-free way to  bring the product directly to the process. Conveying is even possible  against overpressure, above or below liquid level.</a:t>
                      </a:r>
                    </a:p>
                  </a:txBody>
                  <a:tcPr marL="0" marR="0" marT="0" marB="0">
                    <a:lnB w="12700">
                      <a:solidFill>
                        <a:srgbClr val="FFFFFF"/>
                      </a:solidFill>
                      <a:prstDash val="solid"/>
                    </a:lnB>
                    <a:solidFill>
                      <a:schemeClr val="accent5">
                        <a:lumMod val="60000"/>
                        <a:lumOff val="40000"/>
                      </a:schemeClr>
                    </a:solidFill>
                  </a:tcPr>
                </a:tc>
                <a:tc rowSpan="4">
                  <a:txBody>
                    <a:bodyPr/>
                    <a:lstStyle/>
                    <a:p>
                      <a:pPr>
                        <a:lnSpc>
                          <a:spcPct val="100000"/>
                        </a:lnSpc>
                      </a:pPr>
                      <a:endParaRPr sz="1600" spc="0" dirty="0">
                        <a:solidFill>
                          <a:schemeClr val="accent5">
                            <a:lumMod val="50000"/>
                          </a:schemeClr>
                        </a:solidFill>
                        <a:latin typeface="Arial" panose="020B0604020202020204" pitchFamily="34" charset="0"/>
                        <a:cs typeface="Arial" panose="020B0604020202020204" pitchFamily="34" charset="0"/>
                      </a:endParaRPr>
                    </a:p>
                  </a:txBody>
                  <a:tcPr marL="0" marR="0" marT="0" marB="0">
                    <a:solidFill>
                      <a:schemeClr val="accent5">
                        <a:lumMod val="60000"/>
                        <a:lumOff val="40000"/>
                      </a:schemeClr>
                    </a:solidFill>
                  </a:tcPr>
                </a:tc>
                <a:extLst>
                  <a:ext uri="{0D108BD9-81ED-4DB2-BD59-A6C34878D82A}">
                    <a16:rowId xmlns:a16="http://schemas.microsoft.com/office/drawing/2014/main" val="10000"/>
                  </a:ext>
                </a:extLst>
              </a:tr>
              <a:tr h="2210636">
                <a:tc>
                  <a:txBody>
                    <a:bodyPr/>
                    <a:lstStyle/>
                    <a:p>
                      <a:pPr>
                        <a:lnSpc>
                          <a:spcPct val="100000"/>
                        </a:lnSpc>
                        <a:spcBef>
                          <a:spcPts val="15"/>
                        </a:spcBef>
                      </a:pPr>
                      <a:endParaRPr sz="1600" spc="0" dirty="0">
                        <a:solidFill>
                          <a:schemeClr val="accent5">
                            <a:lumMod val="50000"/>
                          </a:schemeClr>
                        </a:solidFill>
                        <a:latin typeface="Arial" panose="020B0604020202020204" pitchFamily="34" charset="0"/>
                        <a:cs typeface="Arial" panose="020B0604020202020204" pitchFamily="34" charset="0"/>
                      </a:endParaRPr>
                    </a:p>
                    <a:p>
                      <a:pPr marL="336550">
                        <a:lnSpc>
                          <a:spcPct val="100000"/>
                        </a:lnSpc>
                      </a:pPr>
                      <a:r>
                        <a:rPr sz="1600" b="1" spc="0" dirty="0">
                          <a:solidFill>
                            <a:schemeClr val="accent5">
                              <a:lumMod val="50000"/>
                            </a:schemeClr>
                          </a:solidFill>
                          <a:latin typeface="Arial" panose="020B0604020202020204" pitchFamily="34" charset="0"/>
                          <a:cs typeface="Arial" panose="020B0604020202020204" pitchFamily="34" charset="0"/>
                        </a:rPr>
                        <a:t>Global Service and Support – We speak your language</a:t>
                      </a:r>
                      <a:endParaRPr sz="1600" spc="0" dirty="0">
                        <a:solidFill>
                          <a:schemeClr val="accent5">
                            <a:lumMod val="50000"/>
                          </a:schemeClr>
                        </a:solidFill>
                        <a:latin typeface="Arial" panose="020B0604020202020204" pitchFamily="34" charset="0"/>
                        <a:cs typeface="Arial" panose="020B0604020202020204" pitchFamily="34" charset="0"/>
                      </a:endParaRPr>
                    </a:p>
                    <a:p>
                      <a:pPr marL="336550">
                        <a:lnSpc>
                          <a:spcPct val="100000"/>
                        </a:lnSpc>
                        <a:spcBef>
                          <a:spcPts val="800"/>
                        </a:spcBef>
                      </a:pPr>
                      <a:r>
                        <a:rPr sz="1600" spc="0" dirty="0">
                          <a:solidFill>
                            <a:schemeClr val="accent5">
                              <a:lumMod val="50000"/>
                            </a:schemeClr>
                          </a:solidFill>
                          <a:latin typeface="Arial" panose="020B0604020202020204" pitchFamily="34" charset="0"/>
                          <a:cs typeface="Arial" panose="020B0604020202020204" pitchFamily="34" charset="0"/>
                        </a:rPr>
                        <a:t>With our global network of subsidiaries, test centres and partners,</a:t>
                      </a:r>
                    </a:p>
                    <a:p>
                      <a:pPr marL="336550" marR="189230">
                        <a:lnSpc>
                          <a:spcPct val="116700"/>
                        </a:lnSpc>
                      </a:pPr>
                      <a:r>
                        <a:rPr sz="1600" spc="0" dirty="0">
                          <a:solidFill>
                            <a:schemeClr val="accent5">
                              <a:lumMod val="50000"/>
                            </a:schemeClr>
                          </a:solidFill>
                          <a:latin typeface="Arial" panose="020B0604020202020204" pitchFamily="34" charset="0"/>
                          <a:cs typeface="Arial" panose="020B0604020202020204" pitchFamily="34" charset="0"/>
                        </a:rPr>
                        <a:t>we support our customers in all parts of the world. Wherever you are,  we will be with you.</a:t>
                      </a:r>
                    </a:p>
                  </a:txBody>
                  <a:tcPr marL="0" marR="0" marT="1905" marB="0">
                    <a:lnT w="12700">
                      <a:solidFill>
                        <a:srgbClr val="FFFFFF"/>
                      </a:solidFill>
                      <a:prstDash val="solid"/>
                    </a:lnT>
                    <a:lnB w="12700">
                      <a:solidFill>
                        <a:srgbClr val="FFFFFF"/>
                      </a:solidFill>
                      <a:prstDash val="solid"/>
                    </a:lnB>
                    <a:solidFill>
                      <a:schemeClr val="accent5">
                        <a:lumMod val="60000"/>
                        <a:lumOff val="40000"/>
                      </a:schemeClr>
                    </a:solidFill>
                  </a:tcPr>
                </a:tc>
                <a:tc vMerge="1">
                  <a:txBody>
                    <a:bodyPr/>
                    <a:lstStyle/>
                    <a:p>
                      <a:endParaRPr/>
                    </a:p>
                  </a:txBody>
                  <a:tcPr marL="0" marR="0" marT="0" marB="0">
                    <a:solidFill>
                      <a:srgbClr val="CCCDD5"/>
                    </a:solidFill>
                  </a:tcPr>
                </a:tc>
                <a:extLst>
                  <a:ext uri="{0D108BD9-81ED-4DB2-BD59-A6C34878D82A}">
                    <a16:rowId xmlns:a16="http://schemas.microsoft.com/office/drawing/2014/main" val="10001"/>
                  </a:ext>
                </a:extLst>
              </a:tr>
              <a:tr h="2021343">
                <a:tc>
                  <a:txBody>
                    <a:bodyPr/>
                    <a:lstStyle/>
                    <a:p>
                      <a:pPr>
                        <a:lnSpc>
                          <a:spcPct val="100000"/>
                        </a:lnSpc>
                        <a:spcBef>
                          <a:spcPts val="30"/>
                        </a:spcBef>
                      </a:pPr>
                      <a:endParaRPr sz="1600" spc="0" dirty="0">
                        <a:solidFill>
                          <a:schemeClr val="accent5">
                            <a:lumMod val="50000"/>
                          </a:schemeClr>
                        </a:solidFill>
                        <a:latin typeface="Arial" panose="020B0604020202020204" pitchFamily="34" charset="0"/>
                        <a:cs typeface="Arial" panose="020B0604020202020204" pitchFamily="34" charset="0"/>
                      </a:endParaRPr>
                    </a:p>
                    <a:p>
                      <a:pPr marL="336550">
                        <a:lnSpc>
                          <a:spcPct val="100000"/>
                        </a:lnSpc>
                      </a:pPr>
                      <a:r>
                        <a:rPr sz="1600" b="1" spc="0" dirty="0">
                          <a:solidFill>
                            <a:schemeClr val="accent5">
                              <a:lumMod val="50000"/>
                            </a:schemeClr>
                          </a:solidFill>
                          <a:latin typeface="Arial" panose="020B0604020202020204" pitchFamily="34" charset="0"/>
                          <a:cs typeface="Arial" panose="020B0604020202020204" pitchFamily="34" charset="0"/>
                        </a:rPr>
                        <a:t>Bespoke solutions</a:t>
                      </a:r>
                      <a:endParaRPr sz="1600" spc="0" dirty="0">
                        <a:solidFill>
                          <a:schemeClr val="accent5">
                            <a:lumMod val="50000"/>
                          </a:schemeClr>
                        </a:solidFill>
                        <a:latin typeface="Arial" panose="020B0604020202020204" pitchFamily="34" charset="0"/>
                        <a:cs typeface="Arial" panose="020B0604020202020204" pitchFamily="34" charset="0"/>
                      </a:endParaRPr>
                    </a:p>
                    <a:p>
                      <a:pPr marL="336550" marR="125095">
                        <a:lnSpc>
                          <a:spcPct val="116700"/>
                        </a:lnSpc>
                        <a:spcBef>
                          <a:spcPts val="600"/>
                        </a:spcBef>
                      </a:pPr>
                      <a:r>
                        <a:rPr sz="1600" spc="0" dirty="0">
                          <a:solidFill>
                            <a:schemeClr val="accent5">
                              <a:lumMod val="50000"/>
                            </a:schemeClr>
                          </a:solidFill>
                          <a:latin typeface="Arial" panose="020B0604020202020204" pitchFamily="34" charset="0"/>
                          <a:cs typeface="Arial" panose="020B0604020202020204" pitchFamily="34" charset="0"/>
                        </a:rPr>
                        <a:t>To satisfy even the most complex powder handling requirements,  </a:t>
                      </a:r>
                      <a:r>
                        <a:rPr lang="en-US" sz="1600" spc="0" dirty="0">
                          <a:solidFill>
                            <a:schemeClr val="accent5">
                              <a:lumMod val="50000"/>
                            </a:schemeClr>
                          </a:solidFill>
                          <a:latin typeface="Arial" panose="020B0604020202020204" pitchFamily="34" charset="0"/>
                          <a:cs typeface="Arial" panose="020B0604020202020204" pitchFamily="34" charset="0"/>
                        </a:rPr>
                        <a:t>YOUWEI</a:t>
                      </a:r>
                      <a:r>
                        <a:rPr sz="1600" spc="0" dirty="0">
                          <a:solidFill>
                            <a:schemeClr val="accent5">
                              <a:lumMod val="50000"/>
                            </a:schemeClr>
                          </a:solidFill>
                          <a:latin typeface="Arial" panose="020B0604020202020204" pitchFamily="34" charset="0"/>
                          <a:cs typeface="Arial" panose="020B0604020202020204" pitchFamily="34" charset="0"/>
                        </a:rPr>
                        <a:t> can custom create complete lines including product reception,  storage, recipe preparation, mixing and conditioning.</a:t>
                      </a:r>
                    </a:p>
                  </a:txBody>
                  <a:tcPr marL="0" marR="0" marT="3810" marB="0">
                    <a:lnT w="12700">
                      <a:solidFill>
                        <a:srgbClr val="FFFFFF"/>
                      </a:solidFill>
                      <a:prstDash val="solid"/>
                    </a:lnT>
                    <a:lnB w="12700">
                      <a:solidFill>
                        <a:srgbClr val="FFFFFF"/>
                      </a:solidFill>
                      <a:prstDash val="solid"/>
                    </a:lnB>
                    <a:solidFill>
                      <a:schemeClr val="accent5">
                        <a:lumMod val="60000"/>
                        <a:lumOff val="40000"/>
                      </a:schemeClr>
                    </a:solidFill>
                  </a:tcPr>
                </a:tc>
                <a:tc vMerge="1">
                  <a:txBody>
                    <a:bodyPr/>
                    <a:lstStyle/>
                    <a:p>
                      <a:endParaRPr/>
                    </a:p>
                  </a:txBody>
                  <a:tcPr marL="0" marR="0" marT="0" marB="0">
                    <a:solidFill>
                      <a:srgbClr val="CCCDD5"/>
                    </a:solidFill>
                  </a:tcPr>
                </a:tc>
                <a:extLst>
                  <a:ext uri="{0D108BD9-81ED-4DB2-BD59-A6C34878D82A}">
                    <a16:rowId xmlns:a16="http://schemas.microsoft.com/office/drawing/2014/main" val="10002"/>
                  </a:ext>
                </a:extLst>
              </a:tr>
              <a:tr h="2890257">
                <a:tc>
                  <a:txBody>
                    <a:bodyPr/>
                    <a:lstStyle/>
                    <a:p>
                      <a:pPr>
                        <a:lnSpc>
                          <a:spcPct val="100000"/>
                        </a:lnSpc>
                        <a:spcBef>
                          <a:spcPts val="30"/>
                        </a:spcBef>
                      </a:pPr>
                      <a:endParaRPr sz="1600" spc="0" dirty="0">
                        <a:solidFill>
                          <a:schemeClr val="accent5">
                            <a:lumMod val="50000"/>
                          </a:schemeClr>
                        </a:solidFill>
                        <a:latin typeface="Arial" panose="020B0604020202020204" pitchFamily="34" charset="0"/>
                        <a:cs typeface="Arial" panose="020B0604020202020204" pitchFamily="34" charset="0"/>
                      </a:endParaRPr>
                    </a:p>
                    <a:p>
                      <a:pPr marL="336550">
                        <a:lnSpc>
                          <a:spcPct val="100000"/>
                        </a:lnSpc>
                      </a:pPr>
                      <a:r>
                        <a:rPr sz="1600" b="1" spc="0" dirty="0">
                          <a:solidFill>
                            <a:schemeClr val="accent5">
                              <a:lumMod val="50000"/>
                            </a:schemeClr>
                          </a:solidFill>
                          <a:latin typeface="Arial" panose="020B0604020202020204" pitchFamily="34" charset="0"/>
                          <a:cs typeface="Arial" panose="020B0604020202020204" pitchFamily="34" charset="0"/>
                        </a:rPr>
                        <a:t>Industry 4.0 is here – Assess, Prevent, Predict</a:t>
                      </a:r>
                      <a:endParaRPr sz="1600" spc="0" dirty="0">
                        <a:solidFill>
                          <a:schemeClr val="accent5">
                            <a:lumMod val="50000"/>
                          </a:schemeClr>
                        </a:solidFill>
                        <a:latin typeface="Arial" panose="020B0604020202020204" pitchFamily="34" charset="0"/>
                        <a:cs typeface="Arial" panose="020B0604020202020204" pitchFamily="34" charset="0"/>
                      </a:endParaRPr>
                    </a:p>
                    <a:p>
                      <a:pPr marL="336550" marR="189230">
                        <a:lnSpc>
                          <a:spcPct val="116700"/>
                        </a:lnSpc>
                        <a:spcBef>
                          <a:spcPts val="600"/>
                        </a:spcBef>
                      </a:pPr>
                      <a:r>
                        <a:rPr lang="en-US" sz="1600" spc="0" dirty="0">
                          <a:solidFill>
                            <a:schemeClr val="accent5">
                              <a:lumMod val="50000"/>
                            </a:schemeClr>
                          </a:solidFill>
                          <a:latin typeface="Arial" panose="020B0604020202020204" pitchFamily="34" charset="0"/>
                          <a:cs typeface="Arial" panose="020B0604020202020204" pitchFamily="34" charset="0"/>
                        </a:rPr>
                        <a:t>YOUWEI</a:t>
                      </a:r>
                      <a:r>
                        <a:rPr sz="1600" spc="0" dirty="0">
                          <a:solidFill>
                            <a:schemeClr val="accent5">
                              <a:lumMod val="50000"/>
                            </a:schemeClr>
                          </a:solidFill>
                          <a:latin typeface="Arial" panose="020B0604020202020204" pitchFamily="34" charset="0"/>
                          <a:cs typeface="Arial" panose="020B0604020202020204" pitchFamily="34" charset="0"/>
                        </a:rPr>
                        <a:t> has extensive experience, not only in powder processing,  but also in automation and sensor integration. Our systems can allow</a:t>
                      </a:r>
                    </a:p>
                    <a:p>
                      <a:pPr marL="336550" marR="20320">
                        <a:lnSpc>
                          <a:spcPct val="116700"/>
                        </a:lnSpc>
                      </a:pPr>
                      <a:r>
                        <a:rPr sz="1600" spc="0" dirty="0">
                          <a:solidFill>
                            <a:schemeClr val="accent5">
                              <a:lumMod val="50000"/>
                            </a:schemeClr>
                          </a:solidFill>
                          <a:latin typeface="Arial" panose="020B0604020202020204" pitchFamily="34" charset="0"/>
                          <a:cs typeface="Arial" panose="020B0604020202020204" pitchFamily="34" charset="0"/>
                        </a:rPr>
                        <a:t>for on-line access to sensors, analytics and direct diagnostics, to assess  the process and the machines, or for maintenance planning.</a:t>
                      </a:r>
                    </a:p>
                  </a:txBody>
                  <a:tcPr marL="0" marR="0" marT="3810" marB="0">
                    <a:lnT w="12700">
                      <a:solidFill>
                        <a:srgbClr val="FFFFFF"/>
                      </a:solidFill>
                      <a:prstDash val="solid"/>
                    </a:lnT>
                    <a:solidFill>
                      <a:schemeClr val="accent5">
                        <a:lumMod val="60000"/>
                        <a:lumOff val="40000"/>
                      </a:schemeClr>
                    </a:solidFill>
                  </a:tcPr>
                </a:tc>
                <a:tc vMerge="1">
                  <a:txBody>
                    <a:bodyPr/>
                    <a:lstStyle/>
                    <a:p>
                      <a:endParaRPr/>
                    </a:p>
                  </a:txBody>
                  <a:tcPr marL="0" marR="0" marT="0" marB="0">
                    <a:solidFill>
                      <a:srgbClr val="CCCDD5"/>
                    </a:solidFill>
                  </a:tcPr>
                </a:tc>
                <a:extLst>
                  <a:ext uri="{0D108BD9-81ED-4DB2-BD59-A6C34878D82A}">
                    <a16:rowId xmlns:a16="http://schemas.microsoft.com/office/drawing/2014/main" val="10003"/>
                  </a:ext>
                </a:extLst>
              </a:tr>
            </a:tbl>
          </a:graphicData>
        </a:graphic>
      </p:graphicFrame>
      <p:pic>
        <p:nvPicPr>
          <p:cNvPr id="4" name="object 4"/>
          <p:cNvPicPr/>
          <p:nvPr/>
        </p:nvPicPr>
        <p:blipFill>
          <a:blip r:embed="rId2" cstate="print"/>
          <a:stretch>
            <a:fillRect/>
          </a:stretch>
        </p:blipFill>
        <p:spPr>
          <a:xfrm>
            <a:off x="118508" y="1469333"/>
            <a:ext cx="2230805" cy="2277168"/>
          </a:xfrm>
          <a:prstGeom prst="rect">
            <a:avLst/>
          </a:prstGeom>
        </p:spPr>
      </p:pic>
      <p:pic>
        <p:nvPicPr>
          <p:cNvPr id="5" name="object 5"/>
          <p:cNvPicPr/>
          <p:nvPr/>
        </p:nvPicPr>
        <p:blipFill>
          <a:blip r:embed="rId3" cstate="print"/>
          <a:stretch>
            <a:fillRect/>
          </a:stretch>
        </p:blipFill>
        <p:spPr>
          <a:xfrm>
            <a:off x="101184" y="3935722"/>
            <a:ext cx="2229002" cy="1889351"/>
          </a:xfrm>
          <a:prstGeom prst="rect">
            <a:avLst/>
          </a:prstGeom>
        </p:spPr>
      </p:pic>
      <p:pic>
        <p:nvPicPr>
          <p:cNvPr id="6" name="object 6"/>
          <p:cNvPicPr/>
          <p:nvPr/>
        </p:nvPicPr>
        <p:blipFill>
          <a:blip r:embed="rId4" cstate="print"/>
          <a:stretch>
            <a:fillRect/>
          </a:stretch>
        </p:blipFill>
        <p:spPr>
          <a:xfrm>
            <a:off x="125731" y="5943137"/>
            <a:ext cx="2229015" cy="1678596"/>
          </a:xfrm>
          <a:prstGeom prst="rect">
            <a:avLst/>
          </a:prstGeom>
        </p:spPr>
      </p:pic>
      <p:pic>
        <p:nvPicPr>
          <p:cNvPr id="7" name="object 7"/>
          <p:cNvPicPr/>
          <p:nvPr/>
        </p:nvPicPr>
        <p:blipFill>
          <a:blip r:embed="rId5" cstate="print"/>
          <a:stretch>
            <a:fillRect/>
          </a:stretch>
        </p:blipFill>
        <p:spPr>
          <a:xfrm>
            <a:off x="101184" y="7785100"/>
            <a:ext cx="2229002" cy="1889350"/>
          </a:xfrm>
          <a:prstGeom prst="rect">
            <a:avLst/>
          </a:prstGeom>
        </p:spPr>
      </p:pic>
      <p:sp>
        <p:nvSpPr>
          <p:cNvPr id="9" name="object 2">
            <a:extLst>
              <a:ext uri="{FF2B5EF4-FFF2-40B4-BE49-F238E27FC236}">
                <a16:creationId xmlns:a16="http://schemas.microsoft.com/office/drawing/2014/main" id="{797E3266-AAA9-0F3D-8E81-5420D4E9614C}"/>
              </a:ext>
            </a:extLst>
          </p:cNvPr>
          <p:cNvSpPr/>
          <p:nvPr/>
        </p:nvSpPr>
        <p:spPr>
          <a:xfrm>
            <a:off x="0" y="213312"/>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40000"/>
                  <a:lumOff val="60000"/>
                </a:schemeClr>
              </a:solidFill>
              <a:effectLst>
                <a:outerShdw blurRad="38100" dist="38100" dir="2700000" algn="tl">
                  <a:srgbClr val="000000">
                    <a:alpha val="43137"/>
                  </a:srgbClr>
                </a:outerShdw>
              </a:effectLst>
              <a:latin typeface="Roboto Slab" pitchFamily="2" charset="0"/>
            </a:endParaRPr>
          </a:p>
        </p:txBody>
      </p:sp>
      <p:pic>
        <p:nvPicPr>
          <p:cNvPr id="10" name="Picture 9" descr="A blue and white logo&#10;&#10;Description automatically generated">
            <a:extLst>
              <a:ext uri="{FF2B5EF4-FFF2-40B4-BE49-F238E27FC236}">
                <a16:creationId xmlns:a16="http://schemas.microsoft.com/office/drawing/2014/main" id="{266EFEE1-378E-5787-8DB2-84D1CED91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937" y="147295"/>
            <a:ext cx="1183563" cy="1198834"/>
          </a:xfrm>
          <a:prstGeom prst="rect">
            <a:avLst/>
          </a:prstGeom>
          <a:effectLst>
            <a:softEdge rad="190500"/>
          </a:effectLst>
        </p:spPr>
      </p:pic>
      <p:sp>
        <p:nvSpPr>
          <p:cNvPr id="11" name="TextBox 10">
            <a:extLst>
              <a:ext uri="{FF2B5EF4-FFF2-40B4-BE49-F238E27FC236}">
                <a16:creationId xmlns:a16="http://schemas.microsoft.com/office/drawing/2014/main" id="{297E6442-D16D-510F-58BE-6652166046A1}"/>
              </a:ext>
            </a:extLst>
          </p:cNvPr>
          <p:cNvSpPr txBox="1"/>
          <p:nvPr/>
        </p:nvSpPr>
        <p:spPr>
          <a:xfrm>
            <a:off x="257299" y="389832"/>
            <a:ext cx="6356350" cy="829073"/>
          </a:xfrm>
          <a:prstGeom prst="rect">
            <a:avLst/>
          </a:prstGeom>
          <a:noFill/>
        </p:spPr>
        <p:txBody>
          <a:bodyPr wrap="square">
            <a:spAutoFit/>
          </a:bodyPr>
          <a:lstStyle/>
          <a:p>
            <a:pPr marL="12700">
              <a:lnSpc>
                <a:spcPts val="2840"/>
              </a:lnSpc>
              <a:spcBef>
                <a:spcPts val="100"/>
              </a:spcBef>
            </a:pPr>
            <a:r>
              <a:rPr lang="en-US" sz="3200" b="1" dirty="0">
                <a:solidFill>
                  <a:schemeClr val="bg1"/>
                </a:solidFill>
                <a:effectLst>
                  <a:outerShdw blurRad="38100" dist="38100" dir="2700000" algn="tl">
                    <a:srgbClr val="000000">
                      <a:alpha val="43137"/>
                    </a:srgbClr>
                  </a:outerShdw>
                </a:effectLst>
                <a:latin typeface="Google Sans"/>
              </a:rPr>
              <a:t>THE RIGHT SOLUTION</a:t>
            </a:r>
          </a:p>
          <a:p>
            <a:pPr marL="12700">
              <a:lnSpc>
                <a:spcPts val="2840"/>
              </a:lnSpc>
            </a:pPr>
            <a:r>
              <a:rPr lang="en-US" sz="3200" b="1" dirty="0">
                <a:solidFill>
                  <a:schemeClr val="bg1"/>
                </a:solidFill>
                <a:effectLst>
                  <a:outerShdw blurRad="38100" dist="38100" dir="2700000" algn="tl">
                    <a:srgbClr val="000000">
                      <a:alpha val="43137"/>
                    </a:srgbClr>
                  </a:outerShdw>
                </a:effectLst>
                <a:latin typeface="Google Sans"/>
              </a:rPr>
              <a:t>FOR ALL CONVEYING NEEDS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9487A8F-6D5D-2BE6-828F-261D4B2413D0}"/>
              </a:ext>
            </a:extLst>
          </p:cNvPr>
          <p:cNvSpPr/>
          <p:nvPr/>
        </p:nvSpPr>
        <p:spPr>
          <a:xfrm>
            <a:off x="0" y="142693"/>
            <a:ext cx="7556500" cy="1404937"/>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5BAD54AD-15DD-0DE6-45BD-70367D30CF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362" y="213310"/>
            <a:ext cx="1310869" cy="1327782"/>
          </a:xfrm>
          <a:prstGeom prst="rect">
            <a:avLst/>
          </a:prstGeom>
          <a:effectLst>
            <a:softEdge rad="190500"/>
          </a:effectLst>
        </p:spPr>
      </p:pic>
      <p:sp>
        <p:nvSpPr>
          <p:cNvPr id="5" name="TextBox 4">
            <a:extLst>
              <a:ext uri="{FF2B5EF4-FFF2-40B4-BE49-F238E27FC236}">
                <a16:creationId xmlns:a16="http://schemas.microsoft.com/office/drawing/2014/main" id="{655DFB7F-581D-0847-BD8A-A8392682C8D6}"/>
              </a:ext>
            </a:extLst>
          </p:cNvPr>
          <p:cNvSpPr txBox="1"/>
          <p:nvPr/>
        </p:nvSpPr>
        <p:spPr>
          <a:xfrm>
            <a:off x="24731" y="-176618"/>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7" name="TextBox 6">
            <a:extLst>
              <a:ext uri="{FF2B5EF4-FFF2-40B4-BE49-F238E27FC236}">
                <a16:creationId xmlns:a16="http://schemas.microsoft.com/office/drawing/2014/main" id="{0F59CBF2-ED30-9636-F093-9D36A72B9D5D}"/>
              </a:ext>
            </a:extLst>
          </p:cNvPr>
          <p:cNvSpPr txBox="1"/>
          <p:nvPr/>
        </p:nvSpPr>
        <p:spPr>
          <a:xfrm>
            <a:off x="28572" y="1611709"/>
            <a:ext cx="7499351" cy="3785652"/>
          </a:xfrm>
          <a:prstGeom prst="rect">
            <a:avLst/>
          </a:prstGeom>
          <a:noFill/>
        </p:spPr>
        <p:txBody>
          <a:bodyPr wrap="square">
            <a:spAutoFit/>
          </a:bodyPr>
          <a:lstStyle/>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All pneumatic systems use pipes or ducts to transport materials on a stream of air. An air mover generates pressure or a vacuum and is located in the system at the beginning to push materials through the line or at the end to pull materials through.</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The basic components of a pneumatic system are:</a:t>
            </a:r>
          </a:p>
          <a:p>
            <a:pPr algn="l" fontAlgn="base"/>
            <a:endParaRPr lang="en-US" sz="1600" b="0" i="0" dirty="0">
              <a:solidFill>
                <a:schemeClr val="accent5">
                  <a:lumMod val="75000"/>
                </a:schemeClr>
              </a:solidFill>
              <a:effectLst/>
              <a:latin typeface="Arial" panose="020B0604020202020204" pitchFamily="34" charset="0"/>
              <a:cs typeface="Arial" panose="020B0604020202020204" pitchFamily="34" charset="0"/>
            </a:endParaRP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Pressure blower or vacuum pump</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Rotary airlock valves</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Conveying line</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Diverter valves</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Filter receiver</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Cyclone separators</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Batching systems</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Hoppers</a:t>
            </a:r>
          </a:p>
          <a:p>
            <a:pPr algn="l" fontAlgn="base">
              <a:buFont typeface="+mj-lt"/>
              <a:buAutoNum type="arabicPeriod"/>
            </a:pPr>
            <a:r>
              <a:rPr lang="en-US" sz="1600" b="0" i="0" dirty="0">
                <a:solidFill>
                  <a:schemeClr val="accent5">
                    <a:lumMod val="75000"/>
                  </a:schemeClr>
                </a:solidFill>
                <a:effectLst/>
                <a:latin typeface="Arial" panose="020B0604020202020204" pitchFamily="34" charset="0"/>
                <a:cs typeface="Arial" panose="020B0604020202020204" pitchFamily="34" charset="0"/>
              </a:rPr>
              <a:t>Controls</a:t>
            </a:r>
          </a:p>
        </p:txBody>
      </p:sp>
      <p:sp>
        <p:nvSpPr>
          <p:cNvPr id="9" name="TextBox 8">
            <a:extLst>
              <a:ext uri="{FF2B5EF4-FFF2-40B4-BE49-F238E27FC236}">
                <a16:creationId xmlns:a16="http://schemas.microsoft.com/office/drawing/2014/main" id="{75F52E4D-7955-7CB3-D62C-E83137CFD7A2}"/>
              </a:ext>
            </a:extLst>
          </p:cNvPr>
          <p:cNvSpPr txBox="1"/>
          <p:nvPr/>
        </p:nvSpPr>
        <p:spPr>
          <a:xfrm>
            <a:off x="-55757" y="5471537"/>
            <a:ext cx="7556499" cy="2585323"/>
          </a:xfrm>
          <a:prstGeom prst="rect">
            <a:avLst/>
          </a:prstGeom>
          <a:noFill/>
        </p:spPr>
        <p:txBody>
          <a:bodyPr wrap="square">
            <a:spAutoFit/>
          </a:bodyPr>
          <a:lstStyle/>
          <a:p>
            <a:br>
              <a:rPr lang="en-US" dirty="0">
                <a:solidFill>
                  <a:schemeClr val="accent5">
                    <a:lumMod val="75000"/>
                  </a:schemeClr>
                </a:solidFill>
                <a:latin typeface="Arial" panose="020B0604020202020204" pitchFamily="34" charset="0"/>
                <a:cs typeface="Arial" panose="020B0604020202020204" pitchFamily="34" charset="0"/>
              </a:rPr>
            </a:br>
            <a:r>
              <a:rPr lang="en-US" b="0" i="0" dirty="0">
                <a:solidFill>
                  <a:schemeClr val="accent5">
                    <a:lumMod val="75000"/>
                  </a:schemeClr>
                </a:solidFill>
                <a:effectLst/>
                <a:latin typeface="Arial" panose="020B0604020202020204" pitchFamily="34" charset="0"/>
                <a:cs typeface="Arial" panose="020B0604020202020204" pitchFamily="34" charset="0"/>
              </a:rPr>
              <a:t>A pressure blower is a pneumatic conveying method used to move materials. When designing a system, pressure drop is crucial, especially at the system's end. The blower's force determines flow rate (CFM), velocity, and pressure, pushing material through the pipeline.</a:t>
            </a:r>
          </a:p>
          <a:p>
            <a:br>
              <a:rPr lang="en-US" dirty="0">
                <a:solidFill>
                  <a:schemeClr val="accent5">
                    <a:lumMod val="75000"/>
                  </a:schemeClr>
                </a:solidFill>
                <a:latin typeface="Arial" panose="020B0604020202020204" pitchFamily="34" charset="0"/>
                <a:cs typeface="Arial" panose="020B0604020202020204" pitchFamily="34" charset="0"/>
              </a:rPr>
            </a:br>
            <a:r>
              <a:rPr lang="en-US" b="0" i="0" dirty="0">
                <a:solidFill>
                  <a:schemeClr val="accent5">
                    <a:lumMod val="75000"/>
                  </a:schemeClr>
                </a:solidFill>
                <a:effectLst/>
                <a:latin typeface="Arial" panose="020B0604020202020204" pitchFamily="34" charset="0"/>
                <a:cs typeface="Arial" panose="020B0604020202020204" pitchFamily="34" charset="0"/>
              </a:rPr>
              <a:t>YOUWEI offers a diverse range of vacuum blowers tailored to meet the specific needs of each customer, ensuring optimal suitability for various applications.</a:t>
            </a:r>
            <a:endParaRPr lang="en-US" dirty="0">
              <a:solidFill>
                <a:schemeClr val="accent5">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9BB5A09-F6F9-162F-1CE7-C29C938E8775}"/>
              </a:ext>
            </a:extLst>
          </p:cNvPr>
          <p:cNvSpPr txBox="1"/>
          <p:nvPr/>
        </p:nvSpPr>
        <p:spPr>
          <a:xfrm>
            <a:off x="-62107" y="5432787"/>
            <a:ext cx="3890210" cy="369332"/>
          </a:xfrm>
          <a:prstGeom prst="rect">
            <a:avLst/>
          </a:prstGeom>
          <a:noFill/>
        </p:spPr>
        <p:txBody>
          <a:bodyPr wrap="square">
            <a:spAutoFit/>
          </a:bodyPr>
          <a:lstStyle/>
          <a:p>
            <a:pPr algn="l" fontAlgn="base"/>
            <a:r>
              <a:rPr lang="en-US" b="1" dirty="0">
                <a:solidFill>
                  <a:schemeClr val="accent5">
                    <a:lumMod val="50000"/>
                  </a:schemeClr>
                </a:solidFill>
                <a:latin typeface="Arial" panose="020B0604020202020204" pitchFamily="34" charset="0"/>
                <a:cs typeface="Arial" panose="020B0604020202020204" pitchFamily="34" charset="0"/>
              </a:rPr>
              <a:t>Vacuum</a:t>
            </a:r>
            <a:r>
              <a:rPr lang="en-US" b="1" i="0" dirty="0">
                <a:solidFill>
                  <a:schemeClr val="accent5">
                    <a:lumMod val="50000"/>
                  </a:schemeClr>
                </a:solidFill>
                <a:effectLst/>
                <a:latin typeface="Arial" panose="020B0604020202020204" pitchFamily="34" charset="0"/>
                <a:cs typeface="Arial" panose="020B0604020202020204" pitchFamily="34" charset="0"/>
              </a:rPr>
              <a:t> Blower</a:t>
            </a:r>
          </a:p>
        </p:txBody>
      </p:sp>
      <p:pic>
        <p:nvPicPr>
          <p:cNvPr id="12" name="图片 21">
            <a:extLst>
              <a:ext uri="{FF2B5EF4-FFF2-40B4-BE49-F238E27FC236}">
                <a16:creationId xmlns:a16="http://schemas.microsoft.com/office/drawing/2014/main" id="{F139443C-9133-5BF3-727C-BCDE27EFD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66" t="39144" r="7146" b="28464"/>
          <a:stretch/>
        </p:blipFill>
        <p:spPr>
          <a:xfrm>
            <a:off x="38312" y="8126377"/>
            <a:ext cx="2338543" cy="1766058"/>
          </a:xfrm>
          <a:prstGeom prst="roundRect">
            <a:avLst>
              <a:gd name="adj" fmla="val 8594"/>
            </a:avLst>
          </a:prstGeom>
          <a:solidFill>
            <a:srgbClr val="FFFFFF">
              <a:shade val="85000"/>
            </a:srgbClr>
          </a:solidFill>
          <a:ln>
            <a:noFill/>
          </a:ln>
          <a:effectLst/>
        </p:spPr>
      </p:pic>
      <p:pic>
        <p:nvPicPr>
          <p:cNvPr id="13" name="图片 22">
            <a:extLst>
              <a:ext uri="{FF2B5EF4-FFF2-40B4-BE49-F238E27FC236}">
                <a16:creationId xmlns:a16="http://schemas.microsoft.com/office/drawing/2014/main" id="{1DD25E02-413E-0A56-4758-6D3B79C40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9" r="24478"/>
          <a:stretch/>
        </p:blipFill>
        <p:spPr>
          <a:xfrm>
            <a:off x="5124148" y="8144359"/>
            <a:ext cx="2394040" cy="1896026"/>
          </a:xfrm>
          <a:prstGeom prst="roundRect">
            <a:avLst>
              <a:gd name="adj" fmla="val 8594"/>
            </a:avLst>
          </a:prstGeom>
          <a:solidFill>
            <a:srgbClr val="FFFFFF">
              <a:shade val="85000"/>
            </a:srgbClr>
          </a:solidFill>
          <a:ln>
            <a:noFill/>
          </a:ln>
          <a:effectLst/>
        </p:spPr>
      </p:pic>
      <p:pic>
        <p:nvPicPr>
          <p:cNvPr id="14" name="图片 23">
            <a:extLst>
              <a:ext uri="{FF2B5EF4-FFF2-40B4-BE49-F238E27FC236}">
                <a16:creationId xmlns:a16="http://schemas.microsoft.com/office/drawing/2014/main" id="{67A4C719-FB63-D924-061D-786994272D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53" t="8803" b="8146"/>
          <a:stretch/>
        </p:blipFill>
        <p:spPr>
          <a:xfrm rot="5400000">
            <a:off x="2896102" y="7975893"/>
            <a:ext cx="1875895" cy="2320590"/>
          </a:xfrm>
          <a:prstGeom prst="roundRect">
            <a:avLst>
              <a:gd name="adj" fmla="val 8594"/>
            </a:avLst>
          </a:prstGeom>
          <a:solidFill>
            <a:srgbClr val="FFFFFF">
              <a:shade val="85000"/>
            </a:srgbClr>
          </a:solidFill>
          <a:ln>
            <a:noFill/>
          </a:ln>
          <a:effectLst/>
        </p:spPr>
      </p:pic>
      <p:sp>
        <p:nvSpPr>
          <p:cNvPr id="15" name="文本框 13">
            <a:extLst>
              <a:ext uri="{FF2B5EF4-FFF2-40B4-BE49-F238E27FC236}">
                <a16:creationId xmlns:a16="http://schemas.microsoft.com/office/drawing/2014/main" id="{CD80C777-AF51-0106-DFB3-B58AD3A05CE4}"/>
              </a:ext>
            </a:extLst>
          </p:cNvPr>
          <p:cNvSpPr txBox="1"/>
          <p:nvPr/>
        </p:nvSpPr>
        <p:spPr>
          <a:xfrm>
            <a:off x="276425" y="9961952"/>
            <a:ext cx="1862316" cy="584775"/>
          </a:xfrm>
          <a:prstGeom prst="rect">
            <a:avLst/>
          </a:prstGeom>
          <a:noFill/>
        </p:spPr>
        <p:txBody>
          <a:bodyPr wrap="square">
            <a:spAutoFit/>
          </a:bodyPr>
          <a:lstStyle/>
          <a:p>
            <a:r>
              <a:rPr lang="en-US" altLang="zh-CN" sz="1600" dirty="0">
                <a:solidFill>
                  <a:schemeClr val="accent5">
                    <a:lumMod val="75000"/>
                  </a:schemeClr>
                </a:solidFill>
                <a:latin typeface="Arial" panose="020B0604020202020204" pitchFamily="34" charset="0"/>
                <a:cs typeface="Arial" panose="020B0604020202020204" pitchFamily="34" charset="0"/>
              </a:rPr>
              <a:t>W</a:t>
            </a:r>
            <a:r>
              <a:rPr lang="zh-CN" altLang="en-US" sz="1600" dirty="0">
                <a:solidFill>
                  <a:schemeClr val="accent5">
                    <a:lumMod val="75000"/>
                  </a:schemeClr>
                </a:solidFill>
                <a:latin typeface="Arial" panose="020B0604020202020204" pitchFamily="34" charset="0"/>
                <a:cs typeface="Arial" panose="020B0604020202020204" pitchFamily="34" charset="0"/>
              </a:rPr>
              <a:t>ater circulating </a:t>
            </a:r>
            <a:endParaRPr lang="en-US" altLang="zh-CN" sz="1600" dirty="0">
              <a:solidFill>
                <a:schemeClr val="accent5">
                  <a:lumMod val="75000"/>
                </a:schemeClr>
              </a:solidFill>
              <a:latin typeface="Arial" panose="020B0604020202020204" pitchFamily="34" charset="0"/>
              <a:cs typeface="Arial" panose="020B0604020202020204" pitchFamily="34" charset="0"/>
            </a:endParaRPr>
          </a:p>
          <a:p>
            <a:r>
              <a:rPr lang="zh-CN" altLang="en-US" sz="1600" dirty="0">
                <a:solidFill>
                  <a:schemeClr val="accent5">
                    <a:lumMod val="75000"/>
                  </a:schemeClr>
                </a:solidFill>
                <a:latin typeface="Arial" panose="020B0604020202020204" pitchFamily="34" charset="0"/>
                <a:cs typeface="Arial" panose="020B0604020202020204" pitchFamily="34" charset="0"/>
              </a:rPr>
              <a:t>  vacuum pump</a:t>
            </a:r>
          </a:p>
        </p:txBody>
      </p:sp>
      <p:sp>
        <p:nvSpPr>
          <p:cNvPr id="16" name="文本框 28">
            <a:extLst>
              <a:ext uri="{FF2B5EF4-FFF2-40B4-BE49-F238E27FC236}">
                <a16:creationId xmlns:a16="http://schemas.microsoft.com/office/drawing/2014/main" id="{92CBB3D8-1D9D-1E94-E1BC-4AAD96340B6F}"/>
              </a:ext>
            </a:extLst>
          </p:cNvPr>
          <p:cNvSpPr txBox="1"/>
          <p:nvPr/>
        </p:nvSpPr>
        <p:spPr>
          <a:xfrm>
            <a:off x="3321050" y="10040385"/>
            <a:ext cx="1543491" cy="584775"/>
          </a:xfrm>
          <a:prstGeom prst="rect">
            <a:avLst/>
          </a:prstGeom>
          <a:noFill/>
        </p:spPr>
        <p:txBody>
          <a:bodyPr wrap="square">
            <a:spAutoFit/>
          </a:bodyPr>
          <a:lstStyle/>
          <a:p>
            <a:r>
              <a:rPr lang="zh-CN" altLang="en-US" sz="1600" dirty="0">
                <a:solidFill>
                  <a:schemeClr val="accent5">
                    <a:lumMod val="75000"/>
                  </a:schemeClr>
                </a:solidFill>
                <a:latin typeface="Arial" panose="020B0604020202020204" pitchFamily="34" charset="0"/>
                <a:cs typeface="Arial" panose="020B0604020202020204" pitchFamily="34" charset="0"/>
              </a:rPr>
              <a:t>Roots blower</a:t>
            </a:r>
            <a:endParaRPr lang="en-US" altLang="zh-CN" sz="1600" dirty="0">
              <a:solidFill>
                <a:schemeClr val="accent5">
                  <a:lumMod val="75000"/>
                </a:schemeClr>
              </a:solidFill>
              <a:latin typeface="Arial" panose="020B0604020202020204" pitchFamily="34" charset="0"/>
              <a:cs typeface="Arial" panose="020B0604020202020204" pitchFamily="34" charset="0"/>
            </a:endParaRPr>
          </a:p>
          <a:p>
            <a:r>
              <a:rPr lang="zh-CN" altLang="en-US" sz="1600" dirty="0">
                <a:solidFill>
                  <a:schemeClr val="accent5">
                    <a:lumMod val="75000"/>
                  </a:schemeClr>
                </a:solidFill>
                <a:latin typeface="Arial" panose="020B0604020202020204" pitchFamily="34" charset="0"/>
                <a:cs typeface="Arial" panose="020B0604020202020204" pitchFamily="34" charset="0"/>
              </a:rPr>
              <a:t>vacuum pump</a:t>
            </a:r>
          </a:p>
        </p:txBody>
      </p:sp>
      <p:sp>
        <p:nvSpPr>
          <p:cNvPr id="17" name="文本框 41">
            <a:extLst>
              <a:ext uri="{FF2B5EF4-FFF2-40B4-BE49-F238E27FC236}">
                <a16:creationId xmlns:a16="http://schemas.microsoft.com/office/drawing/2014/main" id="{E7DF4B9E-0968-985F-B473-594868BC5BDC}"/>
              </a:ext>
            </a:extLst>
          </p:cNvPr>
          <p:cNvSpPr txBox="1"/>
          <p:nvPr/>
        </p:nvSpPr>
        <p:spPr>
          <a:xfrm>
            <a:off x="5616742" y="10181375"/>
            <a:ext cx="1901446" cy="338554"/>
          </a:xfrm>
          <a:prstGeom prst="rect">
            <a:avLst/>
          </a:prstGeom>
          <a:noFill/>
        </p:spPr>
        <p:txBody>
          <a:bodyPr wrap="square">
            <a:spAutoFit/>
          </a:bodyPr>
          <a:lstStyle/>
          <a:p>
            <a:r>
              <a:rPr lang="en-US" altLang="zh-CN" sz="1600" dirty="0">
                <a:solidFill>
                  <a:schemeClr val="accent5">
                    <a:lumMod val="75000"/>
                  </a:schemeClr>
                </a:solidFill>
                <a:latin typeface="Arial" panose="020B0604020202020204" pitchFamily="34" charset="0"/>
                <a:cs typeface="Arial" panose="020B0604020202020204" pitchFamily="34" charset="0"/>
              </a:rPr>
              <a:t>High</a:t>
            </a:r>
            <a:r>
              <a:rPr lang="zh-CN" altLang="en-US" sz="1600" dirty="0">
                <a:solidFill>
                  <a:schemeClr val="accent5">
                    <a:lumMod val="75000"/>
                  </a:schemeClr>
                </a:solidFill>
                <a:latin typeface="Arial" panose="020B0604020202020204" pitchFamily="34" charset="0"/>
                <a:cs typeface="Arial" panose="020B0604020202020204" pitchFamily="34" charset="0"/>
              </a:rPr>
              <a:t> pressure fan</a:t>
            </a:r>
          </a:p>
        </p:txBody>
      </p:sp>
      <p:pic>
        <p:nvPicPr>
          <p:cNvPr id="5122" name="Picture 2" descr="Pressure Blower">
            <a:extLst>
              <a:ext uri="{FF2B5EF4-FFF2-40B4-BE49-F238E27FC236}">
                <a16:creationId xmlns:a16="http://schemas.microsoft.com/office/drawing/2014/main" id="{3AC4A427-6397-6673-56DC-382E1E9D11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10" t="23434" r="28282" b="17648"/>
          <a:stretch/>
        </p:blipFill>
        <p:spPr bwMode="auto">
          <a:xfrm>
            <a:off x="5635792" y="4051011"/>
            <a:ext cx="1687359" cy="172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0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5B9124-94C3-EE79-6413-55437EB16A2A}"/>
              </a:ext>
            </a:extLst>
          </p:cNvPr>
          <p:cNvSpPr/>
          <p:nvPr/>
        </p:nvSpPr>
        <p:spPr>
          <a:xfrm>
            <a:off x="0" y="76454"/>
            <a:ext cx="7556500" cy="1464638"/>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B7D584EA-0C7B-35D2-FB91-4BEBA6B888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362" y="213310"/>
            <a:ext cx="1310869" cy="1327782"/>
          </a:xfrm>
          <a:prstGeom prst="rect">
            <a:avLst/>
          </a:prstGeom>
          <a:effectLst>
            <a:softEdge rad="190500"/>
          </a:effectLst>
        </p:spPr>
      </p:pic>
      <p:sp>
        <p:nvSpPr>
          <p:cNvPr id="4" name="TextBox 3">
            <a:extLst>
              <a:ext uri="{FF2B5EF4-FFF2-40B4-BE49-F238E27FC236}">
                <a16:creationId xmlns:a16="http://schemas.microsoft.com/office/drawing/2014/main" id="{C06BCC28-ABF8-8594-9F88-A77CEC956FAE}"/>
              </a:ext>
            </a:extLst>
          </p:cNvPr>
          <p:cNvSpPr txBox="1"/>
          <p:nvPr/>
        </p:nvSpPr>
        <p:spPr>
          <a:xfrm>
            <a:off x="24731" y="-176618"/>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6" name="TextBox 5">
            <a:extLst>
              <a:ext uri="{FF2B5EF4-FFF2-40B4-BE49-F238E27FC236}">
                <a16:creationId xmlns:a16="http://schemas.microsoft.com/office/drawing/2014/main" id="{63DC2D38-7EF8-A69B-58AC-FA533652E7E2}"/>
              </a:ext>
            </a:extLst>
          </p:cNvPr>
          <p:cNvSpPr txBox="1"/>
          <p:nvPr/>
        </p:nvSpPr>
        <p:spPr>
          <a:xfrm>
            <a:off x="-7686" y="1706803"/>
            <a:ext cx="3810334" cy="2123658"/>
          </a:xfrm>
          <a:prstGeom prst="rect">
            <a:avLst/>
          </a:prstGeom>
          <a:noFill/>
        </p:spPr>
        <p:txBody>
          <a:bodyPr wrap="square">
            <a:spAutoFit/>
          </a:bodyPr>
          <a:lstStyle/>
          <a:p>
            <a:pPr algn="l" fontAlgn="base"/>
            <a:r>
              <a:rPr lang="en-US" sz="2000" b="1" i="0" dirty="0">
                <a:solidFill>
                  <a:schemeClr val="accent5">
                    <a:lumMod val="50000"/>
                  </a:schemeClr>
                </a:solidFill>
                <a:effectLst/>
                <a:latin typeface="Arial" panose="020B0604020202020204" pitchFamily="34" charset="0"/>
                <a:cs typeface="Arial" panose="020B0604020202020204" pitchFamily="34" charset="0"/>
              </a:rPr>
              <a:t>Rotary Airlock Valves</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Rotary airlock valves are used for handling solids when it is necessary to separate two areas under pressure, while moving the material from one condition to the next. They are used at the beginning and end of a pneumatic conveying system.</a:t>
            </a:r>
          </a:p>
        </p:txBody>
      </p:sp>
      <p:sp>
        <p:nvSpPr>
          <p:cNvPr id="8" name="TextBox 7">
            <a:extLst>
              <a:ext uri="{FF2B5EF4-FFF2-40B4-BE49-F238E27FC236}">
                <a16:creationId xmlns:a16="http://schemas.microsoft.com/office/drawing/2014/main" id="{AE2A148E-D9D4-A6B0-031A-620C6EF2B027}"/>
              </a:ext>
            </a:extLst>
          </p:cNvPr>
          <p:cNvSpPr txBox="1"/>
          <p:nvPr/>
        </p:nvSpPr>
        <p:spPr>
          <a:xfrm>
            <a:off x="16711" y="3937977"/>
            <a:ext cx="7482975" cy="830997"/>
          </a:xfrm>
          <a:prstGeom prst="rect">
            <a:avLst/>
          </a:prstGeom>
          <a:noFill/>
        </p:spPr>
        <p:txBody>
          <a:bodyPr wrap="square">
            <a:spAutoFit/>
          </a:bodyPr>
          <a:lstStyle/>
          <a:p>
            <a:br>
              <a:rPr lang="en-US" sz="1600" dirty="0">
                <a:solidFill>
                  <a:schemeClr val="accent5">
                    <a:lumMod val="75000"/>
                  </a:schemeClr>
                </a:solidFill>
                <a:latin typeface="Arial" panose="020B0604020202020204" pitchFamily="34" charset="0"/>
                <a:cs typeface="Arial" panose="020B0604020202020204" pitchFamily="34" charset="0"/>
              </a:rPr>
            </a:br>
            <a:r>
              <a:rPr lang="en-US" sz="1600" b="0" i="0" dirty="0">
                <a:solidFill>
                  <a:schemeClr val="accent5">
                    <a:lumMod val="75000"/>
                  </a:schemeClr>
                </a:solidFill>
                <a:effectLst/>
                <a:latin typeface="Arial" panose="020B0604020202020204" pitchFamily="34" charset="0"/>
                <a:cs typeface="Arial" panose="020B0604020202020204" pitchFamily="34" charset="0"/>
              </a:rPr>
              <a:t>UV provides an extensive range of rotary airlock valves meticulously designed to meet the unique requirements of our valued customers.</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10" name="Picture 9" descr="A close-up of a machine&#10;&#10;Description automatically generated">
            <a:extLst>
              <a:ext uri="{FF2B5EF4-FFF2-40B4-BE49-F238E27FC236}">
                <a16:creationId xmlns:a16="http://schemas.microsoft.com/office/drawing/2014/main" id="{9559222E-F976-2270-1392-194A2D37C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2" y="4768974"/>
            <a:ext cx="2893453" cy="2171343"/>
          </a:xfrm>
          <a:prstGeom prst="rect">
            <a:avLst/>
          </a:prstGeom>
        </p:spPr>
      </p:pic>
      <p:pic>
        <p:nvPicPr>
          <p:cNvPr id="12" name="Picture 11" descr="Several metal objects with holes&#10;&#10;Description automatically generated with medium confidence">
            <a:extLst>
              <a:ext uri="{FF2B5EF4-FFF2-40B4-BE49-F238E27FC236}">
                <a16:creationId xmlns:a16="http://schemas.microsoft.com/office/drawing/2014/main" id="{60331D15-0307-7975-4492-26F096325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048" y="4807697"/>
            <a:ext cx="3779583" cy="1957268"/>
          </a:xfrm>
          <a:prstGeom prst="rect">
            <a:avLst/>
          </a:prstGeom>
        </p:spPr>
      </p:pic>
      <p:pic>
        <p:nvPicPr>
          <p:cNvPr id="11266" name="Picture 2" descr="Rotary Air Lock">
            <a:extLst>
              <a:ext uri="{FF2B5EF4-FFF2-40B4-BE49-F238E27FC236}">
                <a16:creationId xmlns:a16="http://schemas.microsoft.com/office/drawing/2014/main" id="{9904833C-F0F4-BD14-5CCD-AF45BE4D5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8" t="6245" r="2605" b="9488"/>
          <a:stretch/>
        </p:blipFill>
        <p:spPr bwMode="auto">
          <a:xfrm>
            <a:off x="3630808" y="1765024"/>
            <a:ext cx="3925692" cy="20946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up of a machine&#10;&#10;Description automatically generated">
            <a:extLst>
              <a:ext uri="{FF2B5EF4-FFF2-40B4-BE49-F238E27FC236}">
                <a16:creationId xmlns:a16="http://schemas.microsoft.com/office/drawing/2014/main" id="{F7A46293-6933-40DD-A22F-F2633CD9E5DC}"/>
              </a:ext>
            </a:extLst>
          </p:cNvPr>
          <p:cNvPicPr>
            <a:picLocks noChangeAspect="1"/>
          </p:cNvPicPr>
          <p:nvPr/>
        </p:nvPicPr>
        <p:blipFill rotWithShape="1">
          <a:blip r:embed="rId6">
            <a:extLst>
              <a:ext uri="{28A0092B-C50C-407E-A947-70E740481C1C}">
                <a14:useLocalDpi xmlns:a14="http://schemas.microsoft.com/office/drawing/2010/main" val="0"/>
              </a:ext>
            </a:extLst>
          </a:blip>
          <a:srcRect l="7107" t="12511" r="2771" b="17289"/>
          <a:stretch/>
        </p:blipFill>
        <p:spPr>
          <a:xfrm>
            <a:off x="61434" y="6960105"/>
            <a:ext cx="3076263" cy="1798243"/>
          </a:xfrm>
          <a:prstGeom prst="rect">
            <a:avLst/>
          </a:prstGeom>
        </p:spPr>
      </p:pic>
      <p:pic>
        <p:nvPicPr>
          <p:cNvPr id="16" name="Picture 15" descr="A close-up of a machine&#10;&#10;Description automatically generated">
            <a:extLst>
              <a:ext uri="{FF2B5EF4-FFF2-40B4-BE49-F238E27FC236}">
                <a16:creationId xmlns:a16="http://schemas.microsoft.com/office/drawing/2014/main" id="{3D65A7FB-F775-CE96-A552-C8C884DF7FD4}"/>
              </a:ext>
            </a:extLst>
          </p:cNvPr>
          <p:cNvPicPr>
            <a:picLocks noChangeAspect="1"/>
          </p:cNvPicPr>
          <p:nvPr/>
        </p:nvPicPr>
        <p:blipFill rotWithShape="1">
          <a:blip r:embed="rId7">
            <a:extLst>
              <a:ext uri="{28A0092B-C50C-407E-A947-70E740481C1C}">
                <a14:useLocalDpi xmlns:a14="http://schemas.microsoft.com/office/drawing/2010/main" val="0"/>
              </a:ext>
            </a:extLst>
          </a:blip>
          <a:srcRect t="19655" b="12759"/>
          <a:stretch/>
        </p:blipFill>
        <p:spPr>
          <a:xfrm>
            <a:off x="4147231" y="6764965"/>
            <a:ext cx="2683534" cy="2446384"/>
          </a:xfrm>
          <a:prstGeom prst="rect">
            <a:avLst/>
          </a:prstGeom>
        </p:spPr>
      </p:pic>
      <p:pic>
        <p:nvPicPr>
          <p:cNvPr id="18" name="Picture 17" descr="A close-up of a machine&#10;&#10;Description automatically generated">
            <a:extLst>
              <a:ext uri="{FF2B5EF4-FFF2-40B4-BE49-F238E27FC236}">
                <a16:creationId xmlns:a16="http://schemas.microsoft.com/office/drawing/2014/main" id="{28430B51-0E4F-CCBC-FD96-B81DB4CF130B}"/>
              </a:ext>
            </a:extLst>
          </p:cNvPr>
          <p:cNvPicPr>
            <a:picLocks noChangeAspect="1"/>
          </p:cNvPicPr>
          <p:nvPr/>
        </p:nvPicPr>
        <p:blipFill rotWithShape="1">
          <a:blip r:embed="rId8">
            <a:extLst>
              <a:ext uri="{28A0092B-C50C-407E-A947-70E740481C1C}">
                <a14:useLocalDpi xmlns:a14="http://schemas.microsoft.com/office/drawing/2010/main" val="0"/>
              </a:ext>
            </a:extLst>
          </a:blip>
          <a:srcRect t="11767"/>
          <a:stretch/>
        </p:blipFill>
        <p:spPr>
          <a:xfrm rot="16200000">
            <a:off x="734732" y="8396908"/>
            <a:ext cx="1729668" cy="2710407"/>
          </a:xfrm>
          <a:prstGeom prst="rect">
            <a:avLst/>
          </a:prstGeom>
        </p:spPr>
      </p:pic>
      <p:pic>
        <p:nvPicPr>
          <p:cNvPr id="20" name="Picture 19" descr="A close-up of a machine&#10;&#10;Description automatically generated">
            <a:extLst>
              <a:ext uri="{FF2B5EF4-FFF2-40B4-BE49-F238E27FC236}">
                <a16:creationId xmlns:a16="http://schemas.microsoft.com/office/drawing/2014/main" id="{581CEB4A-DD96-8C15-FF56-7526AD7276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0628" y="9323318"/>
            <a:ext cx="2794020" cy="1308100"/>
          </a:xfrm>
          <a:prstGeom prst="rect">
            <a:avLst/>
          </a:prstGeom>
        </p:spPr>
      </p:pic>
    </p:spTree>
    <p:extLst>
      <p:ext uri="{BB962C8B-B14F-4D97-AF65-F5344CB8AC3E}">
        <p14:creationId xmlns:p14="http://schemas.microsoft.com/office/powerpoint/2010/main" val="256361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B5ECDF4-E3F6-C868-01A3-A0A5E74CE027}"/>
              </a:ext>
            </a:extLst>
          </p:cNvPr>
          <p:cNvSpPr/>
          <p:nvPr/>
        </p:nvSpPr>
        <p:spPr>
          <a:xfrm>
            <a:off x="0" y="76454"/>
            <a:ext cx="7556500" cy="1327782"/>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20380FF8-4EFE-FBDD-AA7C-76387860F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621" y="95209"/>
            <a:ext cx="1310869" cy="1327782"/>
          </a:xfrm>
          <a:prstGeom prst="rect">
            <a:avLst/>
          </a:prstGeom>
          <a:effectLst>
            <a:softEdge rad="190500"/>
          </a:effectLst>
        </p:spPr>
      </p:pic>
      <p:sp>
        <p:nvSpPr>
          <p:cNvPr id="4" name="TextBox 3">
            <a:extLst>
              <a:ext uri="{FF2B5EF4-FFF2-40B4-BE49-F238E27FC236}">
                <a16:creationId xmlns:a16="http://schemas.microsoft.com/office/drawing/2014/main" id="{1486D958-2A6E-9732-ACD7-60A875DB7EDE}"/>
              </a:ext>
            </a:extLst>
          </p:cNvPr>
          <p:cNvSpPr txBox="1"/>
          <p:nvPr/>
        </p:nvSpPr>
        <p:spPr>
          <a:xfrm>
            <a:off x="27990" y="-251415"/>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6" name="TextBox 5">
            <a:extLst>
              <a:ext uri="{FF2B5EF4-FFF2-40B4-BE49-F238E27FC236}">
                <a16:creationId xmlns:a16="http://schemas.microsoft.com/office/drawing/2014/main" id="{1F09DA92-D18F-01A5-2AA2-6589DB0FC055}"/>
              </a:ext>
            </a:extLst>
          </p:cNvPr>
          <p:cNvSpPr txBox="1"/>
          <p:nvPr/>
        </p:nvSpPr>
        <p:spPr>
          <a:xfrm>
            <a:off x="47553" y="1441745"/>
            <a:ext cx="7519138" cy="1384995"/>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Conveying Line</a:t>
            </a:r>
          </a:p>
          <a:p>
            <a:pPr algn="l" fontAlgn="base"/>
            <a:r>
              <a:rPr lang="en-US" b="0" i="0" dirty="0">
                <a:solidFill>
                  <a:schemeClr val="accent5">
                    <a:lumMod val="75000"/>
                  </a:schemeClr>
                </a:solidFill>
                <a:effectLst/>
                <a:latin typeface="Arial" panose="020B0604020202020204" pitchFamily="34" charset="0"/>
                <a:cs typeface="Arial" panose="020B0604020202020204" pitchFamily="34" charset="0"/>
              </a:rPr>
              <a:t>Conveying line contains the material and method of transport, as can be </a:t>
            </a:r>
            <a:r>
              <a:rPr lang="en-US" sz="1600" b="0" i="0" dirty="0">
                <a:solidFill>
                  <a:schemeClr val="accent5">
                    <a:lumMod val="75000"/>
                  </a:schemeClr>
                </a:solidFill>
                <a:effectLst/>
                <a:latin typeface="Arial" panose="020B0604020202020204" pitchFamily="34" charset="0"/>
                <a:cs typeface="Arial" panose="020B0604020202020204" pitchFamily="34" charset="0"/>
              </a:rPr>
              <a:t>seen in the diagram below.</a:t>
            </a:r>
            <a:br>
              <a:rPr lang="en-US" sz="1600" dirty="0">
                <a:solidFill>
                  <a:schemeClr val="accent5">
                    <a:lumMod val="75000"/>
                  </a:schemeClr>
                </a:solidFill>
                <a:latin typeface="Arial" panose="020B0604020202020204" pitchFamily="34" charset="0"/>
                <a:cs typeface="Arial" panose="020B0604020202020204" pitchFamily="34" charset="0"/>
              </a:rPr>
            </a:br>
            <a:r>
              <a:rPr lang="en-US" sz="1600" b="0" i="0" dirty="0">
                <a:solidFill>
                  <a:schemeClr val="accent5">
                    <a:lumMod val="75000"/>
                  </a:schemeClr>
                </a:solidFill>
                <a:effectLst/>
                <a:latin typeface="Arial" panose="020B0604020202020204" pitchFamily="34" charset="0"/>
                <a:cs typeface="Arial" panose="020B0604020202020204" pitchFamily="34" charset="0"/>
              </a:rPr>
              <a:t>UV specializes in providing robust and reliable conveying lines, meticulously engineered to excel in material handling applications.</a:t>
            </a:r>
          </a:p>
        </p:txBody>
      </p:sp>
      <p:pic>
        <p:nvPicPr>
          <p:cNvPr id="12290" name="Picture 2" descr="Conveying Line">
            <a:extLst>
              <a:ext uri="{FF2B5EF4-FFF2-40B4-BE49-F238E27FC236}">
                <a16:creationId xmlns:a16="http://schemas.microsoft.com/office/drawing/2014/main" id="{062A7E4F-688B-ACA5-1146-F1C34531A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2" t="4914" r="1597" b="6388"/>
          <a:stretch/>
        </p:blipFill>
        <p:spPr bwMode="auto">
          <a:xfrm>
            <a:off x="0" y="2922886"/>
            <a:ext cx="4426403" cy="3160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chine with pipes and tanks&#10;&#10;Description automatically generated with medium confidence">
            <a:extLst>
              <a:ext uri="{FF2B5EF4-FFF2-40B4-BE49-F238E27FC236}">
                <a16:creationId xmlns:a16="http://schemas.microsoft.com/office/drawing/2014/main" id="{B25D213D-4813-AD96-245A-A92C8A19C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255" y="3044229"/>
            <a:ext cx="2833873" cy="3046275"/>
          </a:xfrm>
          <a:prstGeom prst="rect">
            <a:avLst/>
          </a:prstGeom>
        </p:spPr>
      </p:pic>
      <p:sp>
        <p:nvSpPr>
          <p:cNvPr id="10" name="TextBox 9">
            <a:extLst>
              <a:ext uri="{FF2B5EF4-FFF2-40B4-BE49-F238E27FC236}">
                <a16:creationId xmlns:a16="http://schemas.microsoft.com/office/drawing/2014/main" id="{2ECBEECF-0C4C-12B8-EDB5-A52A956AC74B}"/>
              </a:ext>
            </a:extLst>
          </p:cNvPr>
          <p:cNvSpPr txBox="1"/>
          <p:nvPr/>
        </p:nvSpPr>
        <p:spPr>
          <a:xfrm>
            <a:off x="6350" y="6331679"/>
            <a:ext cx="7519138" cy="2092881"/>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Diverter Valve</a:t>
            </a:r>
            <a:br>
              <a:rPr lang="en-US" dirty="0">
                <a:solidFill>
                  <a:schemeClr val="accent5">
                    <a:lumMod val="75000"/>
                  </a:schemeClr>
                </a:solidFill>
                <a:latin typeface="Arial" panose="020B0604020202020204" pitchFamily="34" charset="0"/>
                <a:cs typeface="Arial" panose="020B0604020202020204" pitchFamily="34" charset="0"/>
              </a:rPr>
            </a:br>
            <a:r>
              <a:rPr lang="en-US" sz="1600" b="0" i="0" dirty="0">
                <a:solidFill>
                  <a:schemeClr val="accent5">
                    <a:lumMod val="75000"/>
                  </a:schemeClr>
                </a:solidFill>
                <a:effectLst/>
                <a:latin typeface="Arial" panose="020B0604020202020204" pitchFamily="34" charset="0"/>
                <a:cs typeface="Arial" panose="020B0604020202020204" pitchFamily="34" charset="0"/>
              </a:rPr>
              <a:t>The diverter valve, as depicted in the diagram, prevents contamination and facilitates line switching. Crafted from cast iron, aluminum, or stainless steel, it reroutes product between conveying lines. The valve, sealed with polyurethane rubber, features a gap-free parabolic shape. </a:t>
            </a:r>
            <a:br>
              <a:rPr lang="en-US" sz="1600" dirty="0">
                <a:solidFill>
                  <a:schemeClr val="accent5">
                    <a:lumMod val="75000"/>
                  </a:schemeClr>
                </a:solidFill>
                <a:latin typeface="Arial" panose="020B0604020202020204" pitchFamily="34" charset="0"/>
                <a:cs typeface="Arial" panose="020B0604020202020204" pitchFamily="34" charset="0"/>
              </a:rPr>
            </a:br>
            <a:r>
              <a:rPr lang="en-US" sz="1600" dirty="0">
                <a:solidFill>
                  <a:schemeClr val="accent5">
                    <a:lumMod val="75000"/>
                  </a:schemeClr>
                </a:solidFill>
                <a:latin typeface="Arial" panose="020B0604020202020204" pitchFamily="34" charset="0"/>
                <a:cs typeface="Arial" panose="020B0604020202020204" pitchFamily="34" charset="0"/>
              </a:rPr>
              <a:t>                              </a:t>
            </a:r>
            <a:r>
              <a:rPr lang="en-US" sz="1600" b="0" i="0" dirty="0">
                <a:solidFill>
                  <a:schemeClr val="accent5">
                    <a:lumMod val="75000"/>
                  </a:schemeClr>
                </a:solidFill>
                <a:effectLst/>
                <a:latin typeface="Arial" panose="020B0604020202020204" pitchFamily="34" charset="0"/>
                <a:cs typeface="Arial" panose="020B0604020202020204" pitchFamily="34" charset="0"/>
              </a:rPr>
              <a:t>UV offers a diverse range of valves designed to ensure smooth and efficient material handling for our valued customers.</a:t>
            </a:r>
          </a:p>
          <a:p>
            <a:pPr marL="285750" indent="-285750" algn="l" fontAlgn="base">
              <a:buFont typeface="Wingdings" panose="05000000000000000000" pitchFamily="2" charset="2"/>
              <a:buChar char="Ø"/>
            </a:pPr>
            <a:endParaRPr lang="en-US" sz="1600" b="1" i="0" dirty="0">
              <a:solidFill>
                <a:schemeClr val="accent5">
                  <a:lumMod val="75000"/>
                </a:schemeClr>
              </a:solidFill>
              <a:effectLst/>
              <a:latin typeface="Arial" panose="020B0604020202020204" pitchFamily="34" charset="0"/>
              <a:cs typeface="Arial" panose="020B0604020202020204" pitchFamily="34" charset="0"/>
            </a:endParaRPr>
          </a:p>
        </p:txBody>
      </p:sp>
      <p:pic>
        <p:nvPicPr>
          <p:cNvPr id="12292" name="Picture 4" descr="Diverter Valve">
            <a:extLst>
              <a:ext uri="{FF2B5EF4-FFF2-40B4-BE49-F238E27FC236}">
                <a16:creationId xmlns:a16="http://schemas.microsoft.com/office/drawing/2014/main" id="{378B71E0-B574-00C3-2A36-A78C70DCCE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82" t="7198" r="20756" b="12197"/>
          <a:stretch/>
        </p:blipFill>
        <p:spPr bwMode="auto">
          <a:xfrm>
            <a:off x="42314" y="8296940"/>
            <a:ext cx="2337303" cy="2320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up of a machine&#10;&#10;Description automatically generated">
            <a:extLst>
              <a:ext uri="{FF2B5EF4-FFF2-40B4-BE49-F238E27FC236}">
                <a16:creationId xmlns:a16="http://schemas.microsoft.com/office/drawing/2014/main" id="{A4C778F9-7D8D-5B59-E993-30E21E42B812}"/>
              </a:ext>
            </a:extLst>
          </p:cNvPr>
          <p:cNvPicPr>
            <a:picLocks noChangeAspect="1"/>
          </p:cNvPicPr>
          <p:nvPr/>
        </p:nvPicPr>
        <p:blipFill rotWithShape="1">
          <a:blip r:embed="rId6">
            <a:extLst>
              <a:ext uri="{28A0092B-C50C-407E-A947-70E740481C1C}">
                <a14:useLocalDpi xmlns:a14="http://schemas.microsoft.com/office/drawing/2010/main" val="0"/>
              </a:ext>
            </a:extLst>
          </a:blip>
          <a:srcRect l="1628" t="15699" r="9069" b="8972"/>
          <a:stretch/>
        </p:blipFill>
        <p:spPr>
          <a:xfrm>
            <a:off x="2418239" y="8570873"/>
            <a:ext cx="1806067" cy="2054922"/>
          </a:xfrm>
          <a:prstGeom prst="rect">
            <a:avLst/>
          </a:prstGeom>
        </p:spPr>
      </p:pic>
      <p:pic>
        <p:nvPicPr>
          <p:cNvPr id="14" name="Picture 13" descr="A close-up of a metal structure&#10;&#10;Description automatically generated">
            <a:extLst>
              <a:ext uri="{FF2B5EF4-FFF2-40B4-BE49-F238E27FC236}">
                <a16:creationId xmlns:a16="http://schemas.microsoft.com/office/drawing/2014/main" id="{9D72A6B2-8F4E-BE05-A924-880757B897B8}"/>
              </a:ext>
            </a:extLst>
          </p:cNvPr>
          <p:cNvPicPr>
            <a:picLocks noChangeAspect="1"/>
          </p:cNvPicPr>
          <p:nvPr/>
        </p:nvPicPr>
        <p:blipFill rotWithShape="1">
          <a:blip r:embed="rId7">
            <a:extLst>
              <a:ext uri="{28A0092B-C50C-407E-A947-70E740481C1C}">
                <a14:useLocalDpi xmlns:a14="http://schemas.microsoft.com/office/drawing/2010/main" val="0"/>
              </a:ext>
            </a:extLst>
          </a:blip>
          <a:srcRect l="10738" t="10360" b="32758"/>
          <a:stretch/>
        </p:blipFill>
        <p:spPr>
          <a:xfrm>
            <a:off x="4270164" y="8788426"/>
            <a:ext cx="1611343" cy="1828520"/>
          </a:xfrm>
          <a:prstGeom prst="rect">
            <a:avLst/>
          </a:prstGeom>
        </p:spPr>
      </p:pic>
      <p:pic>
        <p:nvPicPr>
          <p:cNvPr id="16" name="Picture 15" descr="A metal pipe connection&#10;&#10;Description automatically generated">
            <a:extLst>
              <a:ext uri="{FF2B5EF4-FFF2-40B4-BE49-F238E27FC236}">
                <a16:creationId xmlns:a16="http://schemas.microsoft.com/office/drawing/2014/main" id="{AA0BF18D-1954-4D44-404F-0D65A7CA4AB9}"/>
              </a:ext>
            </a:extLst>
          </p:cNvPr>
          <p:cNvPicPr>
            <a:picLocks noChangeAspect="1"/>
          </p:cNvPicPr>
          <p:nvPr/>
        </p:nvPicPr>
        <p:blipFill rotWithShape="1">
          <a:blip r:embed="rId8">
            <a:extLst>
              <a:ext uri="{28A0092B-C50C-407E-A947-70E740481C1C}">
                <a14:useLocalDpi xmlns:a14="http://schemas.microsoft.com/office/drawing/2010/main" val="0"/>
              </a:ext>
            </a:extLst>
          </a:blip>
          <a:srcRect l="16089" t="18111" r="1962" b="13952"/>
          <a:stretch/>
        </p:blipFill>
        <p:spPr>
          <a:xfrm>
            <a:off x="5947441" y="8919339"/>
            <a:ext cx="1609355" cy="1777901"/>
          </a:xfrm>
          <a:prstGeom prst="rect">
            <a:avLst/>
          </a:prstGeom>
        </p:spPr>
      </p:pic>
    </p:spTree>
    <p:extLst>
      <p:ext uri="{BB962C8B-B14F-4D97-AF65-F5344CB8AC3E}">
        <p14:creationId xmlns:p14="http://schemas.microsoft.com/office/powerpoint/2010/main" val="792807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1501787-BCB3-6409-2DED-042677E9D8C8}"/>
              </a:ext>
            </a:extLst>
          </p:cNvPr>
          <p:cNvSpPr/>
          <p:nvPr/>
        </p:nvSpPr>
        <p:spPr>
          <a:xfrm>
            <a:off x="0" y="76454"/>
            <a:ext cx="7556500" cy="1335432"/>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1BEC3238-A3F8-ECFD-DF1F-84D509BF9F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621" y="76454"/>
            <a:ext cx="1310869" cy="1327782"/>
          </a:xfrm>
          <a:prstGeom prst="rect">
            <a:avLst/>
          </a:prstGeom>
          <a:effectLst>
            <a:softEdge rad="190500"/>
          </a:effectLst>
        </p:spPr>
      </p:pic>
      <p:sp>
        <p:nvSpPr>
          <p:cNvPr id="4" name="TextBox 3">
            <a:extLst>
              <a:ext uri="{FF2B5EF4-FFF2-40B4-BE49-F238E27FC236}">
                <a16:creationId xmlns:a16="http://schemas.microsoft.com/office/drawing/2014/main" id="{B93B62CE-BCB5-64E5-DF1D-0FC6F1FF4268}"/>
              </a:ext>
            </a:extLst>
          </p:cNvPr>
          <p:cNvSpPr txBox="1"/>
          <p:nvPr/>
        </p:nvSpPr>
        <p:spPr>
          <a:xfrm>
            <a:off x="27990" y="-251415"/>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6" name="TextBox 5">
            <a:extLst>
              <a:ext uri="{FF2B5EF4-FFF2-40B4-BE49-F238E27FC236}">
                <a16:creationId xmlns:a16="http://schemas.microsoft.com/office/drawing/2014/main" id="{A225A26E-CDEC-477C-4F3E-3602BC92731C}"/>
              </a:ext>
            </a:extLst>
          </p:cNvPr>
          <p:cNvSpPr txBox="1"/>
          <p:nvPr/>
        </p:nvSpPr>
        <p:spPr>
          <a:xfrm>
            <a:off x="54492" y="1512487"/>
            <a:ext cx="7391400" cy="1600438"/>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Filter Receivers</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Filter receivers contain and separate dust from material in a pneumatic conveying system. The unwanted airborne material is trapped in the filter in the receiver unit as seen in the diagram on the right  </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UV delivers high-quality Filter Receivers designed to meet the exacting standards of our valued customers.</a:t>
            </a:r>
          </a:p>
        </p:txBody>
      </p:sp>
      <p:pic>
        <p:nvPicPr>
          <p:cNvPr id="13314" name="Picture 2" descr="Filter Receivers">
            <a:extLst>
              <a:ext uri="{FF2B5EF4-FFF2-40B4-BE49-F238E27FC236}">
                <a16:creationId xmlns:a16="http://schemas.microsoft.com/office/drawing/2014/main" id="{FD2276D9-6C1C-AEEA-DAC0-B5827684D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72" t="5721" r="4622" b="13073"/>
          <a:stretch/>
        </p:blipFill>
        <p:spPr bwMode="auto">
          <a:xfrm>
            <a:off x="69998" y="3202132"/>
            <a:ext cx="4323020" cy="2830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metal containers on a pallet&#10;&#10;Description automatically generated">
            <a:extLst>
              <a:ext uri="{FF2B5EF4-FFF2-40B4-BE49-F238E27FC236}">
                <a16:creationId xmlns:a16="http://schemas.microsoft.com/office/drawing/2014/main" id="{E64E501B-206E-3B8C-B1F3-9D27E63B9F8D}"/>
              </a:ext>
            </a:extLst>
          </p:cNvPr>
          <p:cNvPicPr>
            <a:picLocks noChangeAspect="1"/>
          </p:cNvPicPr>
          <p:nvPr/>
        </p:nvPicPr>
        <p:blipFill rotWithShape="1">
          <a:blip r:embed="rId4">
            <a:extLst>
              <a:ext uri="{28A0092B-C50C-407E-A947-70E740481C1C}">
                <a14:useLocalDpi xmlns:a14="http://schemas.microsoft.com/office/drawing/2010/main" val="0"/>
              </a:ext>
            </a:extLst>
          </a:blip>
          <a:srcRect l="7094" r="16781" b="25926"/>
          <a:stretch/>
        </p:blipFill>
        <p:spPr>
          <a:xfrm>
            <a:off x="4314423" y="3224350"/>
            <a:ext cx="3150519" cy="2420858"/>
          </a:xfrm>
          <a:prstGeom prst="rect">
            <a:avLst/>
          </a:prstGeom>
        </p:spPr>
      </p:pic>
      <p:sp>
        <p:nvSpPr>
          <p:cNvPr id="10" name="TextBox 9">
            <a:extLst>
              <a:ext uri="{FF2B5EF4-FFF2-40B4-BE49-F238E27FC236}">
                <a16:creationId xmlns:a16="http://schemas.microsoft.com/office/drawing/2014/main" id="{0012809F-B7B7-FA1D-DF53-CF78797DC4B4}"/>
              </a:ext>
            </a:extLst>
          </p:cNvPr>
          <p:cNvSpPr txBox="1"/>
          <p:nvPr/>
        </p:nvSpPr>
        <p:spPr>
          <a:xfrm>
            <a:off x="14538" y="6054898"/>
            <a:ext cx="7556500" cy="2585323"/>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Cyclone Separator</a:t>
            </a:r>
          </a:p>
          <a:p>
            <a:pPr marL="0" marR="0" lvl="0" indent="0" algn="l" defTabSz="914400" rtl="0" eaLnBrk="0" fontAlgn="base" latinLnBrk="0" hangingPunct="0">
              <a:lnSpc>
                <a:spcPct val="100000"/>
              </a:lnSpc>
              <a:spcBef>
                <a:spcPct val="0"/>
              </a:spcBef>
              <a:spcAft>
                <a:spcPct val="0"/>
              </a:spcAft>
              <a:buClrTx/>
              <a:buSzTx/>
              <a:buFontTx/>
              <a:buNone/>
              <a:tabLst/>
            </a:pPr>
            <a:r>
              <a:rPr lang="en-US" sz="1600" b="0" i="0" dirty="0">
                <a:solidFill>
                  <a:schemeClr val="accent5">
                    <a:lumMod val="75000"/>
                  </a:schemeClr>
                </a:solidFill>
                <a:effectLst/>
                <a:latin typeface="Arial" panose="020B0604020202020204" pitchFamily="34" charset="0"/>
                <a:cs typeface="Arial" panose="020B0604020202020204" pitchFamily="34" charset="0"/>
              </a:rPr>
              <a:t>Cyclone separator uses centrifugal force to remove particles from air in a pneumatic conveying system. Air enters the cyclone whose rapid rotation separates the particles, which are blown against the wall and fall to the bottom of the container.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5">
                    <a:lumMod val="75000"/>
                  </a:schemeClr>
                </a:solidFill>
                <a:effectLst/>
                <a:latin typeface="Arial" panose="020B0604020202020204" pitchFamily="34" charset="0"/>
                <a:cs typeface="Arial" panose="020B0604020202020204" pitchFamily="34" charset="0"/>
              </a:rPr>
              <a:t>UV presents a comprehensive selection of separators to enhance material management for our esteemed clientele.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chemeClr val="accent5">
                    <a:lumMod val="75000"/>
                  </a:schemeClr>
                </a:solidFill>
                <a:effectLst/>
                <a:latin typeface="Arial" panose="020B0604020202020204" pitchFamily="34" charset="0"/>
                <a:cs typeface="Arial" panose="020B0604020202020204" pitchFamily="34" charset="0"/>
              </a:rPr>
            </a:br>
            <a:endParaRPr kumimoji="0" lang="en-US" altLang="en-US" sz="1600" b="0" i="0" u="none" strike="noStrike" cap="none" normalizeH="0" baseline="0" dirty="0">
              <a:ln>
                <a:noFill/>
              </a:ln>
              <a:solidFill>
                <a:schemeClr val="accent5">
                  <a:lumMod val="75000"/>
                </a:schemeClr>
              </a:solidFill>
              <a:effectLst/>
              <a:latin typeface="Arial" panose="020B0604020202020204" pitchFamily="34" charset="0"/>
              <a:cs typeface="Arial" panose="020B0604020202020204" pitchFamily="34" charset="0"/>
            </a:endParaRPr>
          </a:p>
          <a:p>
            <a:pPr algn="l" fontAlgn="base"/>
            <a:endParaRPr lang="en-US" sz="1600" b="0" i="0" dirty="0">
              <a:solidFill>
                <a:schemeClr val="accent5">
                  <a:lumMod val="75000"/>
                </a:schemeClr>
              </a:solidFill>
              <a:effectLst/>
              <a:latin typeface="Arial" panose="020B0604020202020204" pitchFamily="34" charset="0"/>
              <a:cs typeface="Arial" panose="020B0604020202020204" pitchFamily="34" charset="0"/>
            </a:endParaRPr>
          </a:p>
        </p:txBody>
      </p:sp>
      <p:pic>
        <p:nvPicPr>
          <p:cNvPr id="13316" name="Picture 4" descr="Cyclone Separator">
            <a:extLst>
              <a:ext uri="{FF2B5EF4-FFF2-40B4-BE49-F238E27FC236}">
                <a16:creationId xmlns:a16="http://schemas.microsoft.com/office/drawing/2014/main" id="{2D54AC23-4865-199A-4777-5B91EBE18B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34" t="6314" r="26501" b="17805"/>
          <a:stretch/>
        </p:blipFill>
        <p:spPr bwMode="auto">
          <a:xfrm>
            <a:off x="114595" y="7994689"/>
            <a:ext cx="2705100" cy="2622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up of a machine&#10;&#10;Description automatically generated">
            <a:extLst>
              <a:ext uri="{FF2B5EF4-FFF2-40B4-BE49-F238E27FC236}">
                <a16:creationId xmlns:a16="http://schemas.microsoft.com/office/drawing/2014/main" id="{AF23F2A8-49D7-647F-209F-B53D86ABFAC2}"/>
              </a:ext>
            </a:extLst>
          </p:cNvPr>
          <p:cNvPicPr>
            <a:picLocks noChangeAspect="1"/>
          </p:cNvPicPr>
          <p:nvPr/>
        </p:nvPicPr>
        <p:blipFill rotWithShape="1">
          <a:blip r:embed="rId6">
            <a:extLst>
              <a:ext uri="{28A0092B-C50C-407E-A947-70E740481C1C}">
                <a14:useLocalDpi xmlns:a14="http://schemas.microsoft.com/office/drawing/2010/main" val="0"/>
              </a:ext>
            </a:extLst>
          </a:blip>
          <a:srcRect l="4246" t="13048" b="1963"/>
          <a:stretch/>
        </p:blipFill>
        <p:spPr>
          <a:xfrm>
            <a:off x="3324190" y="8057022"/>
            <a:ext cx="3742353" cy="2492645"/>
          </a:xfrm>
          <a:prstGeom prst="rect">
            <a:avLst/>
          </a:prstGeom>
        </p:spPr>
      </p:pic>
    </p:spTree>
    <p:extLst>
      <p:ext uri="{BB962C8B-B14F-4D97-AF65-F5344CB8AC3E}">
        <p14:creationId xmlns:p14="http://schemas.microsoft.com/office/powerpoint/2010/main" val="182745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E4906C7-5FC5-62BC-BA58-C121CAD8E738}"/>
              </a:ext>
            </a:extLst>
          </p:cNvPr>
          <p:cNvSpPr/>
          <p:nvPr/>
        </p:nvSpPr>
        <p:spPr>
          <a:xfrm>
            <a:off x="0" y="76454"/>
            <a:ext cx="7556500" cy="1363053"/>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23B074B8-A452-782A-2FDB-78A92C6B7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9391" y="63753"/>
            <a:ext cx="1310869" cy="1327782"/>
          </a:xfrm>
          <a:prstGeom prst="rect">
            <a:avLst/>
          </a:prstGeom>
          <a:effectLst>
            <a:softEdge rad="190500"/>
          </a:effectLst>
        </p:spPr>
      </p:pic>
      <p:sp>
        <p:nvSpPr>
          <p:cNvPr id="4" name="TextBox 3">
            <a:extLst>
              <a:ext uri="{FF2B5EF4-FFF2-40B4-BE49-F238E27FC236}">
                <a16:creationId xmlns:a16="http://schemas.microsoft.com/office/drawing/2014/main" id="{DAC36A74-6F37-372A-B742-862807A3F7E2}"/>
              </a:ext>
            </a:extLst>
          </p:cNvPr>
          <p:cNvSpPr txBox="1"/>
          <p:nvPr/>
        </p:nvSpPr>
        <p:spPr>
          <a:xfrm>
            <a:off x="27990" y="-251415"/>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6" name="TextBox 5">
            <a:extLst>
              <a:ext uri="{FF2B5EF4-FFF2-40B4-BE49-F238E27FC236}">
                <a16:creationId xmlns:a16="http://schemas.microsoft.com/office/drawing/2014/main" id="{59A5D710-6EAD-C169-795A-E7CCFE8B96E2}"/>
              </a:ext>
            </a:extLst>
          </p:cNvPr>
          <p:cNvSpPr txBox="1"/>
          <p:nvPr/>
        </p:nvSpPr>
        <p:spPr>
          <a:xfrm>
            <a:off x="122688" y="1465511"/>
            <a:ext cx="7460581" cy="1354217"/>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Batching System</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UV excels in pneumatic conveying with advanced batching systems, seamlessly integrating ingredient mixing. Our systems enhance efficiency, ensuring smooth and effective operations while accommodating increased pneumatic system capacities.</a:t>
            </a:r>
            <a:endParaRPr lang="en-US" sz="1600" b="1" i="0" dirty="0">
              <a:solidFill>
                <a:schemeClr val="accent5">
                  <a:lumMod val="75000"/>
                </a:schemeClr>
              </a:solidFill>
              <a:effectLst/>
              <a:latin typeface="Arial" panose="020B0604020202020204" pitchFamily="34" charset="0"/>
              <a:cs typeface="Arial" panose="020B0604020202020204" pitchFamily="34" charset="0"/>
            </a:endParaRPr>
          </a:p>
        </p:txBody>
      </p:sp>
      <p:pic>
        <p:nvPicPr>
          <p:cNvPr id="8" name="Picture 7" descr="A conveyor belt and silos&#10;&#10;Description automatically generated">
            <a:extLst>
              <a:ext uri="{FF2B5EF4-FFF2-40B4-BE49-F238E27FC236}">
                <a16:creationId xmlns:a16="http://schemas.microsoft.com/office/drawing/2014/main" id="{65748CA8-97B8-2BA2-11FE-345350D0B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820" y="2952160"/>
            <a:ext cx="2685705" cy="2572121"/>
          </a:xfrm>
          <a:prstGeom prst="rect">
            <a:avLst/>
          </a:prstGeom>
          <a:effectLst>
            <a:softEdge rad="63500"/>
          </a:effectLst>
        </p:spPr>
      </p:pic>
      <p:pic>
        <p:nvPicPr>
          <p:cNvPr id="10" name="Picture 9" descr="A large metal container with a ladder&#10;&#10;Description automatically generated with medium confidence">
            <a:extLst>
              <a:ext uri="{FF2B5EF4-FFF2-40B4-BE49-F238E27FC236}">
                <a16:creationId xmlns:a16="http://schemas.microsoft.com/office/drawing/2014/main" id="{4BB4F6D4-2FC8-28D3-A012-5CAA31CBC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128" y="2952159"/>
            <a:ext cx="2458822" cy="2572123"/>
          </a:xfrm>
          <a:prstGeom prst="rect">
            <a:avLst/>
          </a:prstGeom>
          <a:effectLst>
            <a:softEdge rad="50800"/>
          </a:effectLst>
        </p:spPr>
      </p:pic>
      <p:pic>
        <p:nvPicPr>
          <p:cNvPr id="12" name="Picture 11" descr="A machine in a factory&#10;&#10;Description automatically generated">
            <a:extLst>
              <a:ext uri="{FF2B5EF4-FFF2-40B4-BE49-F238E27FC236}">
                <a16:creationId xmlns:a16="http://schemas.microsoft.com/office/drawing/2014/main" id="{1CB55BAE-3B46-FD23-EFA6-D8EE2A22C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00" y="2903057"/>
            <a:ext cx="2685704" cy="2572122"/>
          </a:xfrm>
          <a:prstGeom prst="rect">
            <a:avLst/>
          </a:prstGeom>
          <a:effectLst>
            <a:softEdge rad="76200"/>
          </a:effectLst>
        </p:spPr>
      </p:pic>
      <p:sp>
        <p:nvSpPr>
          <p:cNvPr id="14" name="TextBox 13">
            <a:extLst>
              <a:ext uri="{FF2B5EF4-FFF2-40B4-BE49-F238E27FC236}">
                <a16:creationId xmlns:a16="http://schemas.microsoft.com/office/drawing/2014/main" id="{BE28001C-4601-C97D-FC29-42D902B9E337}"/>
              </a:ext>
            </a:extLst>
          </p:cNvPr>
          <p:cNvSpPr txBox="1"/>
          <p:nvPr/>
        </p:nvSpPr>
        <p:spPr>
          <a:xfrm>
            <a:off x="99995" y="5531635"/>
            <a:ext cx="7411822" cy="1323439"/>
          </a:xfrm>
          <a:prstGeom prst="rect">
            <a:avLst/>
          </a:prstGeom>
          <a:noFill/>
        </p:spPr>
        <p:txBody>
          <a:bodyPr wrap="square">
            <a:spAutoFit/>
          </a:bodyPr>
          <a:lstStyle/>
          <a:p>
            <a:pPr marL="285750" indent="-285750">
              <a:buFont typeface="Wingdings" panose="05000000000000000000" pitchFamily="2" charset="2"/>
              <a:buChar char="Ø"/>
            </a:pPr>
            <a:r>
              <a:rPr lang="en-US" sz="1600" b="1" i="0" dirty="0">
                <a:solidFill>
                  <a:schemeClr val="accent5">
                    <a:lumMod val="50000"/>
                  </a:schemeClr>
                </a:solidFill>
                <a:effectLst/>
                <a:latin typeface="Arial" panose="020B0604020202020204" pitchFamily="34" charset="0"/>
                <a:cs typeface="Arial" panose="020B0604020202020204" pitchFamily="34" charset="0"/>
              </a:rPr>
              <a:t>Hopper</a:t>
            </a:r>
            <a:br>
              <a:rPr lang="en-US" sz="1600" dirty="0">
                <a:solidFill>
                  <a:schemeClr val="accent5">
                    <a:lumMod val="75000"/>
                  </a:schemeClr>
                </a:solidFill>
                <a:latin typeface="Arial" panose="020B0604020202020204" pitchFamily="34" charset="0"/>
                <a:cs typeface="Arial" panose="020B0604020202020204" pitchFamily="34" charset="0"/>
              </a:rPr>
            </a:br>
            <a:r>
              <a:rPr lang="en-US" sz="1600" b="0" i="0" dirty="0">
                <a:solidFill>
                  <a:schemeClr val="accent5">
                    <a:lumMod val="75000"/>
                  </a:schemeClr>
                </a:solidFill>
                <a:effectLst/>
                <a:latin typeface="Arial" panose="020B0604020202020204" pitchFamily="34" charset="0"/>
                <a:cs typeface="Arial" panose="020B0604020202020204" pitchFamily="34" charset="0"/>
              </a:rPr>
              <a:t>Our company offers high-quality and efficient hoppers designed to contain materials before introducing them into the conveying line. Equipped with a rotary airlock valve, our hoppers ensure precise material release, as depicted in the accompanying diagram.</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14340" name="Picture 4" descr="Dense Phase Pneumatic Metal Chip Conveying System">
            <a:extLst>
              <a:ext uri="{FF2B5EF4-FFF2-40B4-BE49-F238E27FC236}">
                <a16:creationId xmlns:a16="http://schemas.microsoft.com/office/drawing/2014/main" id="{286B35CD-F261-DAD0-AF34-6A1E9D0AC3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13" t="7570" r="4623" b="21118"/>
          <a:stretch/>
        </p:blipFill>
        <p:spPr bwMode="auto">
          <a:xfrm>
            <a:off x="156716" y="6972213"/>
            <a:ext cx="4498334" cy="20761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large metal container on wheels&#10;&#10;Description automatically generated">
            <a:extLst>
              <a:ext uri="{FF2B5EF4-FFF2-40B4-BE49-F238E27FC236}">
                <a16:creationId xmlns:a16="http://schemas.microsoft.com/office/drawing/2014/main" id="{939FF2DF-0D70-3301-83D1-BE3D010F2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17" t="9179" r="21223"/>
          <a:stretch/>
        </p:blipFill>
        <p:spPr>
          <a:xfrm>
            <a:off x="5274758" y="6599952"/>
            <a:ext cx="2237059" cy="2231135"/>
          </a:xfrm>
          <a:prstGeom prst="rect">
            <a:avLst/>
          </a:prstGeom>
        </p:spPr>
      </p:pic>
      <p:pic>
        <p:nvPicPr>
          <p:cNvPr id="18" name="Picture 17" descr="A large metal container on wheels&#10;&#10;Description automatically generated">
            <a:extLst>
              <a:ext uri="{FF2B5EF4-FFF2-40B4-BE49-F238E27FC236}">
                <a16:creationId xmlns:a16="http://schemas.microsoft.com/office/drawing/2014/main" id="{B982A09E-5A8F-9396-C2AC-EC9BD0D14A68}"/>
              </a:ext>
            </a:extLst>
          </p:cNvPr>
          <p:cNvPicPr>
            <a:picLocks noChangeAspect="1"/>
          </p:cNvPicPr>
          <p:nvPr/>
        </p:nvPicPr>
        <p:blipFill rotWithShape="1">
          <a:blip r:embed="rId8">
            <a:extLst>
              <a:ext uri="{28A0092B-C50C-407E-A947-70E740481C1C}">
                <a14:useLocalDpi xmlns:a14="http://schemas.microsoft.com/office/drawing/2010/main" val="0"/>
              </a:ext>
            </a:extLst>
          </a:blip>
          <a:srcRect l="2423" t="20909" r="2423" b="3455"/>
          <a:stretch/>
        </p:blipFill>
        <p:spPr>
          <a:xfrm>
            <a:off x="122687" y="8788303"/>
            <a:ext cx="1978369" cy="1905097"/>
          </a:xfrm>
          <a:prstGeom prst="rect">
            <a:avLst/>
          </a:prstGeom>
        </p:spPr>
      </p:pic>
      <p:pic>
        <p:nvPicPr>
          <p:cNvPr id="20" name="Picture 19" descr="A large warehouse with many metal parts&#10;&#10;Description automatically generated with medium confidence">
            <a:extLst>
              <a:ext uri="{FF2B5EF4-FFF2-40B4-BE49-F238E27FC236}">
                <a16:creationId xmlns:a16="http://schemas.microsoft.com/office/drawing/2014/main" id="{558C1F9B-01A2-8D7B-D43B-4CFED77742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4457" y="8775603"/>
            <a:ext cx="3309341" cy="1967101"/>
          </a:xfrm>
          <a:prstGeom prst="rect">
            <a:avLst/>
          </a:prstGeom>
          <a:effectLst>
            <a:softEdge rad="101600"/>
          </a:effectLst>
        </p:spPr>
      </p:pic>
    </p:spTree>
    <p:extLst>
      <p:ext uri="{BB962C8B-B14F-4D97-AF65-F5344CB8AC3E}">
        <p14:creationId xmlns:p14="http://schemas.microsoft.com/office/powerpoint/2010/main" val="1602378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36D8382-D38B-1677-F1DF-B04644767E65}"/>
              </a:ext>
            </a:extLst>
          </p:cNvPr>
          <p:cNvSpPr/>
          <p:nvPr/>
        </p:nvSpPr>
        <p:spPr>
          <a:xfrm>
            <a:off x="0" y="76454"/>
            <a:ext cx="7556500" cy="1429798"/>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endParaRPr lang="en-US" sz="2800" b="1" i="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A blue and white logo&#10;&#10;Description automatically generated">
            <a:extLst>
              <a:ext uri="{FF2B5EF4-FFF2-40B4-BE49-F238E27FC236}">
                <a16:creationId xmlns:a16="http://schemas.microsoft.com/office/drawing/2014/main" id="{493B99D9-94EB-A377-2117-6C78C9B2C6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362" y="100489"/>
            <a:ext cx="1310869" cy="1327782"/>
          </a:xfrm>
          <a:prstGeom prst="rect">
            <a:avLst/>
          </a:prstGeom>
          <a:effectLst>
            <a:softEdge rad="190500"/>
          </a:effectLst>
        </p:spPr>
      </p:pic>
      <p:sp>
        <p:nvSpPr>
          <p:cNvPr id="4" name="TextBox 3">
            <a:extLst>
              <a:ext uri="{FF2B5EF4-FFF2-40B4-BE49-F238E27FC236}">
                <a16:creationId xmlns:a16="http://schemas.microsoft.com/office/drawing/2014/main" id="{20BFCD8E-C8B9-0B3A-D285-19AC2640A46A}"/>
              </a:ext>
            </a:extLst>
          </p:cNvPr>
          <p:cNvSpPr txBox="1"/>
          <p:nvPr/>
        </p:nvSpPr>
        <p:spPr>
          <a:xfrm>
            <a:off x="27990" y="-251415"/>
            <a:ext cx="3777916" cy="1661993"/>
          </a:xfrm>
          <a:prstGeom prst="rect">
            <a:avLst/>
          </a:prstGeom>
          <a:noFill/>
        </p:spPr>
        <p:txBody>
          <a:bodyPr wrap="square">
            <a:spAutoFit/>
          </a:bodyPr>
          <a:lstStyle/>
          <a:p>
            <a:br>
              <a:rPr lang="en-US" dirty="0"/>
            </a:br>
            <a:r>
              <a:rPr lang="en-US" sz="2800" b="1" i="0" dirty="0">
                <a:solidFill>
                  <a:schemeClr val="bg1"/>
                </a:solidFill>
                <a:effectLst>
                  <a:outerShdw blurRad="38100" dist="38100" dir="2700000" algn="tl">
                    <a:srgbClr val="000000">
                      <a:alpha val="43137"/>
                    </a:srgbClr>
                  </a:outerShdw>
                </a:effectLst>
                <a:latin typeface="Google Sans"/>
              </a:rPr>
              <a:t>Chapter </a:t>
            </a:r>
            <a:r>
              <a:rPr lang="en-US" sz="2800" b="1" dirty="0">
                <a:solidFill>
                  <a:schemeClr val="bg1"/>
                </a:solidFill>
                <a:effectLst>
                  <a:outerShdw blurRad="38100" dist="38100" dir="2700000" algn="tl">
                    <a:srgbClr val="000000">
                      <a:alpha val="43137"/>
                    </a:srgbClr>
                  </a:outerShdw>
                </a:effectLst>
                <a:latin typeface="Google Sans"/>
              </a:rPr>
              <a:t>Three</a:t>
            </a:r>
            <a:r>
              <a:rPr lang="en-US" sz="2800" b="1" i="0" dirty="0">
                <a:solidFill>
                  <a:schemeClr val="bg1"/>
                </a:solidFill>
                <a:effectLst>
                  <a:outerShdw blurRad="38100" dist="38100" dir="2700000" algn="tl">
                    <a:srgbClr val="000000">
                      <a:alpha val="43137"/>
                    </a:srgbClr>
                  </a:outerShdw>
                </a:effectLst>
                <a:latin typeface="Google Sans"/>
              </a:rPr>
              <a:t> – Pneumatic Conveying Design</a:t>
            </a:r>
            <a:endParaRPr lang="en-US" sz="2800" dirty="0">
              <a:solidFill>
                <a:schemeClr val="bg1"/>
              </a:solidFill>
              <a:effectLst>
                <a:outerShdw blurRad="38100" dist="38100" dir="2700000" algn="tl">
                  <a:srgbClr val="000000">
                    <a:alpha val="43137"/>
                  </a:srgbClr>
                </a:outerShdw>
              </a:effectLst>
              <a:latin typeface="Google Sans"/>
            </a:endParaRPr>
          </a:p>
        </p:txBody>
      </p:sp>
      <p:sp>
        <p:nvSpPr>
          <p:cNvPr id="6" name="TextBox 5">
            <a:extLst>
              <a:ext uri="{FF2B5EF4-FFF2-40B4-BE49-F238E27FC236}">
                <a16:creationId xmlns:a16="http://schemas.microsoft.com/office/drawing/2014/main" id="{CFD1DEB0-42AF-2819-3D90-1B77AB4581B0}"/>
              </a:ext>
            </a:extLst>
          </p:cNvPr>
          <p:cNvSpPr txBox="1"/>
          <p:nvPr/>
        </p:nvSpPr>
        <p:spPr>
          <a:xfrm>
            <a:off x="98425" y="1592857"/>
            <a:ext cx="7359650" cy="1815882"/>
          </a:xfrm>
          <a:prstGeom prst="rect">
            <a:avLst/>
          </a:prstGeom>
          <a:noFill/>
        </p:spPr>
        <p:txBody>
          <a:bodyPr wrap="square">
            <a:spAutoFit/>
          </a:bodyPr>
          <a:lstStyle/>
          <a:p>
            <a:pPr marL="285750" indent="-285750" algn="l" fontAlgn="base">
              <a:buFont typeface="Wingdings" panose="05000000000000000000" pitchFamily="2" charset="2"/>
              <a:buChar char="Ø"/>
            </a:pPr>
            <a:r>
              <a:rPr lang="en-US" sz="1600" b="1" i="0" dirty="0">
                <a:solidFill>
                  <a:schemeClr val="accent5">
                    <a:lumMod val="50000"/>
                  </a:schemeClr>
                </a:solidFill>
                <a:effectLst/>
                <a:latin typeface="Arial" panose="020B0604020202020204" pitchFamily="34" charset="0"/>
                <a:cs typeface="Arial" panose="020B0604020202020204" pitchFamily="34" charset="0"/>
              </a:rPr>
              <a:t>Controller</a:t>
            </a:r>
            <a:br>
              <a:rPr lang="en-US" sz="1600" dirty="0">
                <a:solidFill>
                  <a:schemeClr val="accent5">
                    <a:lumMod val="75000"/>
                  </a:schemeClr>
                </a:solidFill>
                <a:latin typeface="Arial" panose="020B0604020202020204" pitchFamily="34" charset="0"/>
                <a:cs typeface="Arial" panose="020B0604020202020204" pitchFamily="34" charset="0"/>
              </a:rPr>
            </a:br>
            <a:r>
              <a:rPr lang="en-US" sz="1600" dirty="0">
                <a:solidFill>
                  <a:schemeClr val="accent5">
                    <a:lumMod val="75000"/>
                  </a:schemeClr>
                </a:solidFill>
                <a:latin typeface="Arial" panose="020B0604020202020204" pitchFamily="34" charset="0"/>
                <a:cs typeface="Arial" panose="020B0604020202020204" pitchFamily="34" charset="0"/>
              </a:rPr>
              <a:t>YOUWEI</a:t>
            </a:r>
            <a:r>
              <a:rPr lang="en-US" sz="1600" b="0" i="0" dirty="0">
                <a:solidFill>
                  <a:schemeClr val="accent5">
                    <a:lumMod val="75000"/>
                  </a:schemeClr>
                </a:solidFill>
                <a:effectLst/>
                <a:latin typeface="Arial" panose="020B0604020202020204" pitchFamily="34" charset="0"/>
                <a:cs typeface="Arial" panose="020B0604020202020204" pitchFamily="34" charset="0"/>
              </a:rPr>
              <a:t> delivers a comprehensive range of controllers essential for pneumatic conveying systems. Tailored to meet specific system configurations, our controllers utilize microprocessors or PLC-based technology. They efficiently manage blower and filter operations, valve control, receiving hopper functions, loader operations, and PC-controlled filter pulsing.</a:t>
            </a:r>
            <a:endParaRPr lang="en-US" sz="1600" b="1" i="0" dirty="0">
              <a:solidFill>
                <a:schemeClr val="accent5">
                  <a:lumMod val="75000"/>
                </a:schemeClr>
              </a:solidFill>
              <a:effectLst/>
              <a:latin typeface="Arial" panose="020B0604020202020204" pitchFamily="34" charset="0"/>
              <a:cs typeface="Arial" panose="020B0604020202020204" pitchFamily="34" charset="0"/>
            </a:endParaRPr>
          </a:p>
        </p:txBody>
      </p:sp>
      <p:pic>
        <p:nvPicPr>
          <p:cNvPr id="8" name="Picture 7" descr="A group of white metal boxes&#10;&#10;Description automatically generated">
            <a:extLst>
              <a:ext uri="{FF2B5EF4-FFF2-40B4-BE49-F238E27FC236}">
                <a16:creationId xmlns:a16="http://schemas.microsoft.com/office/drawing/2014/main" id="{F516C1E1-3732-3B19-023D-0212F7373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5" y="3622485"/>
            <a:ext cx="7207250" cy="3202712"/>
          </a:xfrm>
          <a:prstGeom prst="rect">
            <a:avLst/>
          </a:prstGeom>
        </p:spPr>
      </p:pic>
      <p:pic>
        <p:nvPicPr>
          <p:cNvPr id="10" name="Picture 9" descr="A grey cabinet with wires and wires&#10;&#10;Description automatically generated with medium confidence">
            <a:extLst>
              <a:ext uri="{FF2B5EF4-FFF2-40B4-BE49-F238E27FC236}">
                <a16:creationId xmlns:a16="http://schemas.microsoft.com/office/drawing/2014/main" id="{1C049B52-C5AD-FF4C-25C1-29A887855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26" y="6920871"/>
            <a:ext cx="2828624" cy="3771498"/>
          </a:xfrm>
          <a:prstGeom prst="rect">
            <a:avLst/>
          </a:prstGeom>
        </p:spPr>
      </p:pic>
      <p:pic>
        <p:nvPicPr>
          <p:cNvPr id="12" name="Picture 11" descr="Several electronic equipment in a row&#10;&#10;Description automatically generated">
            <a:extLst>
              <a:ext uri="{FF2B5EF4-FFF2-40B4-BE49-F238E27FC236}">
                <a16:creationId xmlns:a16="http://schemas.microsoft.com/office/drawing/2014/main" id="{79C25E2E-9C2C-C237-E756-0A69DD559FFC}"/>
              </a:ext>
            </a:extLst>
          </p:cNvPr>
          <p:cNvPicPr>
            <a:picLocks noChangeAspect="1"/>
          </p:cNvPicPr>
          <p:nvPr/>
        </p:nvPicPr>
        <p:blipFill rotWithShape="1">
          <a:blip r:embed="rId5">
            <a:extLst>
              <a:ext uri="{28A0092B-C50C-407E-A947-70E740481C1C}">
                <a14:useLocalDpi xmlns:a14="http://schemas.microsoft.com/office/drawing/2010/main" val="0"/>
              </a:ext>
            </a:extLst>
          </a:blip>
          <a:srcRect t="31579" r="5719" b="14718"/>
          <a:stretch/>
        </p:blipFill>
        <p:spPr>
          <a:xfrm>
            <a:off x="2923807" y="6825197"/>
            <a:ext cx="4657424" cy="1986255"/>
          </a:xfrm>
          <a:prstGeom prst="rect">
            <a:avLst/>
          </a:prstGeom>
        </p:spPr>
      </p:pic>
      <p:pic>
        <p:nvPicPr>
          <p:cNvPr id="14" name="Picture 13" descr="A group of white boxes on a pallet&#10;&#10;Description automatically generated">
            <a:extLst>
              <a:ext uri="{FF2B5EF4-FFF2-40B4-BE49-F238E27FC236}">
                <a16:creationId xmlns:a16="http://schemas.microsoft.com/office/drawing/2014/main" id="{0DB07F71-3D42-2354-6863-06B5775A80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57" b="5555"/>
          <a:stretch/>
        </p:blipFill>
        <p:spPr>
          <a:xfrm>
            <a:off x="2863850" y="8734139"/>
            <a:ext cx="1447800" cy="1882807"/>
          </a:xfrm>
          <a:prstGeom prst="rect">
            <a:avLst/>
          </a:prstGeom>
        </p:spPr>
      </p:pic>
      <p:pic>
        <p:nvPicPr>
          <p:cNvPr id="16" name="Picture 15" descr="A group of white boxes with buttons and switches&#10;&#10;Description automatically generated">
            <a:extLst>
              <a:ext uri="{FF2B5EF4-FFF2-40B4-BE49-F238E27FC236}">
                <a16:creationId xmlns:a16="http://schemas.microsoft.com/office/drawing/2014/main" id="{1F986E17-3FC0-601F-32A2-A0836F45DD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835" y="8532985"/>
            <a:ext cx="3186439" cy="2294243"/>
          </a:xfrm>
          <a:prstGeom prst="rect">
            <a:avLst/>
          </a:prstGeom>
        </p:spPr>
      </p:pic>
    </p:spTree>
    <p:extLst>
      <p:ext uri="{BB962C8B-B14F-4D97-AF65-F5344CB8AC3E}">
        <p14:creationId xmlns:p14="http://schemas.microsoft.com/office/powerpoint/2010/main" val="240600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D668-5A58-7D40-7875-6147CF2D7879}"/>
              </a:ext>
            </a:extLst>
          </p:cNvPr>
          <p:cNvSpPr txBox="1">
            <a:spLocks/>
          </p:cNvSpPr>
          <p:nvPr/>
        </p:nvSpPr>
        <p:spPr>
          <a:xfrm>
            <a:off x="0" y="335492"/>
            <a:ext cx="7556500" cy="1107996"/>
          </a:xfrm>
          <a:prstGeom prst="rect">
            <a:avLst/>
          </a:prstGeom>
          <a:solidFill>
            <a:schemeClr val="accent5">
              <a:lumMod val="75000"/>
            </a:schemeClr>
          </a:solidFill>
        </p:spPr>
        <p:txBody>
          <a:bodyPr wrap="square" lIns="0" tIns="0" rIns="0" bIns="0">
            <a:spAutoFit/>
          </a:bodyPr>
          <a:lstStyle>
            <a:lvl1pPr>
              <a:defRPr sz="2400" b="0" i="0">
                <a:solidFill>
                  <a:schemeClr val="bg1"/>
                </a:solidFill>
                <a:latin typeface="Trebuchet MS"/>
                <a:ea typeface="+mj-ea"/>
                <a:cs typeface="Trebuchet MS"/>
              </a:defRPr>
            </a:lvl1pPr>
          </a:lstStyle>
          <a:p>
            <a:r>
              <a:rPr lang="en-US" b="1" i="1" dirty="0">
                <a:effectLst>
                  <a:outerShdw blurRad="50800" dist="50800" dir="5400000" algn="ctr" rotWithShape="0">
                    <a:srgbClr val="000000">
                      <a:alpha val="78000"/>
                    </a:srgbClr>
                  </a:outerShdw>
                </a:effectLst>
                <a:latin typeface="Google Sans"/>
              </a:rPr>
              <a:t>  Invest in your operators' well-being and boost your    </a:t>
            </a:r>
            <a:br>
              <a:rPr lang="en-US" b="1" i="1" dirty="0">
                <a:effectLst>
                  <a:outerShdw blurRad="50800" dist="50800" dir="5400000" algn="ctr" rotWithShape="0">
                    <a:srgbClr val="000000">
                      <a:alpha val="78000"/>
                    </a:srgbClr>
                  </a:outerShdw>
                </a:effectLst>
                <a:latin typeface="Google Sans"/>
              </a:rPr>
            </a:br>
            <a:r>
              <a:rPr lang="en-US" b="1" i="1" dirty="0">
                <a:effectLst>
                  <a:outerShdw blurRad="50800" dist="50800" dir="5400000" algn="ctr" rotWithShape="0">
                    <a:srgbClr val="000000">
                      <a:alpha val="78000"/>
                    </a:srgbClr>
                  </a:outerShdw>
                </a:effectLst>
                <a:latin typeface="Google Sans"/>
              </a:rPr>
              <a:t>  production efficiency with SHANGHAI YOUWEI</a:t>
            </a:r>
            <a:br>
              <a:rPr lang="en-US" b="1" i="1" dirty="0">
                <a:effectLst>
                  <a:outerShdw blurRad="50800" dist="50800" dir="5400000" algn="ctr" rotWithShape="0">
                    <a:srgbClr val="000000">
                      <a:alpha val="78000"/>
                    </a:srgbClr>
                  </a:outerShdw>
                </a:effectLst>
                <a:latin typeface="Google Sans"/>
              </a:rPr>
            </a:br>
            <a:r>
              <a:rPr lang="en-US" b="1" i="1" dirty="0">
                <a:effectLst>
                  <a:outerShdw blurRad="50800" dist="50800" dir="5400000" algn="ctr" rotWithShape="0">
                    <a:srgbClr val="000000">
                      <a:alpha val="78000"/>
                    </a:srgbClr>
                  </a:outerShdw>
                </a:effectLst>
                <a:latin typeface="Google Sans"/>
              </a:rPr>
              <a:t>                        Contact us today to learn more!</a:t>
            </a:r>
            <a:endParaRPr lang="en-US" b="1" i="1" dirty="0">
              <a:effectLst>
                <a:outerShdw blurRad="50800" dist="50800" dir="5400000" algn="ctr" rotWithShape="0">
                  <a:srgbClr val="000000">
                    <a:alpha val="78000"/>
                  </a:srgbClr>
                </a:outerShdw>
              </a:effectLst>
            </a:endParaRPr>
          </a:p>
        </p:txBody>
      </p:sp>
      <p:sp>
        <p:nvSpPr>
          <p:cNvPr id="3" name="Freeform 5960">
            <a:extLst>
              <a:ext uri="{FF2B5EF4-FFF2-40B4-BE49-F238E27FC236}">
                <a16:creationId xmlns:a16="http://schemas.microsoft.com/office/drawing/2014/main" id="{D87B2A1B-8F3D-EF0D-38B8-5E2CBE775967}"/>
              </a:ext>
            </a:extLst>
          </p:cNvPr>
          <p:cNvSpPr>
            <a:spLocks noChangeAspect="1" noEditPoints="1"/>
          </p:cNvSpPr>
          <p:nvPr/>
        </p:nvSpPr>
        <p:spPr bwMode="auto">
          <a:xfrm>
            <a:off x="850877" y="3900662"/>
            <a:ext cx="6654800" cy="3523393"/>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rgbClr val="31859C"/>
          </a:solidFill>
          <a:ln w="9525">
            <a:noFill/>
            <a:round/>
            <a:headEnd/>
            <a:tailEnd/>
          </a:ln>
        </p:spPr>
        <p:txBody>
          <a:bodyPr/>
          <a:lstStyle/>
          <a:p>
            <a:pPr defTabSz="914396">
              <a:defRPr/>
            </a:pPr>
            <a:endParaRPr lang="nb-NO" sz="1600">
              <a:solidFill>
                <a:srgbClr val="000000"/>
              </a:solidFill>
            </a:endParaRPr>
          </a:p>
        </p:txBody>
      </p:sp>
      <p:sp>
        <p:nvSpPr>
          <p:cNvPr id="4" name="矩形 5">
            <a:extLst>
              <a:ext uri="{FF2B5EF4-FFF2-40B4-BE49-F238E27FC236}">
                <a16:creationId xmlns:a16="http://schemas.microsoft.com/office/drawing/2014/main" id="{D6ED51AE-B9A2-DB09-795A-AC9DFD52B4C4}"/>
              </a:ext>
            </a:extLst>
          </p:cNvPr>
          <p:cNvSpPr/>
          <p:nvPr/>
        </p:nvSpPr>
        <p:spPr>
          <a:xfrm>
            <a:off x="439707" y="2571848"/>
            <a:ext cx="6412333" cy="338554"/>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600" b="1" dirty="0">
                <a:latin typeface="+mn-ea"/>
              </a:rPr>
              <a:t>High cost performance-super high quality, super low price</a:t>
            </a:r>
          </a:p>
        </p:txBody>
      </p:sp>
      <p:sp>
        <p:nvSpPr>
          <p:cNvPr id="5" name="矩形 6">
            <a:extLst>
              <a:ext uri="{FF2B5EF4-FFF2-40B4-BE49-F238E27FC236}">
                <a16:creationId xmlns:a16="http://schemas.microsoft.com/office/drawing/2014/main" id="{E32F09A8-9680-00C6-4801-0EE956DFEF35}"/>
              </a:ext>
            </a:extLst>
          </p:cNvPr>
          <p:cNvSpPr/>
          <p:nvPr/>
        </p:nvSpPr>
        <p:spPr>
          <a:xfrm>
            <a:off x="1469494" y="3147067"/>
            <a:ext cx="2140330" cy="338554"/>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600" b="1" dirty="0">
                <a:latin typeface="+mn-ea"/>
              </a:rPr>
              <a:t>Lifetime service</a:t>
            </a:r>
          </a:p>
        </p:txBody>
      </p:sp>
      <p:sp>
        <p:nvSpPr>
          <p:cNvPr id="6" name="矩形 7">
            <a:extLst>
              <a:ext uri="{FF2B5EF4-FFF2-40B4-BE49-F238E27FC236}">
                <a16:creationId xmlns:a16="http://schemas.microsoft.com/office/drawing/2014/main" id="{375062B1-D418-6160-3916-83F69C8D5AA2}"/>
              </a:ext>
            </a:extLst>
          </p:cNvPr>
          <p:cNvSpPr/>
          <p:nvPr/>
        </p:nvSpPr>
        <p:spPr>
          <a:xfrm>
            <a:off x="10761" y="1904051"/>
            <a:ext cx="5057796" cy="338554"/>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600" b="1" dirty="0">
                <a:latin typeface="+mn-ea"/>
              </a:rPr>
              <a:t>Powered by technology and survive by quality</a:t>
            </a:r>
          </a:p>
        </p:txBody>
      </p:sp>
      <p:sp>
        <p:nvSpPr>
          <p:cNvPr id="7" name="TextBox 20">
            <a:extLst>
              <a:ext uri="{FF2B5EF4-FFF2-40B4-BE49-F238E27FC236}">
                <a16:creationId xmlns:a16="http://schemas.microsoft.com/office/drawing/2014/main" id="{542B9A19-EF56-8D9B-9E00-C2EC6DE3965E}"/>
              </a:ext>
            </a:extLst>
          </p:cNvPr>
          <p:cNvSpPr txBox="1"/>
          <p:nvPr/>
        </p:nvSpPr>
        <p:spPr>
          <a:xfrm>
            <a:off x="2438400" y="7999274"/>
            <a:ext cx="4597377" cy="1569660"/>
          </a:xfrm>
          <a:prstGeom prst="rect">
            <a:avLst/>
          </a:prstGeom>
          <a:noFill/>
        </p:spPr>
        <p:txBody>
          <a:bodyPr wrap="square" rtlCol="0">
            <a:spAutoFit/>
          </a:bodyPr>
          <a:lstStyle/>
          <a:p>
            <a:r>
              <a:rPr lang="en-US" altLang="zh-CN" sz="1600" b="1" dirty="0">
                <a:latin typeface="+mj-lt"/>
                <a:ea typeface="+mj-ea"/>
              </a:rPr>
              <a:t>Shanghai </a:t>
            </a:r>
            <a:r>
              <a:rPr lang="en-US" altLang="zh-CN" sz="1600" b="1" dirty="0" err="1">
                <a:latin typeface="+mj-lt"/>
                <a:ea typeface="+mj-ea"/>
              </a:rPr>
              <a:t>Youwei</a:t>
            </a:r>
            <a:r>
              <a:rPr lang="en-US" altLang="zh-CN" sz="1600" b="1" dirty="0">
                <a:latin typeface="+mj-lt"/>
                <a:ea typeface="+mj-ea"/>
              </a:rPr>
              <a:t> Powder Equipment Co., Ltd</a:t>
            </a:r>
            <a:r>
              <a:rPr lang="en-US" altLang="zh-CN" sz="1600" dirty="0">
                <a:latin typeface="+mj-lt"/>
                <a:ea typeface="+mj-ea"/>
              </a:rPr>
              <a:t>.</a:t>
            </a:r>
          </a:p>
          <a:p>
            <a:r>
              <a:rPr lang="en-US" altLang="zh-CN" sz="1600" dirty="0">
                <a:latin typeface="+mj-lt"/>
                <a:ea typeface="+mj-ea"/>
              </a:rPr>
              <a:t>Address: No. 351, </a:t>
            </a:r>
            <a:r>
              <a:rPr lang="en-US" altLang="zh-CN" sz="1600" dirty="0" err="1">
                <a:latin typeface="+mj-lt"/>
                <a:ea typeface="+mj-ea"/>
              </a:rPr>
              <a:t>Sizhuan</a:t>
            </a:r>
            <a:r>
              <a:rPr lang="en-US" altLang="zh-CN" sz="1600" dirty="0">
                <a:latin typeface="+mj-lt"/>
                <a:ea typeface="+mj-ea"/>
              </a:rPr>
              <a:t> Highway, Songjiang District, Shanghai</a:t>
            </a:r>
          </a:p>
          <a:p>
            <a:r>
              <a:rPr lang="en-US" altLang="zh-CN" sz="1600" dirty="0">
                <a:latin typeface="+mj-lt"/>
                <a:ea typeface="+mj-ea"/>
              </a:rPr>
              <a:t>Website: www.uv-powder.com</a:t>
            </a:r>
          </a:p>
          <a:p>
            <a:r>
              <a:rPr lang="en-US" altLang="zh-CN" sz="1600" dirty="0" err="1">
                <a:latin typeface="+mj-lt"/>
                <a:ea typeface="+mj-ea"/>
              </a:rPr>
              <a:t>Mail:</a:t>
            </a:r>
            <a:r>
              <a:rPr lang="en-US" sz="1600" dirty="0" err="1">
                <a:latin typeface="+mj-lt"/>
                <a:ea typeface="SimSun" panose="02010600030101010101" pitchFamily="2" charset="-122"/>
              </a:rPr>
              <a:t>anas@uv-powder.com</a:t>
            </a:r>
            <a:endParaRPr lang="en-US" altLang="zh-CN" sz="1600" dirty="0">
              <a:latin typeface="+mj-lt"/>
              <a:ea typeface="SimSun" panose="02010600030101010101" pitchFamily="2" charset="-122"/>
            </a:endParaRPr>
          </a:p>
          <a:p>
            <a:r>
              <a:rPr lang="en-US" altLang="zh-CN" sz="1600" dirty="0">
                <a:latin typeface="+mj-lt"/>
                <a:ea typeface="+mj-ea"/>
              </a:rPr>
              <a:t>Service supervision hotline: +1(213)569-6682</a:t>
            </a:r>
            <a:endParaRPr lang="zh-CN" altLang="en-US" sz="1600" dirty="0">
              <a:latin typeface="+mj-lt"/>
              <a:ea typeface="+mj-ea"/>
            </a:endParaRPr>
          </a:p>
        </p:txBody>
      </p:sp>
      <p:pic>
        <p:nvPicPr>
          <p:cNvPr id="8" name="Picture 7" descr="A blue and white logo&#10;&#10;Description automatically generated">
            <a:extLst>
              <a:ext uri="{FF2B5EF4-FFF2-40B4-BE49-F238E27FC236}">
                <a16:creationId xmlns:a16="http://schemas.microsoft.com/office/drawing/2014/main" id="{1FB6D17A-4ED5-D7BC-88CA-B1FDBB337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52" y="7784075"/>
            <a:ext cx="2007725" cy="1938832"/>
          </a:xfrm>
          <a:prstGeom prst="rect">
            <a:avLst/>
          </a:prstGeom>
        </p:spPr>
      </p:pic>
      <p:pic>
        <p:nvPicPr>
          <p:cNvPr id="9" name="Picture 8" descr="A blue and white logo&#10;&#10;Description automatically generated">
            <a:extLst>
              <a:ext uri="{FF2B5EF4-FFF2-40B4-BE49-F238E27FC236}">
                <a16:creationId xmlns:a16="http://schemas.microsoft.com/office/drawing/2014/main" id="{35523CA8-465A-82C1-478E-D9023ED57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094" y="345674"/>
            <a:ext cx="1147366" cy="1107996"/>
          </a:xfrm>
          <a:prstGeom prst="rect">
            <a:avLst/>
          </a:prstGeom>
          <a:effectLst>
            <a:softEdge rad="190500"/>
          </a:effectLst>
        </p:spPr>
      </p:pic>
    </p:spTree>
    <p:extLst>
      <p:ext uri="{BB962C8B-B14F-4D97-AF65-F5344CB8AC3E}">
        <p14:creationId xmlns:p14="http://schemas.microsoft.com/office/powerpoint/2010/main" val="156420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400" fill="hold"/>
                                        <p:tgtEl>
                                          <p:spTgt spid="7"/>
                                        </p:tgtEl>
                                        <p:attrNameLst>
                                          <p:attrName>ppt_x</p:attrName>
                                        </p:attrNameLst>
                                      </p:cBhvr>
                                      <p:tavLst>
                                        <p:tav tm="0">
                                          <p:val>
                                            <p:strVal val="0-#ppt_w/2"/>
                                          </p:val>
                                        </p:tav>
                                        <p:tav tm="100000">
                                          <p:val>
                                            <p:strVal val="#ppt_x"/>
                                          </p:val>
                                        </p:tav>
                                      </p:tavLst>
                                    </p:anim>
                                    <p:anim calcmode="lin" valueType="num">
                                      <p:cBhvr additive="base">
                                        <p:cTn id="8" dur="4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F8B5B553-9D7A-2F12-F8F0-249B013A65EA}"/>
              </a:ext>
            </a:extLst>
          </p:cNvPr>
          <p:cNvSpPr/>
          <p:nvPr/>
        </p:nvSpPr>
        <p:spPr>
          <a:xfrm>
            <a:off x="728945" y="1096532"/>
            <a:ext cx="6435151" cy="3936142"/>
          </a:xfrm>
          <a:prstGeom prst="rect">
            <a:avLst/>
          </a:prstGeom>
        </p:spPr>
        <p:txBody>
          <a:bodyPr wrap="square">
            <a:spAutoFit/>
          </a:bodyPr>
          <a:lstStyle/>
          <a:p>
            <a:pPr>
              <a:lnSpc>
                <a:spcPct val="150000"/>
              </a:lnSpc>
            </a:pPr>
            <a:r>
              <a:rPr lang="zh-CN" altLang="en-US" sz="1200" dirty="0">
                <a:solidFill>
                  <a:schemeClr val="accent5">
                    <a:lumMod val="75000"/>
                  </a:schemeClr>
                </a:solidFill>
              </a:rPr>
              <a:t>      </a:t>
            </a:r>
            <a:r>
              <a:rPr lang="en-US" altLang="zh-CN" sz="1200" dirty="0">
                <a:solidFill>
                  <a:schemeClr val="accent5">
                    <a:lumMod val="75000"/>
                  </a:schemeClr>
                </a:solidFill>
                <a:latin typeface="Arial" panose="020B0604020202020204" pitchFamily="34" charset="0"/>
                <a:cs typeface="Arial" panose="020B0604020202020204" pitchFamily="34" charset="0"/>
              </a:rPr>
              <a:t>Shanghai </a:t>
            </a:r>
            <a:r>
              <a:rPr lang="en-US" altLang="zh-CN" sz="1200" dirty="0" err="1">
                <a:solidFill>
                  <a:schemeClr val="accent5">
                    <a:lumMod val="75000"/>
                  </a:schemeClr>
                </a:solidFill>
                <a:latin typeface="Arial" panose="020B0604020202020204" pitchFamily="34" charset="0"/>
                <a:cs typeface="Arial" panose="020B0604020202020204" pitchFamily="34" charset="0"/>
              </a:rPr>
              <a:t>Youwei</a:t>
            </a:r>
            <a:r>
              <a:rPr lang="en-US" altLang="zh-CN" sz="1200" dirty="0">
                <a:solidFill>
                  <a:schemeClr val="accent5">
                    <a:lumMod val="75000"/>
                  </a:schemeClr>
                </a:solidFill>
                <a:latin typeface="Arial" panose="020B0604020202020204" pitchFamily="34" charset="0"/>
                <a:cs typeface="Arial" panose="020B0604020202020204" pitchFamily="34" charset="0"/>
              </a:rPr>
              <a:t> Powder Equipment Co., Ltd. was established in 2011. It is a production-oriented processing enterprise specializing in powder unpacking, transportation, weighing, metering, batching and packaging equipment manufacturing. The company's registered capital is 12 million. The company has two processing bases in Zhangjiagang City and </a:t>
            </a:r>
            <a:r>
              <a:rPr lang="en-US" altLang="zh-CN" sz="1200" dirty="0" err="1">
                <a:solidFill>
                  <a:schemeClr val="accent5">
                    <a:lumMod val="75000"/>
                  </a:schemeClr>
                </a:solidFill>
                <a:latin typeface="Arial" panose="020B0604020202020204" pitchFamily="34" charset="0"/>
                <a:cs typeface="Arial" panose="020B0604020202020204" pitchFamily="34" charset="0"/>
              </a:rPr>
              <a:t>Qidong</a:t>
            </a:r>
            <a:r>
              <a:rPr lang="en-US" altLang="zh-CN" sz="1200" dirty="0">
                <a:solidFill>
                  <a:schemeClr val="accent5">
                    <a:lumMod val="75000"/>
                  </a:schemeClr>
                </a:solidFill>
                <a:latin typeface="Arial" panose="020B0604020202020204" pitchFamily="34" charset="0"/>
                <a:cs typeface="Arial" panose="020B0604020202020204" pitchFamily="34" charset="0"/>
              </a:rPr>
              <a:t> City, with a plant area of nearly 8,000 square meters.</a:t>
            </a:r>
          </a:p>
          <a:p>
            <a:pPr>
              <a:lnSpc>
                <a:spcPct val="150000"/>
              </a:lnSpc>
            </a:pPr>
            <a:r>
              <a:rPr lang="en-US" altLang="zh-CN" sz="1200" dirty="0">
                <a:solidFill>
                  <a:schemeClr val="accent5">
                    <a:lumMod val="75000"/>
                  </a:schemeClr>
                </a:solidFill>
                <a:latin typeface="Arial" panose="020B0604020202020204" pitchFamily="34" charset="0"/>
                <a:cs typeface="Arial" panose="020B0604020202020204" pitchFamily="34" charset="0"/>
              </a:rPr>
              <a:t>       With more than ten years of experience in the field of material handling automation, we have always been customer-oriented and have independently developed small bag feeding stations, ton bag unpacking machines, vacuum feeders, weighing and metering ingredients, ton bag packaging machines and other equipment. We have rich industry experience in the food ingredients industry, lithium battery anode and cathode industry, and pharmaceutical intermediates industry.</a:t>
            </a:r>
          </a:p>
          <a:p>
            <a:pPr>
              <a:lnSpc>
                <a:spcPct val="150000"/>
              </a:lnSpc>
            </a:pPr>
            <a:r>
              <a:rPr lang="en-US" altLang="zh-CN" sz="1200" dirty="0">
                <a:solidFill>
                  <a:schemeClr val="accent5">
                    <a:lumMod val="75000"/>
                  </a:schemeClr>
                </a:solidFill>
                <a:latin typeface="Arial" panose="020B0604020202020204" pitchFamily="34" charset="0"/>
                <a:cs typeface="Arial" panose="020B0604020202020204" pitchFamily="34" charset="0"/>
              </a:rPr>
              <a:t>       The company adheres to the spirit of integrity, pragmatism and innovation, and relies on rich technology development experience to provide high-quality systematic solutions to all types of users, and work hand in hand with users to create a better future.</a:t>
            </a:r>
            <a:endParaRPr lang="zh-CN" altLang="en-US" sz="1200" dirty="0">
              <a:solidFill>
                <a:schemeClr val="accent5">
                  <a:lumMod val="75000"/>
                </a:schemeClr>
              </a:solidFill>
              <a:latin typeface="Arial" panose="020B0604020202020204" pitchFamily="34" charset="0"/>
              <a:cs typeface="Arial" panose="020B0604020202020204" pitchFamily="34" charset="0"/>
            </a:endParaRPr>
          </a:p>
        </p:txBody>
      </p:sp>
      <p:sp>
        <p:nvSpPr>
          <p:cNvPr id="3" name="矩形 24">
            <a:extLst>
              <a:ext uri="{FF2B5EF4-FFF2-40B4-BE49-F238E27FC236}">
                <a16:creationId xmlns:a16="http://schemas.microsoft.com/office/drawing/2014/main" id="{988046FA-7F7A-D59E-71F7-756D7D982B02}"/>
              </a:ext>
            </a:extLst>
          </p:cNvPr>
          <p:cNvSpPr/>
          <p:nvPr/>
        </p:nvSpPr>
        <p:spPr>
          <a:xfrm>
            <a:off x="919418" y="734012"/>
            <a:ext cx="909224" cy="276999"/>
          </a:xfrm>
          <a:prstGeom prst="rect">
            <a:avLst/>
          </a:prstGeom>
        </p:spPr>
        <p:txBody>
          <a:bodyPr wrap="none">
            <a:spAutoFit/>
          </a:bodyPr>
          <a:lstStyle/>
          <a:p>
            <a:pPr algn="ctr"/>
            <a:r>
              <a:rPr lang="en-US" altLang="zh-CN" sz="1200" b="1" dirty="0">
                <a:solidFill>
                  <a:schemeClr val="accent5">
                    <a:lumMod val="50000"/>
                  </a:schemeClr>
                </a:solidFill>
                <a:latin typeface="微软雅黑" panose="020B0503020204020204" pitchFamily="34" charset="-122"/>
                <a:ea typeface="微软雅黑" panose="020B0503020204020204" pitchFamily="34" charset="-122"/>
              </a:rPr>
              <a:t>About Us</a:t>
            </a:r>
          </a:p>
        </p:txBody>
      </p:sp>
      <p:sp>
        <p:nvSpPr>
          <p:cNvPr id="4" name="TextBox 148">
            <a:extLst>
              <a:ext uri="{FF2B5EF4-FFF2-40B4-BE49-F238E27FC236}">
                <a16:creationId xmlns:a16="http://schemas.microsoft.com/office/drawing/2014/main" id="{A2539AB2-073A-14E0-4C1D-93E4D7FEDD82}"/>
              </a:ext>
            </a:extLst>
          </p:cNvPr>
          <p:cNvSpPr txBox="1"/>
          <p:nvPr/>
        </p:nvSpPr>
        <p:spPr>
          <a:xfrm>
            <a:off x="2515482" y="408890"/>
            <a:ext cx="2623083" cy="338554"/>
          </a:xfrm>
          <a:prstGeom prst="rect">
            <a:avLst/>
          </a:prstGeom>
          <a:noFill/>
        </p:spPr>
        <p:txBody>
          <a:bodyPr wrap="square" rtlCol="0">
            <a:spAutoFit/>
          </a:bodyPr>
          <a:lstStyle/>
          <a:p>
            <a:pPr algn="ctr"/>
            <a:r>
              <a:rPr lang="en-US" altLang="zh-CN" sz="1600" b="1" dirty="0">
                <a:solidFill>
                  <a:schemeClr val="accent5">
                    <a:lumMod val="50000"/>
                  </a:schemeClr>
                </a:solidFill>
                <a:latin typeface="Microsoft YaHei" panose="020B0503020204020204" pitchFamily="34" charset="-122"/>
                <a:ea typeface="Microsoft YaHei" panose="020B0503020204020204" pitchFamily="34" charset="-122"/>
                <a:cs typeface="+mn-ea"/>
                <a:sym typeface="Microsoft YaHei" panose="020B0503020204020204" pitchFamily="34" charset="-122"/>
              </a:rPr>
              <a:t>About Us</a:t>
            </a:r>
            <a:endParaRPr lang="zh-CN" altLang="en-US" sz="1600" b="1" dirty="0">
              <a:solidFill>
                <a:schemeClr val="accent5">
                  <a:lumMod val="50000"/>
                </a:schemeClr>
              </a:solidFill>
              <a:latin typeface="Microsoft YaHei" panose="020B0503020204020204" pitchFamily="34" charset="-122"/>
              <a:ea typeface="Microsoft YaHei" panose="020B0503020204020204" pitchFamily="34" charset="-122"/>
              <a:cs typeface="+mn-ea"/>
              <a:sym typeface="Microsoft YaHei" panose="020B0503020204020204" pitchFamily="34" charset="-122"/>
            </a:endParaRPr>
          </a:p>
        </p:txBody>
      </p:sp>
      <p:cxnSp>
        <p:nvCxnSpPr>
          <p:cNvPr id="5" name="淘宝网Chenying0907出品 12">
            <a:extLst>
              <a:ext uri="{FF2B5EF4-FFF2-40B4-BE49-F238E27FC236}">
                <a16:creationId xmlns:a16="http://schemas.microsoft.com/office/drawing/2014/main" id="{0825362C-8C29-60FE-3651-FEFCA31EDBC4}"/>
              </a:ext>
            </a:extLst>
          </p:cNvPr>
          <p:cNvCxnSpPr>
            <a:cxnSpLocks/>
          </p:cNvCxnSpPr>
          <p:nvPr/>
        </p:nvCxnSpPr>
        <p:spPr>
          <a:xfrm>
            <a:off x="528949" y="9855457"/>
            <a:ext cx="6858000" cy="0"/>
          </a:xfrm>
          <a:prstGeom prst="line">
            <a:avLst/>
          </a:prstGeom>
          <a:noFill/>
          <a:ln w="9525" cap="flat" cmpd="sng" algn="ctr">
            <a:solidFill>
              <a:sysClr val="window" lastClr="FFFFFF">
                <a:lumMod val="75000"/>
              </a:sysClr>
            </a:solidFill>
            <a:prstDash val="solid"/>
          </a:ln>
          <a:effectLst/>
        </p:spPr>
      </p:cxnSp>
      <p:pic>
        <p:nvPicPr>
          <p:cNvPr id="6" name="图片 14">
            <a:extLst>
              <a:ext uri="{FF2B5EF4-FFF2-40B4-BE49-F238E27FC236}">
                <a16:creationId xmlns:a16="http://schemas.microsoft.com/office/drawing/2014/main" id="{7A053BF1-082A-8221-A687-9D815C3B81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4" t="15451" r="7604" b="21852"/>
          <a:stretch/>
        </p:blipFill>
        <p:spPr>
          <a:xfrm>
            <a:off x="4041256" y="9067868"/>
            <a:ext cx="1125383" cy="782125"/>
          </a:xfrm>
          <a:prstGeom prst="rect">
            <a:avLst/>
          </a:prstGeom>
        </p:spPr>
      </p:pic>
      <p:pic>
        <p:nvPicPr>
          <p:cNvPr id="7" name="图片 15">
            <a:extLst>
              <a:ext uri="{FF2B5EF4-FFF2-40B4-BE49-F238E27FC236}">
                <a16:creationId xmlns:a16="http://schemas.microsoft.com/office/drawing/2014/main" id="{6FE81DEB-C7E7-F115-F931-42092656A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17" y="6174638"/>
            <a:ext cx="1033759" cy="1033759"/>
          </a:xfrm>
          <a:prstGeom prst="rect">
            <a:avLst/>
          </a:prstGeom>
        </p:spPr>
      </p:pic>
      <p:pic>
        <p:nvPicPr>
          <p:cNvPr id="8" name="图片 16">
            <a:extLst>
              <a:ext uri="{FF2B5EF4-FFF2-40B4-BE49-F238E27FC236}">
                <a16:creationId xmlns:a16="http://schemas.microsoft.com/office/drawing/2014/main" id="{5FD388E8-4256-AC33-D006-62DC119B976C}"/>
              </a:ext>
            </a:extLst>
          </p:cNvPr>
          <p:cNvPicPr>
            <a:picLocks noChangeAspect="1"/>
          </p:cNvPicPr>
          <p:nvPr/>
        </p:nvPicPr>
        <p:blipFill rotWithShape="1">
          <a:blip r:embed="rId4"/>
          <a:srcRect l="11037" t="17766" r="8051"/>
          <a:stretch/>
        </p:blipFill>
        <p:spPr>
          <a:xfrm>
            <a:off x="877780" y="5358154"/>
            <a:ext cx="2324519" cy="626304"/>
          </a:xfrm>
          <a:prstGeom prst="rect">
            <a:avLst/>
          </a:prstGeom>
        </p:spPr>
      </p:pic>
      <p:pic>
        <p:nvPicPr>
          <p:cNvPr id="9" name="图片 17">
            <a:extLst>
              <a:ext uri="{FF2B5EF4-FFF2-40B4-BE49-F238E27FC236}">
                <a16:creationId xmlns:a16="http://schemas.microsoft.com/office/drawing/2014/main" id="{36388F54-9816-312C-3BAD-ED60B4055BAC}"/>
              </a:ext>
            </a:extLst>
          </p:cNvPr>
          <p:cNvPicPr>
            <a:picLocks noChangeAspect="1"/>
          </p:cNvPicPr>
          <p:nvPr/>
        </p:nvPicPr>
        <p:blipFill>
          <a:blip r:embed="rId5"/>
          <a:stretch>
            <a:fillRect/>
          </a:stretch>
        </p:blipFill>
        <p:spPr>
          <a:xfrm>
            <a:off x="2877302" y="7244532"/>
            <a:ext cx="2091726" cy="811715"/>
          </a:xfrm>
          <a:prstGeom prst="rect">
            <a:avLst/>
          </a:prstGeom>
        </p:spPr>
      </p:pic>
      <p:pic>
        <p:nvPicPr>
          <p:cNvPr id="10" name="图片 18">
            <a:extLst>
              <a:ext uri="{FF2B5EF4-FFF2-40B4-BE49-F238E27FC236}">
                <a16:creationId xmlns:a16="http://schemas.microsoft.com/office/drawing/2014/main" id="{C257E78A-E7AC-17A4-63EA-5E6BAF7D2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987" y="5239835"/>
            <a:ext cx="1235811" cy="679696"/>
          </a:xfrm>
          <a:prstGeom prst="rect">
            <a:avLst/>
          </a:prstGeom>
        </p:spPr>
      </p:pic>
      <p:pic>
        <p:nvPicPr>
          <p:cNvPr id="11" name="Picture 2" descr="https://timgsa.baidu.com/timg?image&amp;quality=80&amp;size=b9999_10000&amp;sec=1556252333456&amp;di=b59ae15a0a3c552bf32e0284154f144e&amp;imgtype=0&amp;src=http%3A%2F%2Fwww.xiyuanep.com%2Fuploadfiles%2Fpictures%2Fnews%2F20170605013929_6154.jpg">
            <a:extLst>
              <a:ext uri="{FF2B5EF4-FFF2-40B4-BE49-F238E27FC236}">
                <a16:creationId xmlns:a16="http://schemas.microsoft.com/office/drawing/2014/main" id="{6E03B858-AF13-D4F0-03A3-8F495FE2E5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470" r="23610"/>
          <a:stretch/>
        </p:blipFill>
        <p:spPr bwMode="auto">
          <a:xfrm>
            <a:off x="3973617" y="6226359"/>
            <a:ext cx="1016036" cy="83998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0">
            <a:extLst>
              <a:ext uri="{FF2B5EF4-FFF2-40B4-BE49-F238E27FC236}">
                <a16:creationId xmlns:a16="http://schemas.microsoft.com/office/drawing/2014/main" id="{7A7C4F8D-384F-BF24-87EB-AC717C62C5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3714" y="6066493"/>
            <a:ext cx="1218965" cy="1141904"/>
          </a:xfrm>
          <a:prstGeom prst="rect">
            <a:avLst/>
          </a:prstGeom>
        </p:spPr>
      </p:pic>
      <p:pic>
        <p:nvPicPr>
          <p:cNvPr id="13" name="Picture 4" descr="https://timgsa.baidu.com/timg?image&amp;quality=80&amp;size=b9999_10000&amp;sec=1556252595938&amp;di=1689878a3ab1b63a26ffb480acefd5cf&amp;imgtype=0&amp;src=http%3A%2F%2Fphotocdn.sohu.com%2F20160313%2Fmp63229052_1457855081512_1_th.png">
            <a:extLst>
              <a:ext uri="{FF2B5EF4-FFF2-40B4-BE49-F238E27FC236}">
                <a16:creationId xmlns:a16="http://schemas.microsoft.com/office/drawing/2014/main" id="{4AF9BDE2-7FC3-5C97-AB06-CC13A887C9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976" t="31045" r="10047" b="24437"/>
          <a:stretch/>
        </p:blipFill>
        <p:spPr bwMode="auto">
          <a:xfrm>
            <a:off x="874294" y="9102355"/>
            <a:ext cx="1884529" cy="67638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23">
            <a:extLst>
              <a:ext uri="{FF2B5EF4-FFF2-40B4-BE49-F238E27FC236}">
                <a16:creationId xmlns:a16="http://schemas.microsoft.com/office/drawing/2014/main" id="{9B3B66D4-3C53-98DE-D44A-B8E439784BE5}"/>
              </a:ext>
            </a:extLst>
          </p:cNvPr>
          <p:cNvPicPr>
            <a:picLocks noChangeAspect="1"/>
          </p:cNvPicPr>
          <p:nvPr/>
        </p:nvPicPr>
        <p:blipFill rotWithShape="1">
          <a:blip r:embed="rId10">
            <a:extLst>
              <a:ext uri="{28A0092B-C50C-407E-A947-70E740481C1C}">
                <a14:useLocalDpi xmlns:a14="http://schemas.microsoft.com/office/drawing/2010/main" val="0"/>
              </a:ext>
            </a:extLst>
          </a:blip>
          <a:srcRect r="81262"/>
          <a:stretch/>
        </p:blipFill>
        <p:spPr>
          <a:xfrm>
            <a:off x="6228541" y="8145913"/>
            <a:ext cx="742493" cy="619125"/>
          </a:xfrm>
          <a:prstGeom prst="rect">
            <a:avLst/>
          </a:prstGeom>
        </p:spPr>
      </p:pic>
      <p:pic>
        <p:nvPicPr>
          <p:cNvPr id="15" name="Picture 6" descr="https://timgsa.baidu.com/timg?image&amp;quality=80&amp;size=b9999_10000&amp;sec=1556252986708&amp;di=f8c5d7b793b34604bd9e03d4d67411d6&amp;imgtype=0&amp;src=http%3A%2F%2Fatt.191.cn%2Fattachment%2Fpushpic%2F20131203055851.jpg">
            <a:extLst>
              <a:ext uri="{FF2B5EF4-FFF2-40B4-BE49-F238E27FC236}">
                <a16:creationId xmlns:a16="http://schemas.microsoft.com/office/drawing/2014/main" id="{F2A27E9D-D23A-06D2-F846-37597DED7F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0913" y="7007624"/>
            <a:ext cx="2075257" cy="926245"/>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7">
            <a:extLst>
              <a:ext uri="{FF2B5EF4-FFF2-40B4-BE49-F238E27FC236}">
                <a16:creationId xmlns:a16="http://schemas.microsoft.com/office/drawing/2014/main" id="{22508FB8-EA27-D9E5-D5F9-54A46781A3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1839" y="8000605"/>
            <a:ext cx="878148" cy="878148"/>
          </a:xfrm>
          <a:prstGeom prst="rect">
            <a:avLst/>
          </a:prstGeom>
        </p:spPr>
      </p:pic>
      <p:pic>
        <p:nvPicPr>
          <p:cNvPr id="17" name="图片 28">
            <a:extLst>
              <a:ext uri="{FF2B5EF4-FFF2-40B4-BE49-F238E27FC236}">
                <a16:creationId xmlns:a16="http://schemas.microsoft.com/office/drawing/2014/main" id="{B9CD41FD-F811-895B-27B3-7A166DFC7C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0913" y="6499087"/>
            <a:ext cx="2091727" cy="353034"/>
          </a:xfrm>
          <a:prstGeom prst="rect">
            <a:avLst/>
          </a:prstGeom>
        </p:spPr>
      </p:pic>
      <p:pic>
        <p:nvPicPr>
          <p:cNvPr id="18" name="Picture 8" descr="https://timgsa.baidu.com/timg?image&amp;quality=80&amp;size=b9999_10000&amp;sec=1556253175234&amp;di=895a930d637faf7fdf5b78738fc705fb&amp;imgtype=0&amp;src=http%3A%2F%2Fwww.xptx.gov.cn%2Fuploads%2F20131108%2F1383876637078.jpg">
            <a:extLst>
              <a:ext uri="{FF2B5EF4-FFF2-40B4-BE49-F238E27FC236}">
                <a16:creationId xmlns:a16="http://schemas.microsoft.com/office/drawing/2014/main" id="{0F47B8E8-101E-E03B-C6B5-E02043C5D8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5992" y="7954224"/>
            <a:ext cx="1016601" cy="10714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timgsa.baidu.com/timg?image&amp;quality=80&amp;size=b9999_10000&amp;sec=1556253237163&amp;di=4c84b030adcad689738491ea8d909037&amp;imgtype=0&amp;src=http%3A%2F%2Fwww.reitercapital.com%2FimageRepository%2Fa4f8f636-4d4a-4228-8e45-409ebce8f5fa.JPG">
            <a:extLst>
              <a:ext uri="{FF2B5EF4-FFF2-40B4-BE49-F238E27FC236}">
                <a16:creationId xmlns:a16="http://schemas.microsoft.com/office/drawing/2014/main" id="{58A23E09-25DD-992D-53A7-82B77060D0B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39437" y="9091013"/>
            <a:ext cx="807084" cy="5934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s://timgsa.baidu.com/timg?image&amp;quality=80&amp;size=b9999_10000&amp;sec=1556253350415&amp;di=e91079348b3b1f3ab7b0bad1edcca0ba&amp;imgtype=0&amp;src=http%3A%2F%2F4.pic.58control.cn%2Fp2%2Fsmall%2Fn_s12077292766334261116.jpg">
            <a:extLst>
              <a:ext uri="{FF2B5EF4-FFF2-40B4-BE49-F238E27FC236}">
                <a16:creationId xmlns:a16="http://schemas.microsoft.com/office/drawing/2014/main" id="{85FCDA95-519A-DE0C-0442-AEF68CFF9A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1670" y="7950880"/>
            <a:ext cx="1009061" cy="10090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timgsa.baidu.com/timg?image&amp;quality=80&amp;size=b9999_10000&amp;sec=1556253463996&amp;di=e6c979a5b6771a52ad7dda18d27d19c2&amp;imgtype=0&amp;src=http%3A%2F%2Fimg.mp.itc.cn%2Fq_mini%2Cc_zoom%2Cw_640%2Fupload%2F20170818%2F3fa8b8889ebd46e7885e4d5a1c7c54f1_th.jpg">
            <a:extLst>
              <a:ext uri="{FF2B5EF4-FFF2-40B4-BE49-F238E27FC236}">
                <a16:creationId xmlns:a16="http://schemas.microsoft.com/office/drawing/2014/main" id="{4D193502-22CD-BD93-6A7E-FD653A2D489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81670" y="5283984"/>
            <a:ext cx="2075257" cy="635547"/>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38">
            <a:extLst>
              <a:ext uri="{FF2B5EF4-FFF2-40B4-BE49-F238E27FC236}">
                <a16:creationId xmlns:a16="http://schemas.microsoft.com/office/drawing/2014/main" id="{43886DAC-6C0F-9274-202F-0D0A67B0B2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2351" y="9159490"/>
            <a:ext cx="1672383" cy="564894"/>
          </a:xfrm>
          <a:prstGeom prst="rect">
            <a:avLst/>
          </a:prstGeom>
        </p:spPr>
      </p:pic>
      <p:pic>
        <p:nvPicPr>
          <p:cNvPr id="23" name="图片 39">
            <a:extLst>
              <a:ext uri="{FF2B5EF4-FFF2-40B4-BE49-F238E27FC236}">
                <a16:creationId xmlns:a16="http://schemas.microsoft.com/office/drawing/2014/main" id="{BCBB94D6-A261-7CE2-D6E5-B888CC4A7FE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0122"/>
          <a:stretch/>
        </p:blipFill>
        <p:spPr>
          <a:xfrm>
            <a:off x="2133831" y="8148514"/>
            <a:ext cx="1016601" cy="642682"/>
          </a:xfrm>
          <a:prstGeom prst="rect">
            <a:avLst/>
          </a:prstGeom>
        </p:spPr>
      </p:pic>
      <p:pic>
        <p:nvPicPr>
          <p:cNvPr id="24" name="图片 40">
            <a:extLst>
              <a:ext uri="{FF2B5EF4-FFF2-40B4-BE49-F238E27FC236}">
                <a16:creationId xmlns:a16="http://schemas.microsoft.com/office/drawing/2014/main" id="{DDE6E5B7-0941-0EA9-370B-8692080D13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2014" y="7449942"/>
            <a:ext cx="1909087" cy="505094"/>
          </a:xfrm>
          <a:prstGeom prst="rect">
            <a:avLst/>
          </a:prstGeom>
        </p:spPr>
      </p:pic>
      <p:sp>
        <p:nvSpPr>
          <p:cNvPr id="25" name="矩形 41">
            <a:extLst>
              <a:ext uri="{FF2B5EF4-FFF2-40B4-BE49-F238E27FC236}">
                <a16:creationId xmlns:a16="http://schemas.microsoft.com/office/drawing/2014/main" id="{A7C2C6DB-19AC-09D8-E08F-9AEAAFD3BDFD}"/>
              </a:ext>
            </a:extLst>
          </p:cNvPr>
          <p:cNvSpPr/>
          <p:nvPr/>
        </p:nvSpPr>
        <p:spPr>
          <a:xfrm>
            <a:off x="981090" y="4986191"/>
            <a:ext cx="1949989" cy="276999"/>
          </a:xfrm>
          <a:prstGeom prst="rect">
            <a:avLst/>
          </a:prstGeom>
        </p:spPr>
        <p:txBody>
          <a:bodyPr wrap="square">
            <a:spAutoFit/>
          </a:bodyPr>
          <a:lstStyle/>
          <a:p>
            <a:pPr algn="ctr"/>
            <a:r>
              <a:rPr lang="en-US" altLang="zh-CN" sz="1200" b="1" dirty="0">
                <a:solidFill>
                  <a:schemeClr val="accent5">
                    <a:lumMod val="50000"/>
                  </a:schemeClr>
                </a:solidFill>
                <a:latin typeface="+mj-lt"/>
                <a:ea typeface="微软雅黑" panose="020B0503020204020204" pitchFamily="34" charset="-122"/>
              </a:rPr>
              <a:t>Some customers</a:t>
            </a:r>
          </a:p>
        </p:txBody>
      </p:sp>
      <p:pic>
        <p:nvPicPr>
          <p:cNvPr id="26" name="Picture 25" descr="A blue and white logo&#10;&#10;Description automatically generated">
            <a:extLst>
              <a:ext uri="{FF2B5EF4-FFF2-40B4-BE49-F238E27FC236}">
                <a16:creationId xmlns:a16="http://schemas.microsoft.com/office/drawing/2014/main" id="{479244CD-B125-B769-385E-08B6C9CC7E3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45250" y="-16638"/>
            <a:ext cx="1104750" cy="1213329"/>
          </a:xfrm>
          <a:prstGeom prst="rect">
            <a:avLst/>
          </a:prstGeom>
          <a:effectLst>
            <a:softEdge rad="190500"/>
          </a:effectLst>
        </p:spPr>
      </p:pic>
    </p:spTree>
    <p:extLst>
      <p:ext uri="{BB962C8B-B14F-4D97-AF65-F5344CB8AC3E}">
        <p14:creationId xmlns:p14="http://schemas.microsoft.com/office/powerpoint/2010/main" val="10593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par>
                                <p:cTn id="25" presetID="22" presetClass="entr" presetSubtype="8" fill="hold"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5"/>
                                        </p:tgtEl>
                                        <p:attrNameLst>
                                          <p:attrName>ppt_y</p:attrName>
                                        </p:attrNameLst>
                                      </p:cBhvr>
                                      <p:tavLst>
                                        <p:tav tm="0">
                                          <p:val>
                                            <p:strVal val="#ppt_y"/>
                                          </p:val>
                                        </p:tav>
                                        <p:tav tm="100000">
                                          <p:val>
                                            <p:strVal val="#ppt_y"/>
                                          </p:val>
                                        </p:tav>
                                      </p:tavLst>
                                    </p:anim>
                                    <p:anim calcmode="lin" valueType="num">
                                      <p:cBhvr>
                                        <p:cTn id="34"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7299" y="10358145"/>
            <a:ext cx="89535"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MT"/>
                <a:cs typeface="Arial MT"/>
              </a:rPr>
              <a:t>2</a:t>
            </a:r>
            <a:endParaRPr sz="900">
              <a:latin typeface="Arial MT"/>
              <a:cs typeface="Arial MT"/>
            </a:endParaRPr>
          </a:p>
        </p:txBody>
      </p:sp>
      <p:sp>
        <p:nvSpPr>
          <p:cNvPr id="5" name="object 5"/>
          <p:cNvSpPr txBox="1"/>
          <p:nvPr/>
        </p:nvSpPr>
        <p:spPr>
          <a:xfrm>
            <a:off x="0" y="1314040"/>
            <a:ext cx="5835650" cy="766877"/>
          </a:xfrm>
          <a:prstGeom prst="rect">
            <a:avLst/>
          </a:prstGeom>
        </p:spPr>
        <p:txBody>
          <a:bodyPr vert="horz" wrap="square" lIns="0" tIns="38100" rIns="0" bIns="0" rtlCol="0">
            <a:spAutoFit/>
          </a:bodyPr>
          <a:lstStyle/>
          <a:p>
            <a:pPr marL="228600" indent="-216535">
              <a:lnSpc>
                <a:spcPct val="100000"/>
              </a:lnSpc>
              <a:spcBef>
                <a:spcPts val="300"/>
              </a:spcBef>
              <a:buClr>
                <a:srgbClr val="E30613"/>
              </a:buClr>
              <a:buFont typeface="Lucida Sans Unicode"/>
              <a:buChar char="•"/>
              <a:tabLst>
                <a:tab pos="228600" algn="l"/>
                <a:tab pos="229235" algn="l"/>
              </a:tabLst>
            </a:pPr>
            <a:r>
              <a:rPr sz="1100" b="1" dirty="0">
                <a:solidFill>
                  <a:schemeClr val="accent5">
                    <a:lumMod val="50000"/>
                  </a:schemeClr>
                </a:solidFill>
                <a:latin typeface="Arial" panose="020B0604020202020204" pitchFamily="34" charset="0"/>
                <a:cs typeface="Arial" panose="020B0604020202020204" pitchFamily="34" charset="0"/>
              </a:rPr>
              <a:t>Complete range for positive pressure and vacuum conveying</a:t>
            </a:r>
          </a:p>
          <a:p>
            <a:pPr marL="228600" indent="-216535">
              <a:lnSpc>
                <a:spcPct val="100000"/>
              </a:lnSpc>
              <a:spcBef>
                <a:spcPts val="200"/>
              </a:spcBef>
              <a:buClr>
                <a:srgbClr val="E30613"/>
              </a:buClr>
              <a:buFont typeface="Lucida Sans Unicode"/>
              <a:buChar char="•"/>
              <a:tabLst>
                <a:tab pos="228600" algn="l"/>
                <a:tab pos="229235" algn="l"/>
              </a:tabLst>
            </a:pPr>
            <a:r>
              <a:rPr sz="1100" b="1" dirty="0">
                <a:solidFill>
                  <a:schemeClr val="accent5">
                    <a:lumMod val="50000"/>
                  </a:schemeClr>
                </a:solidFill>
                <a:latin typeface="Arial" panose="020B0604020202020204" pitchFamily="34" charset="0"/>
                <a:cs typeface="Arial" panose="020B0604020202020204" pitchFamily="34" charset="0"/>
              </a:rPr>
              <a:t>Broad experience in all key industries and many different materials</a:t>
            </a:r>
          </a:p>
          <a:p>
            <a:pPr marL="228600" indent="-216535">
              <a:lnSpc>
                <a:spcPct val="100000"/>
              </a:lnSpc>
              <a:spcBef>
                <a:spcPts val="200"/>
              </a:spcBef>
              <a:buClr>
                <a:srgbClr val="E30613"/>
              </a:buClr>
              <a:buFont typeface="Lucida Sans Unicode"/>
              <a:buChar char="•"/>
              <a:tabLst>
                <a:tab pos="228600" algn="l"/>
                <a:tab pos="229235" algn="l"/>
              </a:tabLst>
            </a:pPr>
            <a:r>
              <a:rPr sz="1100" b="1" dirty="0">
                <a:solidFill>
                  <a:schemeClr val="accent5">
                    <a:lumMod val="50000"/>
                  </a:schemeClr>
                </a:solidFill>
                <a:latin typeface="Arial" panose="020B0604020202020204" pitchFamily="34" charset="0"/>
                <a:cs typeface="Arial" panose="020B0604020202020204" pitchFamily="34" charset="0"/>
              </a:rPr>
              <a:t>Comprehensive own range of vessels, rotary valves and automation for smooth integration</a:t>
            </a:r>
          </a:p>
        </p:txBody>
      </p:sp>
      <p:sp>
        <p:nvSpPr>
          <p:cNvPr id="6" name="object 6"/>
          <p:cNvSpPr txBox="1"/>
          <p:nvPr/>
        </p:nvSpPr>
        <p:spPr>
          <a:xfrm>
            <a:off x="35935" y="2122794"/>
            <a:ext cx="5118100" cy="4402231"/>
          </a:xfrm>
          <a:prstGeom prst="rect">
            <a:avLst/>
          </a:prstGeom>
        </p:spPr>
        <p:txBody>
          <a:bodyPr vert="horz" wrap="square" lIns="0" tIns="12700" rIns="0" bIns="0" rtlCol="0">
            <a:spAutoFit/>
          </a:bodyPr>
          <a:lstStyle/>
          <a:p>
            <a:pPr marL="12700">
              <a:lnSpc>
                <a:spcPct val="100000"/>
              </a:lnSpc>
              <a:spcBef>
                <a:spcPts val="100"/>
              </a:spcBef>
            </a:pPr>
            <a:r>
              <a:rPr sz="1050" b="1" dirty="0">
                <a:solidFill>
                  <a:schemeClr val="accent5">
                    <a:lumMod val="75000"/>
                  </a:schemeClr>
                </a:solidFill>
                <a:latin typeface="Arial" panose="020B0604020202020204" pitchFamily="34" charset="0"/>
                <a:cs typeface="Arial" panose="020B0604020202020204" pitchFamily="34" charset="0"/>
              </a:rPr>
              <a:t>1. Dense phase positive pressure conveying:</a:t>
            </a:r>
            <a:endParaRPr sz="1050" dirty="0">
              <a:solidFill>
                <a:schemeClr val="accent5">
                  <a:lumMod val="75000"/>
                </a:schemeClr>
              </a:solidFill>
              <a:latin typeface="Arial" panose="020B0604020202020204" pitchFamily="34" charset="0"/>
              <a:cs typeface="Arial" panose="020B0604020202020204" pitchFamily="34" charset="0"/>
            </a:endParaRPr>
          </a:p>
          <a:p>
            <a:pPr>
              <a:lnSpc>
                <a:spcPct val="100000"/>
              </a:lnSpc>
              <a:spcBef>
                <a:spcPts val="45"/>
              </a:spcBef>
            </a:pPr>
            <a:endParaRPr sz="1050" dirty="0">
              <a:solidFill>
                <a:schemeClr val="accent5">
                  <a:lumMod val="75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Very gentle and efficient conveying with low gas velocities (4 – 12 m/s) with PulseFlow</a:t>
            </a:r>
          </a:p>
          <a:p>
            <a:pPr marL="228600" marR="95885" indent="-216535">
              <a:lnSpc>
                <a:spcPct val="116700"/>
              </a:lnSpc>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Safe conveying over long distances and high capacities with moderate gas velocities  (15 – 25 m/s) with DenseFlow</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Safe and gentle conveying with external air injection system PulseLine</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Highest operation and energy efficiency with minimal gas consumption</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Conveying from one starting point to several receivers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High pressure differences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For distances up to 500 m</a:t>
            </a:r>
          </a:p>
          <a:p>
            <a:pPr>
              <a:lnSpc>
                <a:spcPct val="100000"/>
              </a:lnSpc>
              <a:spcBef>
                <a:spcPts val="15"/>
              </a:spcBef>
            </a:pPr>
            <a:endParaRPr sz="1050" dirty="0">
              <a:solidFill>
                <a:schemeClr val="accent5">
                  <a:lumMod val="75000"/>
                </a:schemeClr>
              </a:solidFill>
              <a:latin typeface="Arial" panose="020B0604020202020204" pitchFamily="34" charset="0"/>
              <a:cs typeface="Arial" panose="020B0604020202020204" pitchFamily="34" charset="0"/>
            </a:endParaRPr>
          </a:p>
          <a:p>
            <a:pPr marL="12700">
              <a:lnSpc>
                <a:spcPct val="100000"/>
              </a:lnSpc>
            </a:pPr>
            <a:r>
              <a:rPr sz="1050" b="1" dirty="0">
                <a:solidFill>
                  <a:schemeClr val="accent5">
                    <a:lumMod val="75000"/>
                  </a:schemeClr>
                </a:solidFill>
                <a:latin typeface="Arial" panose="020B0604020202020204" pitchFamily="34" charset="0"/>
                <a:cs typeface="Arial" panose="020B0604020202020204" pitchFamily="34" charset="0"/>
              </a:rPr>
              <a:t>2. Dilute/lean phase positive pressure conveying:</a:t>
            </a:r>
            <a:endParaRPr sz="1050" dirty="0">
              <a:solidFill>
                <a:schemeClr val="accent5">
                  <a:lumMod val="75000"/>
                </a:schemeClr>
              </a:solidFill>
              <a:latin typeface="Arial" panose="020B0604020202020204" pitchFamily="34" charset="0"/>
              <a:cs typeface="Arial" panose="020B0604020202020204" pitchFamily="34" charset="0"/>
            </a:endParaRPr>
          </a:p>
          <a:p>
            <a:pPr>
              <a:lnSpc>
                <a:spcPct val="100000"/>
              </a:lnSpc>
              <a:spcBef>
                <a:spcPts val="50"/>
              </a:spcBef>
            </a:pPr>
            <a:endParaRPr sz="1050" dirty="0">
              <a:solidFill>
                <a:schemeClr val="accent5">
                  <a:lumMod val="75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Universal conveying technology with high gas velocities (20 – 40 m/s)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Low space requirements at starting point</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Conveying from one starting point to several receivers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Low pressure differences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For distances up to 100 m</a:t>
            </a:r>
          </a:p>
          <a:p>
            <a:pPr>
              <a:lnSpc>
                <a:spcPct val="100000"/>
              </a:lnSpc>
              <a:spcBef>
                <a:spcPts val="15"/>
              </a:spcBef>
            </a:pPr>
            <a:endParaRPr sz="1050" dirty="0">
              <a:solidFill>
                <a:schemeClr val="accent5">
                  <a:lumMod val="75000"/>
                </a:schemeClr>
              </a:solidFill>
              <a:latin typeface="Arial" panose="020B0604020202020204" pitchFamily="34" charset="0"/>
              <a:cs typeface="Arial" panose="020B0604020202020204" pitchFamily="34" charset="0"/>
            </a:endParaRPr>
          </a:p>
          <a:p>
            <a:pPr marL="12700">
              <a:lnSpc>
                <a:spcPct val="100000"/>
              </a:lnSpc>
            </a:pPr>
            <a:r>
              <a:rPr sz="1050" b="1" dirty="0">
                <a:solidFill>
                  <a:schemeClr val="accent5">
                    <a:lumMod val="75000"/>
                  </a:schemeClr>
                </a:solidFill>
                <a:latin typeface="Arial" panose="020B0604020202020204" pitchFamily="34" charset="0"/>
                <a:cs typeface="Arial" panose="020B0604020202020204" pitchFamily="34" charset="0"/>
              </a:rPr>
              <a:t>3. Vacuum (negative pressure) conveying:</a:t>
            </a:r>
            <a:endParaRPr sz="1050" dirty="0">
              <a:solidFill>
                <a:schemeClr val="accent5">
                  <a:lumMod val="75000"/>
                </a:schemeClr>
              </a:solidFill>
              <a:latin typeface="Arial" panose="020B0604020202020204" pitchFamily="34" charset="0"/>
              <a:cs typeface="Arial" panose="020B0604020202020204" pitchFamily="34" charset="0"/>
            </a:endParaRPr>
          </a:p>
          <a:p>
            <a:pPr>
              <a:lnSpc>
                <a:spcPct val="100000"/>
              </a:lnSpc>
              <a:spcBef>
                <a:spcPts val="45"/>
              </a:spcBef>
            </a:pPr>
            <a:endParaRPr sz="1050" dirty="0">
              <a:solidFill>
                <a:schemeClr val="accent5">
                  <a:lumMod val="75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Easy operation for short distances</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Low space requirements at starting point</a:t>
            </a:r>
          </a:p>
          <a:p>
            <a:pPr marL="228600" indent="-216535">
              <a:lnSpc>
                <a:spcPct val="100000"/>
              </a:lnSpc>
              <a:spcBef>
                <a:spcPts val="200"/>
              </a:spcBef>
              <a:buClr>
                <a:srgbClr val="E30613"/>
              </a:buClr>
              <a:buFont typeface="Lucida Sans Unicode"/>
              <a:buChar char="•"/>
              <a:tabLst>
                <a:tab pos="228600" algn="l"/>
                <a:tab pos="229235" algn="l"/>
              </a:tabLst>
            </a:pPr>
            <a:r>
              <a:rPr sz="1050" dirty="0">
                <a:solidFill>
                  <a:schemeClr val="accent5">
                    <a:lumMod val="75000"/>
                  </a:schemeClr>
                </a:solidFill>
                <a:latin typeface="Arial" panose="020B0604020202020204" pitchFamily="34" charset="0"/>
                <a:cs typeface="Arial" panose="020B0604020202020204" pitchFamily="34" charset="0"/>
              </a:rPr>
              <a:t>Conveying from several starting points to one receiver</a:t>
            </a:r>
          </a:p>
        </p:txBody>
      </p:sp>
      <p:grpSp>
        <p:nvGrpSpPr>
          <p:cNvPr id="7" name="object 7"/>
          <p:cNvGrpSpPr/>
          <p:nvPr/>
        </p:nvGrpSpPr>
        <p:grpSpPr>
          <a:xfrm>
            <a:off x="120650" y="6708492"/>
            <a:ext cx="2255798" cy="3847360"/>
            <a:chOff x="424799" y="5867153"/>
            <a:chExt cx="2255798" cy="3847360"/>
          </a:xfrm>
        </p:grpSpPr>
        <p:sp>
          <p:nvSpPr>
            <p:cNvPr id="8" name="object 8"/>
            <p:cNvSpPr/>
            <p:nvPr/>
          </p:nvSpPr>
          <p:spPr>
            <a:xfrm>
              <a:off x="424799" y="5867153"/>
              <a:ext cx="1177290" cy="0"/>
            </a:xfrm>
            <a:custGeom>
              <a:avLst/>
              <a:gdLst/>
              <a:ahLst/>
              <a:cxnLst/>
              <a:rect l="l" t="t" r="r" b="b"/>
              <a:pathLst>
                <a:path w="1177290">
                  <a:moveTo>
                    <a:pt x="1177201" y="0"/>
                  </a:moveTo>
                  <a:lnTo>
                    <a:pt x="0" y="0"/>
                  </a:lnTo>
                </a:path>
              </a:pathLst>
            </a:custGeom>
            <a:ln w="12700">
              <a:solidFill>
                <a:srgbClr val="CCCDD5"/>
              </a:solidFill>
            </a:ln>
          </p:spPr>
          <p:txBody>
            <a:bodyPr wrap="square" lIns="0" tIns="0" rIns="0" bIns="0" rtlCol="0"/>
            <a:lstStyle/>
            <a:p>
              <a:endParaRPr/>
            </a:p>
          </p:txBody>
        </p:sp>
        <p:sp>
          <p:nvSpPr>
            <p:cNvPr id="9" name="object 9"/>
            <p:cNvSpPr/>
            <p:nvPr/>
          </p:nvSpPr>
          <p:spPr>
            <a:xfrm>
              <a:off x="461907" y="9386218"/>
              <a:ext cx="2218690" cy="328295"/>
            </a:xfrm>
            <a:custGeom>
              <a:avLst/>
              <a:gdLst/>
              <a:ahLst/>
              <a:cxnLst/>
              <a:rect l="l" t="t" r="r" b="b"/>
              <a:pathLst>
                <a:path w="2218690" h="328295">
                  <a:moveTo>
                    <a:pt x="2108619" y="0"/>
                  </a:moveTo>
                  <a:lnTo>
                    <a:pt x="109689" y="0"/>
                  </a:lnTo>
                  <a:lnTo>
                    <a:pt x="66994" y="8620"/>
                  </a:lnTo>
                  <a:lnTo>
                    <a:pt x="32127" y="32127"/>
                  </a:lnTo>
                  <a:lnTo>
                    <a:pt x="8620" y="66994"/>
                  </a:lnTo>
                  <a:lnTo>
                    <a:pt x="0" y="109689"/>
                  </a:lnTo>
                  <a:lnTo>
                    <a:pt x="0" y="218300"/>
                  </a:lnTo>
                  <a:lnTo>
                    <a:pt x="8620" y="260996"/>
                  </a:lnTo>
                  <a:lnTo>
                    <a:pt x="32127" y="295862"/>
                  </a:lnTo>
                  <a:lnTo>
                    <a:pt x="66994" y="319370"/>
                  </a:lnTo>
                  <a:lnTo>
                    <a:pt x="109689" y="327990"/>
                  </a:lnTo>
                  <a:lnTo>
                    <a:pt x="2108619" y="327990"/>
                  </a:lnTo>
                  <a:lnTo>
                    <a:pt x="2151314" y="319370"/>
                  </a:lnTo>
                  <a:lnTo>
                    <a:pt x="2186181" y="295862"/>
                  </a:lnTo>
                  <a:lnTo>
                    <a:pt x="2209688" y="260996"/>
                  </a:lnTo>
                  <a:lnTo>
                    <a:pt x="2218309" y="218300"/>
                  </a:lnTo>
                  <a:lnTo>
                    <a:pt x="2218309" y="109689"/>
                  </a:lnTo>
                  <a:lnTo>
                    <a:pt x="2209688" y="66994"/>
                  </a:lnTo>
                  <a:lnTo>
                    <a:pt x="2186181" y="32127"/>
                  </a:lnTo>
                  <a:lnTo>
                    <a:pt x="2151314" y="8620"/>
                  </a:lnTo>
                  <a:lnTo>
                    <a:pt x="2108619" y="0"/>
                  </a:lnTo>
                  <a:close/>
                </a:path>
              </a:pathLst>
            </a:custGeom>
            <a:solidFill>
              <a:schemeClr val="accent5">
                <a:lumMod val="75000"/>
              </a:schemeClr>
            </a:solidFill>
          </p:spPr>
          <p:txBody>
            <a:bodyPr wrap="square" lIns="0" tIns="0" rIns="0" bIns="0" rtlCol="0"/>
            <a:lstStyle/>
            <a:p>
              <a:endParaRPr dirty="0"/>
            </a:p>
          </p:txBody>
        </p:sp>
        <p:sp>
          <p:nvSpPr>
            <p:cNvPr id="10" name="object 10"/>
            <p:cNvSpPr/>
            <p:nvPr/>
          </p:nvSpPr>
          <p:spPr>
            <a:xfrm>
              <a:off x="461907" y="9386218"/>
              <a:ext cx="2218690" cy="328295"/>
            </a:xfrm>
            <a:custGeom>
              <a:avLst/>
              <a:gdLst/>
              <a:ahLst/>
              <a:cxnLst/>
              <a:rect l="l" t="t" r="r" b="b"/>
              <a:pathLst>
                <a:path w="2218690" h="328295">
                  <a:moveTo>
                    <a:pt x="2108619" y="327990"/>
                  </a:moveTo>
                  <a:lnTo>
                    <a:pt x="109689" y="327990"/>
                  </a:lnTo>
                  <a:lnTo>
                    <a:pt x="66994" y="319370"/>
                  </a:lnTo>
                  <a:lnTo>
                    <a:pt x="32127" y="295862"/>
                  </a:lnTo>
                  <a:lnTo>
                    <a:pt x="8620" y="260996"/>
                  </a:lnTo>
                  <a:lnTo>
                    <a:pt x="0" y="218300"/>
                  </a:lnTo>
                  <a:lnTo>
                    <a:pt x="0" y="109689"/>
                  </a:lnTo>
                  <a:lnTo>
                    <a:pt x="8620" y="66994"/>
                  </a:lnTo>
                  <a:lnTo>
                    <a:pt x="32127" y="32127"/>
                  </a:lnTo>
                  <a:lnTo>
                    <a:pt x="66994" y="8620"/>
                  </a:lnTo>
                  <a:lnTo>
                    <a:pt x="109689" y="0"/>
                  </a:lnTo>
                  <a:lnTo>
                    <a:pt x="2108619" y="0"/>
                  </a:lnTo>
                  <a:lnTo>
                    <a:pt x="2151314" y="8620"/>
                  </a:lnTo>
                  <a:lnTo>
                    <a:pt x="2186181" y="32127"/>
                  </a:lnTo>
                  <a:lnTo>
                    <a:pt x="2209688" y="66994"/>
                  </a:lnTo>
                  <a:lnTo>
                    <a:pt x="2218309" y="109689"/>
                  </a:lnTo>
                  <a:lnTo>
                    <a:pt x="2218309" y="218300"/>
                  </a:lnTo>
                  <a:lnTo>
                    <a:pt x="2209688" y="260996"/>
                  </a:lnTo>
                  <a:lnTo>
                    <a:pt x="2186181" y="295862"/>
                  </a:lnTo>
                  <a:lnTo>
                    <a:pt x="2151314" y="319370"/>
                  </a:lnTo>
                  <a:lnTo>
                    <a:pt x="2108619" y="327990"/>
                  </a:lnTo>
                  <a:close/>
                </a:path>
              </a:pathLst>
            </a:custGeom>
            <a:ln w="9436">
              <a:solidFill>
                <a:srgbClr val="E30613"/>
              </a:solidFill>
            </a:ln>
          </p:spPr>
          <p:txBody>
            <a:bodyPr wrap="square" lIns="0" tIns="0" rIns="0" bIns="0" rtlCol="0"/>
            <a:lstStyle/>
            <a:p>
              <a:endParaRPr/>
            </a:p>
          </p:txBody>
        </p:sp>
        <p:sp>
          <p:nvSpPr>
            <p:cNvPr id="11" name="object 11"/>
            <p:cNvSpPr/>
            <p:nvPr/>
          </p:nvSpPr>
          <p:spPr>
            <a:xfrm>
              <a:off x="597827" y="9502356"/>
              <a:ext cx="865505" cy="130175"/>
            </a:xfrm>
            <a:custGeom>
              <a:avLst/>
              <a:gdLst/>
              <a:ahLst/>
              <a:cxnLst/>
              <a:rect l="l" t="t" r="r" b="b"/>
              <a:pathLst>
                <a:path w="865505" h="130175">
                  <a:moveTo>
                    <a:pt x="87274" y="85331"/>
                  </a:moveTo>
                  <a:lnTo>
                    <a:pt x="20840" y="85331"/>
                  </a:lnTo>
                  <a:lnTo>
                    <a:pt x="20840" y="57810"/>
                  </a:lnTo>
                  <a:lnTo>
                    <a:pt x="83527" y="57810"/>
                  </a:lnTo>
                  <a:lnTo>
                    <a:pt x="83527" y="42252"/>
                  </a:lnTo>
                  <a:lnTo>
                    <a:pt x="20840" y="42252"/>
                  </a:lnTo>
                  <a:lnTo>
                    <a:pt x="20840" y="17233"/>
                  </a:lnTo>
                  <a:lnTo>
                    <a:pt x="86169" y="17233"/>
                  </a:lnTo>
                  <a:lnTo>
                    <a:pt x="86169" y="1663"/>
                  </a:lnTo>
                  <a:lnTo>
                    <a:pt x="0" y="1663"/>
                  </a:lnTo>
                  <a:lnTo>
                    <a:pt x="0" y="100888"/>
                  </a:lnTo>
                  <a:lnTo>
                    <a:pt x="87274" y="100888"/>
                  </a:lnTo>
                  <a:lnTo>
                    <a:pt x="87274" y="85331"/>
                  </a:lnTo>
                  <a:close/>
                </a:path>
                <a:path w="865505" h="130175">
                  <a:moveTo>
                    <a:pt x="194208" y="100888"/>
                  </a:moveTo>
                  <a:lnTo>
                    <a:pt x="160997" y="62953"/>
                  </a:lnTo>
                  <a:lnTo>
                    <a:pt x="191985" y="27228"/>
                  </a:lnTo>
                  <a:lnTo>
                    <a:pt x="167246" y="27228"/>
                  </a:lnTo>
                  <a:lnTo>
                    <a:pt x="147929" y="51142"/>
                  </a:lnTo>
                  <a:lnTo>
                    <a:pt x="129032" y="27228"/>
                  </a:lnTo>
                  <a:lnTo>
                    <a:pt x="104292" y="27228"/>
                  </a:lnTo>
                  <a:lnTo>
                    <a:pt x="135001" y="62953"/>
                  </a:lnTo>
                  <a:lnTo>
                    <a:pt x="101930" y="100888"/>
                  </a:lnTo>
                  <a:lnTo>
                    <a:pt x="126669" y="100888"/>
                  </a:lnTo>
                  <a:lnTo>
                    <a:pt x="147929" y="74764"/>
                  </a:lnTo>
                  <a:lnTo>
                    <a:pt x="168643" y="100888"/>
                  </a:lnTo>
                  <a:lnTo>
                    <a:pt x="194208" y="100888"/>
                  </a:lnTo>
                  <a:close/>
                </a:path>
                <a:path w="865505" h="130175">
                  <a:moveTo>
                    <a:pt x="295262" y="63703"/>
                  </a:moveTo>
                  <a:lnTo>
                    <a:pt x="292696" y="49784"/>
                  </a:lnTo>
                  <a:lnTo>
                    <a:pt x="286867" y="40043"/>
                  </a:lnTo>
                  <a:lnTo>
                    <a:pt x="285737" y="38176"/>
                  </a:lnTo>
                  <a:lnTo>
                    <a:pt x="285242" y="37338"/>
                  </a:lnTo>
                  <a:lnTo>
                    <a:pt x="275196" y="30302"/>
                  </a:lnTo>
                  <a:lnTo>
                    <a:pt x="275196" y="63703"/>
                  </a:lnTo>
                  <a:lnTo>
                    <a:pt x="275145" y="64731"/>
                  </a:lnTo>
                  <a:lnTo>
                    <a:pt x="274027" y="73139"/>
                  </a:lnTo>
                  <a:lnTo>
                    <a:pt x="269824" y="81064"/>
                  </a:lnTo>
                  <a:lnTo>
                    <a:pt x="262204" y="86702"/>
                  </a:lnTo>
                  <a:lnTo>
                    <a:pt x="250736" y="88963"/>
                  </a:lnTo>
                  <a:lnTo>
                    <a:pt x="239268" y="87045"/>
                  </a:lnTo>
                  <a:lnTo>
                    <a:pt x="231521" y="81635"/>
                  </a:lnTo>
                  <a:lnTo>
                    <a:pt x="227114" y="73825"/>
                  </a:lnTo>
                  <a:lnTo>
                    <a:pt x="225640" y="64731"/>
                  </a:lnTo>
                  <a:lnTo>
                    <a:pt x="226847" y="55753"/>
                  </a:lnTo>
                  <a:lnTo>
                    <a:pt x="231038" y="47904"/>
                  </a:lnTo>
                  <a:lnTo>
                    <a:pt x="238620" y="42291"/>
                  </a:lnTo>
                  <a:lnTo>
                    <a:pt x="250012" y="40043"/>
                  </a:lnTo>
                  <a:lnTo>
                    <a:pt x="261543" y="41948"/>
                  </a:lnTo>
                  <a:lnTo>
                    <a:pt x="269328" y="47332"/>
                  </a:lnTo>
                  <a:lnTo>
                    <a:pt x="273761" y="55054"/>
                  </a:lnTo>
                  <a:lnTo>
                    <a:pt x="275196" y="63703"/>
                  </a:lnTo>
                  <a:lnTo>
                    <a:pt x="275196" y="30302"/>
                  </a:lnTo>
                  <a:lnTo>
                    <a:pt x="272567" y="28460"/>
                  </a:lnTo>
                  <a:lnTo>
                    <a:pt x="254381" y="25247"/>
                  </a:lnTo>
                  <a:lnTo>
                    <a:pt x="245910" y="26073"/>
                  </a:lnTo>
                  <a:lnTo>
                    <a:pt x="238125" y="28409"/>
                  </a:lnTo>
                  <a:lnTo>
                    <a:pt x="231457" y="32385"/>
                  </a:lnTo>
                  <a:lnTo>
                    <a:pt x="226364" y="38176"/>
                  </a:lnTo>
                  <a:lnTo>
                    <a:pt x="226085" y="38176"/>
                  </a:lnTo>
                  <a:lnTo>
                    <a:pt x="225920" y="27609"/>
                  </a:lnTo>
                  <a:lnTo>
                    <a:pt x="206743" y="27901"/>
                  </a:lnTo>
                  <a:lnTo>
                    <a:pt x="208241" y="129616"/>
                  </a:lnTo>
                  <a:lnTo>
                    <a:pt x="227418" y="129336"/>
                  </a:lnTo>
                  <a:lnTo>
                    <a:pt x="226860" y="91122"/>
                  </a:lnTo>
                  <a:lnTo>
                    <a:pt x="227139" y="91109"/>
                  </a:lnTo>
                  <a:lnTo>
                    <a:pt x="230035" y="94957"/>
                  </a:lnTo>
                  <a:lnTo>
                    <a:pt x="236156" y="99110"/>
                  </a:lnTo>
                  <a:lnTo>
                    <a:pt x="244856" y="102387"/>
                  </a:lnTo>
                  <a:lnTo>
                    <a:pt x="255536" y="103619"/>
                  </a:lnTo>
                  <a:lnTo>
                    <a:pt x="273621" y="99860"/>
                  </a:lnTo>
                  <a:lnTo>
                    <a:pt x="285330" y="91109"/>
                  </a:lnTo>
                  <a:lnTo>
                    <a:pt x="286029" y="90589"/>
                  </a:lnTo>
                  <a:lnTo>
                    <a:pt x="286931" y="88963"/>
                  </a:lnTo>
                  <a:lnTo>
                    <a:pt x="293116" y="77851"/>
                  </a:lnTo>
                  <a:lnTo>
                    <a:pt x="295262" y="63703"/>
                  </a:lnTo>
                  <a:close/>
                </a:path>
                <a:path w="865505" h="130175">
                  <a:moveTo>
                    <a:pt x="397294" y="66154"/>
                  </a:moveTo>
                  <a:lnTo>
                    <a:pt x="395795" y="56705"/>
                  </a:lnTo>
                  <a:lnTo>
                    <a:pt x="394830" y="50546"/>
                  </a:lnTo>
                  <a:lnTo>
                    <a:pt x="387134" y="37528"/>
                  </a:lnTo>
                  <a:lnTo>
                    <a:pt x="386956" y="37223"/>
                  </a:lnTo>
                  <a:lnTo>
                    <a:pt x="377278" y="30810"/>
                  </a:lnTo>
                  <a:lnTo>
                    <a:pt x="377278" y="56705"/>
                  </a:lnTo>
                  <a:lnTo>
                    <a:pt x="327799" y="56705"/>
                  </a:lnTo>
                  <a:lnTo>
                    <a:pt x="331736" y="47371"/>
                  </a:lnTo>
                  <a:lnTo>
                    <a:pt x="337959" y="41490"/>
                  </a:lnTo>
                  <a:lnTo>
                    <a:pt x="345249" y="38417"/>
                  </a:lnTo>
                  <a:lnTo>
                    <a:pt x="352399" y="37528"/>
                  </a:lnTo>
                  <a:lnTo>
                    <a:pt x="359943" y="38455"/>
                  </a:lnTo>
                  <a:lnTo>
                    <a:pt x="367499" y="41592"/>
                  </a:lnTo>
                  <a:lnTo>
                    <a:pt x="373722" y="47498"/>
                  </a:lnTo>
                  <a:lnTo>
                    <a:pt x="377278" y="56705"/>
                  </a:lnTo>
                  <a:lnTo>
                    <a:pt x="377278" y="30810"/>
                  </a:lnTo>
                  <a:lnTo>
                    <a:pt x="372960" y="27940"/>
                  </a:lnTo>
                  <a:lnTo>
                    <a:pt x="352120" y="24460"/>
                  </a:lnTo>
                  <a:lnTo>
                    <a:pt x="334175" y="27292"/>
                  </a:lnTo>
                  <a:lnTo>
                    <a:pt x="320167" y="35394"/>
                  </a:lnTo>
                  <a:lnTo>
                    <a:pt x="311048" y="48094"/>
                  </a:lnTo>
                  <a:lnTo>
                    <a:pt x="307797" y="64770"/>
                  </a:lnTo>
                  <a:lnTo>
                    <a:pt x="310248" y="79121"/>
                  </a:lnTo>
                  <a:lnTo>
                    <a:pt x="318122" y="91579"/>
                  </a:lnTo>
                  <a:lnTo>
                    <a:pt x="332232" y="100355"/>
                  </a:lnTo>
                  <a:lnTo>
                    <a:pt x="353377" y="103682"/>
                  </a:lnTo>
                  <a:lnTo>
                    <a:pt x="371233" y="101015"/>
                  </a:lnTo>
                  <a:lnTo>
                    <a:pt x="383463" y="94526"/>
                  </a:lnTo>
                  <a:lnTo>
                    <a:pt x="388035" y="89789"/>
                  </a:lnTo>
                  <a:lnTo>
                    <a:pt x="391210" y="86499"/>
                  </a:lnTo>
                  <a:lnTo>
                    <a:pt x="395617" y="79222"/>
                  </a:lnTo>
                  <a:lnTo>
                    <a:pt x="374777" y="79222"/>
                  </a:lnTo>
                  <a:lnTo>
                    <a:pt x="371030" y="85331"/>
                  </a:lnTo>
                  <a:lnTo>
                    <a:pt x="365467" y="89789"/>
                  </a:lnTo>
                  <a:lnTo>
                    <a:pt x="352818" y="89789"/>
                  </a:lnTo>
                  <a:lnTo>
                    <a:pt x="340931" y="87680"/>
                  </a:lnTo>
                  <a:lnTo>
                    <a:pt x="333324" y="82435"/>
                  </a:lnTo>
                  <a:lnTo>
                    <a:pt x="329209" y="75653"/>
                  </a:lnTo>
                  <a:lnTo>
                    <a:pt x="327799" y="68935"/>
                  </a:lnTo>
                  <a:lnTo>
                    <a:pt x="397294" y="68935"/>
                  </a:lnTo>
                  <a:lnTo>
                    <a:pt x="397294" y="66154"/>
                  </a:lnTo>
                  <a:close/>
                </a:path>
                <a:path w="865505" h="130175">
                  <a:moveTo>
                    <a:pt x="468249" y="25996"/>
                  </a:moveTo>
                  <a:lnTo>
                    <a:pt x="463524" y="25298"/>
                  </a:lnTo>
                  <a:lnTo>
                    <a:pt x="460603" y="25298"/>
                  </a:lnTo>
                  <a:lnTo>
                    <a:pt x="450773" y="26670"/>
                  </a:lnTo>
                  <a:lnTo>
                    <a:pt x="443115" y="30302"/>
                  </a:lnTo>
                  <a:lnTo>
                    <a:pt x="437248" y="35496"/>
                  </a:lnTo>
                  <a:lnTo>
                    <a:pt x="432803" y="41567"/>
                  </a:lnTo>
                  <a:lnTo>
                    <a:pt x="432523" y="41567"/>
                  </a:lnTo>
                  <a:lnTo>
                    <a:pt x="432523" y="27241"/>
                  </a:lnTo>
                  <a:lnTo>
                    <a:pt x="413346" y="27241"/>
                  </a:lnTo>
                  <a:lnTo>
                    <a:pt x="413346" y="100901"/>
                  </a:lnTo>
                  <a:lnTo>
                    <a:pt x="432523" y="100901"/>
                  </a:lnTo>
                  <a:lnTo>
                    <a:pt x="432523" y="65316"/>
                  </a:lnTo>
                  <a:lnTo>
                    <a:pt x="434835" y="54622"/>
                  </a:lnTo>
                  <a:lnTo>
                    <a:pt x="440626" y="47790"/>
                  </a:lnTo>
                  <a:lnTo>
                    <a:pt x="448246" y="44145"/>
                  </a:lnTo>
                  <a:lnTo>
                    <a:pt x="456018" y="43078"/>
                  </a:lnTo>
                  <a:lnTo>
                    <a:pt x="462965" y="43230"/>
                  </a:lnTo>
                  <a:lnTo>
                    <a:pt x="468249" y="44894"/>
                  </a:lnTo>
                  <a:lnTo>
                    <a:pt x="468249" y="25996"/>
                  </a:lnTo>
                  <a:close/>
                </a:path>
                <a:path w="865505" h="130175">
                  <a:moveTo>
                    <a:pt x="534504" y="87553"/>
                  </a:moveTo>
                  <a:lnTo>
                    <a:pt x="525475" y="87833"/>
                  </a:lnTo>
                  <a:lnTo>
                    <a:pt x="514223" y="87833"/>
                  </a:lnTo>
                  <a:lnTo>
                    <a:pt x="513803" y="83248"/>
                  </a:lnTo>
                  <a:lnTo>
                    <a:pt x="513803" y="41135"/>
                  </a:lnTo>
                  <a:lnTo>
                    <a:pt x="533819" y="41135"/>
                  </a:lnTo>
                  <a:lnTo>
                    <a:pt x="533819" y="27241"/>
                  </a:lnTo>
                  <a:lnTo>
                    <a:pt x="513803" y="27241"/>
                  </a:lnTo>
                  <a:lnTo>
                    <a:pt x="513803" y="4445"/>
                  </a:lnTo>
                  <a:lnTo>
                    <a:pt x="494626" y="4445"/>
                  </a:lnTo>
                  <a:lnTo>
                    <a:pt x="494626" y="27241"/>
                  </a:lnTo>
                  <a:lnTo>
                    <a:pt x="479336" y="27241"/>
                  </a:lnTo>
                  <a:lnTo>
                    <a:pt x="479336" y="41135"/>
                  </a:lnTo>
                  <a:lnTo>
                    <a:pt x="494626" y="41135"/>
                  </a:lnTo>
                  <a:lnTo>
                    <a:pt x="494626" y="80327"/>
                  </a:lnTo>
                  <a:lnTo>
                    <a:pt x="495274" y="89662"/>
                  </a:lnTo>
                  <a:lnTo>
                    <a:pt x="498449" y="96659"/>
                  </a:lnTo>
                  <a:lnTo>
                    <a:pt x="505993" y="101041"/>
                  </a:lnTo>
                  <a:lnTo>
                    <a:pt x="519772" y="102565"/>
                  </a:lnTo>
                  <a:lnTo>
                    <a:pt x="525614" y="102565"/>
                  </a:lnTo>
                  <a:lnTo>
                    <a:pt x="534504" y="101447"/>
                  </a:lnTo>
                  <a:lnTo>
                    <a:pt x="534504" y="87553"/>
                  </a:lnTo>
                  <a:close/>
                </a:path>
                <a:path w="865505" h="130175">
                  <a:moveTo>
                    <a:pt x="570776" y="27228"/>
                  </a:moveTo>
                  <a:lnTo>
                    <a:pt x="551599" y="27228"/>
                  </a:lnTo>
                  <a:lnTo>
                    <a:pt x="551599" y="100888"/>
                  </a:lnTo>
                  <a:lnTo>
                    <a:pt x="570776" y="100888"/>
                  </a:lnTo>
                  <a:lnTo>
                    <a:pt x="570776" y="27228"/>
                  </a:lnTo>
                  <a:close/>
                </a:path>
                <a:path w="865505" h="130175">
                  <a:moveTo>
                    <a:pt x="570776" y="0"/>
                  </a:moveTo>
                  <a:lnTo>
                    <a:pt x="551599" y="0"/>
                  </a:lnTo>
                  <a:lnTo>
                    <a:pt x="551599" y="15570"/>
                  </a:lnTo>
                  <a:lnTo>
                    <a:pt x="570776" y="15570"/>
                  </a:lnTo>
                  <a:lnTo>
                    <a:pt x="570776" y="0"/>
                  </a:lnTo>
                  <a:close/>
                </a:path>
                <a:path w="865505" h="130175">
                  <a:moveTo>
                    <a:pt x="668515" y="78511"/>
                  </a:moveTo>
                  <a:lnTo>
                    <a:pt x="628484" y="55587"/>
                  </a:lnTo>
                  <a:lnTo>
                    <a:pt x="610006" y="52946"/>
                  </a:lnTo>
                  <a:lnTo>
                    <a:pt x="608203" y="51968"/>
                  </a:lnTo>
                  <a:lnTo>
                    <a:pt x="608203" y="42113"/>
                  </a:lnTo>
                  <a:lnTo>
                    <a:pt x="614032" y="37515"/>
                  </a:lnTo>
                  <a:lnTo>
                    <a:pt x="631405" y="37515"/>
                  </a:lnTo>
                  <a:lnTo>
                    <a:pt x="644194" y="38773"/>
                  </a:lnTo>
                  <a:lnTo>
                    <a:pt x="645718" y="49758"/>
                  </a:lnTo>
                  <a:lnTo>
                    <a:pt x="665734" y="49758"/>
                  </a:lnTo>
                  <a:lnTo>
                    <a:pt x="660641" y="35839"/>
                  </a:lnTo>
                  <a:lnTo>
                    <a:pt x="649643" y="28257"/>
                  </a:lnTo>
                  <a:lnTo>
                    <a:pt x="636727" y="25095"/>
                  </a:lnTo>
                  <a:lnTo>
                    <a:pt x="625843" y="24460"/>
                  </a:lnTo>
                  <a:lnTo>
                    <a:pt x="614870" y="25222"/>
                  </a:lnTo>
                  <a:lnTo>
                    <a:pt x="602792" y="28473"/>
                  </a:lnTo>
                  <a:lnTo>
                    <a:pt x="593039" y="35661"/>
                  </a:lnTo>
                  <a:lnTo>
                    <a:pt x="589026" y="48221"/>
                  </a:lnTo>
                  <a:lnTo>
                    <a:pt x="591248" y="58407"/>
                  </a:lnTo>
                  <a:lnTo>
                    <a:pt x="597852" y="64643"/>
                  </a:lnTo>
                  <a:lnTo>
                    <a:pt x="608723" y="68300"/>
                  </a:lnTo>
                  <a:lnTo>
                    <a:pt x="636231" y="72745"/>
                  </a:lnTo>
                  <a:lnTo>
                    <a:pt x="643483" y="74853"/>
                  </a:lnTo>
                  <a:lnTo>
                    <a:pt x="646836" y="77520"/>
                  </a:lnTo>
                  <a:lnTo>
                    <a:pt x="647661" y="81153"/>
                  </a:lnTo>
                  <a:lnTo>
                    <a:pt x="647661" y="88099"/>
                  </a:lnTo>
                  <a:lnTo>
                    <a:pt x="637247" y="90601"/>
                  </a:lnTo>
                  <a:lnTo>
                    <a:pt x="620699" y="90601"/>
                  </a:lnTo>
                  <a:lnTo>
                    <a:pt x="607923" y="88938"/>
                  </a:lnTo>
                  <a:lnTo>
                    <a:pt x="607364" y="77825"/>
                  </a:lnTo>
                  <a:lnTo>
                    <a:pt x="586524" y="77825"/>
                  </a:lnTo>
                  <a:lnTo>
                    <a:pt x="591058" y="91363"/>
                  </a:lnTo>
                  <a:lnTo>
                    <a:pt x="601535" y="99199"/>
                  </a:lnTo>
                  <a:lnTo>
                    <a:pt x="614819" y="102806"/>
                  </a:lnTo>
                  <a:lnTo>
                    <a:pt x="627799" y="103670"/>
                  </a:lnTo>
                  <a:lnTo>
                    <a:pt x="643775" y="102387"/>
                  </a:lnTo>
                  <a:lnTo>
                    <a:pt x="656704" y="98132"/>
                  </a:lnTo>
                  <a:lnTo>
                    <a:pt x="665365" y="90373"/>
                  </a:lnTo>
                  <a:lnTo>
                    <a:pt x="668515" y="78511"/>
                  </a:lnTo>
                  <a:close/>
                </a:path>
                <a:path w="865505" h="130175">
                  <a:moveTo>
                    <a:pt x="770534" y="66154"/>
                  </a:moveTo>
                  <a:lnTo>
                    <a:pt x="769048" y="56705"/>
                  </a:lnTo>
                  <a:lnTo>
                    <a:pt x="768070" y="50546"/>
                  </a:lnTo>
                  <a:lnTo>
                    <a:pt x="760374" y="37528"/>
                  </a:lnTo>
                  <a:lnTo>
                    <a:pt x="760196" y="37223"/>
                  </a:lnTo>
                  <a:lnTo>
                    <a:pt x="750519" y="30810"/>
                  </a:lnTo>
                  <a:lnTo>
                    <a:pt x="750519" y="56705"/>
                  </a:lnTo>
                  <a:lnTo>
                    <a:pt x="701052" y="56705"/>
                  </a:lnTo>
                  <a:lnTo>
                    <a:pt x="704989" y="47371"/>
                  </a:lnTo>
                  <a:lnTo>
                    <a:pt x="711212" y="41490"/>
                  </a:lnTo>
                  <a:lnTo>
                    <a:pt x="718502" y="38417"/>
                  </a:lnTo>
                  <a:lnTo>
                    <a:pt x="725639" y="37528"/>
                  </a:lnTo>
                  <a:lnTo>
                    <a:pt x="733183" y="38455"/>
                  </a:lnTo>
                  <a:lnTo>
                    <a:pt x="740740" y="41592"/>
                  </a:lnTo>
                  <a:lnTo>
                    <a:pt x="746963" y="47498"/>
                  </a:lnTo>
                  <a:lnTo>
                    <a:pt x="750519" y="56705"/>
                  </a:lnTo>
                  <a:lnTo>
                    <a:pt x="750519" y="30810"/>
                  </a:lnTo>
                  <a:lnTo>
                    <a:pt x="746201" y="27940"/>
                  </a:lnTo>
                  <a:lnTo>
                    <a:pt x="725373" y="24460"/>
                  </a:lnTo>
                  <a:lnTo>
                    <a:pt x="707428" y="27292"/>
                  </a:lnTo>
                  <a:lnTo>
                    <a:pt x="693407" y="35394"/>
                  </a:lnTo>
                  <a:lnTo>
                    <a:pt x="684288" y="48094"/>
                  </a:lnTo>
                  <a:lnTo>
                    <a:pt x="681037" y="64770"/>
                  </a:lnTo>
                  <a:lnTo>
                    <a:pt x="683488" y="79121"/>
                  </a:lnTo>
                  <a:lnTo>
                    <a:pt x="691375" y="91579"/>
                  </a:lnTo>
                  <a:lnTo>
                    <a:pt x="705485" y="100355"/>
                  </a:lnTo>
                  <a:lnTo>
                    <a:pt x="726617" y="103682"/>
                  </a:lnTo>
                  <a:lnTo>
                    <a:pt x="744474" y="101015"/>
                  </a:lnTo>
                  <a:lnTo>
                    <a:pt x="756704" y="94526"/>
                  </a:lnTo>
                  <a:lnTo>
                    <a:pt x="761276" y="89789"/>
                  </a:lnTo>
                  <a:lnTo>
                    <a:pt x="764451" y="86499"/>
                  </a:lnTo>
                  <a:lnTo>
                    <a:pt x="768858" y="79222"/>
                  </a:lnTo>
                  <a:lnTo>
                    <a:pt x="748017" y="79222"/>
                  </a:lnTo>
                  <a:lnTo>
                    <a:pt x="744270" y="85331"/>
                  </a:lnTo>
                  <a:lnTo>
                    <a:pt x="738708" y="89789"/>
                  </a:lnTo>
                  <a:lnTo>
                    <a:pt x="726059" y="89789"/>
                  </a:lnTo>
                  <a:lnTo>
                    <a:pt x="714184" y="87680"/>
                  </a:lnTo>
                  <a:lnTo>
                    <a:pt x="706564" y="82435"/>
                  </a:lnTo>
                  <a:lnTo>
                    <a:pt x="702449" y="75653"/>
                  </a:lnTo>
                  <a:lnTo>
                    <a:pt x="701052" y="68935"/>
                  </a:lnTo>
                  <a:lnTo>
                    <a:pt x="770534" y="68935"/>
                  </a:lnTo>
                  <a:lnTo>
                    <a:pt x="770534" y="66154"/>
                  </a:lnTo>
                  <a:close/>
                </a:path>
                <a:path w="865505" h="130175">
                  <a:moveTo>
                    <a:pt x="865492" y="81153"/>
                  </a:moveTo>
                  <a:lnTo>
                    <a:pt x="843813" y="81153"/>
                  </a:lnTo>
                  <a:lnTo>
                    <a:pt x="843813" y="100888"/>
                  </a:lnTo>
                  <a:lnTo>
                    <a:pt x="865492" y="100888"/>
                  </a:lnTo>
                  <a:lnTo>
                    <a:pt x="865492" y="81153"/>
                  </a:lnTo>
                  <a:close/>
                </a:path>
              </a:pathLst>
            </a:custGeom>
            <a:solidFill>
              <a:srgbClr val="FFFFFF"/>
            </a:solidFill>
          </p:spPr>
          <p:txBody>
            <a:bodyPr wrap="square" lIns="0" tIns="0" rIns="0" bIns="0" rtlCol="0"/>
            <a:lstStyle/>
            <a:p>
              <a:endParaRPr/>
            </a:p>
          </p:txBody>
        </p:sp>
        <p:pic>
          <p:nvPicPr>
            <p:cNvPr id="12" name="object 12"/>
            <p:cNvPicPr/>
            <p:nvPr/>
          </p:nvPicPr>
          <p:blipFill>
            <a:blip r:embed="rId2" cstate="print"/>
            <a:stretch>
              <a:fillRect/>
            </a:stretch>
          </p:blipFill>
          <p:spPr>
            <a:xfrm>
              <a:off x="1528944" y="9502356"/>
              <a:ext cx="232266" cy="103673"/>
            </a:xfrm>
            <a:prstGeom prst="rect">
              <a:avLst/>
            </a:prstGeom>
          </p:spPr>
        </p:pic>
        <p:pic>
          <p:nvPicPr>
            <p:cNvPr id="13" name="object 13"/>
            <p:cNvPicPr/>
            <p:nvPr/>
          </p:nvPicPr>
          <p:blipFill>
            <a:blip r:embed="rId3" cstate="print"/>
            <a:stretch>
              <a:fillRect/>
            </a:stretch>
          </p:blipFill>
          <p:spPr>
            <a:xfrm>
              <a:off x="1785564" y="9526808"/>
              <a:ext cx="184388" cy="79222"/>
            </a:xfrm>
            <a:prstGeom prst="rect">
              <a:avLst/>
            </a:prstGeom>
          </p:spPr>
        </p:pic>
        <p:sp>
          <p:nvSpPr>
            <p:cNvPr id="14" name="object 14"/>
            <p:cNvSpPr/>
            <p:nvPr/>
          </p:nvSpPr>
          <p:spPr>
            <a:xfrm>
              <a:off x="2056256" y="9583509"/>
              <a:ext cx="22225" cy="20320"/>
            </a:xfrm>
            <a:custGeom>
              <a:avLst/>
              <a:gdLst/>
              <a:ahLst/>
              <a:cxnLst/>
              <a:rect l="l" t="t" r="r" b="b"/>
              <a:pathLst>
                <a:path w="22225" h="20320">
                  <a:moveTo>
                    <a:pt x="21666" y="0"/>
                  </a:moveTo>
                  <a:lnTo>
                    <a:pt x="0" y="0"/>
                  </a:lnTo>
                  <a:lnTo>
                    <a:pt x="0" y="19735"/>
                  </a:lnTo>
                  <a:lnTo>
                    <a:pt x="21666" y="19735"/>
                  </a:lnTo>
                  <a:lnTo>
                    <a:pt x="21666" y="0"/>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stretch>
              <a:fillRect/>
            </a:stretch>
          </p:blipFill>
          <p:spPr>
            <a:xfrm>
              <a:off x="2145774" y="9504345"/>
              <a:ext cx="400888" cy="101685"/>
            </a:xfrm>
            <a:prstGeom prst="rect">
              <a:avLst/>
            </a:prstGeom>
          </p:spPr>
        </p:pic>
      </p:grpSp>
      <p:pic>
        <p:nvPicPr>
          <p:cNvPr id="1026" name="Picture 2" descr="pneumatic conveying diagram">
            <a:extLst>
              <a:ext uri="{FF2B5EF4-FFF2-40B4-BE49-F238E27FC236}">
                <a16:creationId xmlns:a16="http://schemas.microsoft.com/office/drawing/2014/main" id="{9FAE3F12-D327-5AAD-9ED6-7A8A9099BC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8" t="3983" r="1185" b="6982"/>
          <a:stretch/>
        </p:blipFill>
        <p:spPr bwMode="auto">
          <a:xfrm>
            <a:off x="0" y="6728555"/>
            <a:ext cx="7435850" cy="3187762"/>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2">
            <a:extLst>
              <a:ext uri="{FF2B5EF4-FFF2-40B4-BE49-F238E27FC236}">
                <a16:creationId xmlns:a16="http://schemas.microsoft.com/office/drawing/2014/main" id="{5E907F3A-CB21-DAEF-B6A2-84609BE9A9CA}"/>
              </a:ext>
            </a:extLst>
          </p:cNvPr>
          <p:cNvSpPr/>
          <p:nvPr/>
        </p:nvSpPr>
        <p:spPr>
          <a:xfrm>
            <a:off x="0" y="228600"/>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r>
              <a:rPr lang="en-US" sz="3200" b="1" dirty="0">
                <a:solidFill>
                  <a:schemeClr val="accent5">
                    <a:lumMod val="40000"/>
                    <a:lumOff val="60000"/>
                  </a:schemeClr>
                </a:solidFill>
                <a:effectLst>
                  <a:outerShdw blurRad="38100" dist="38100" dir="2700000" algn="tl">
                    <a:srgbClr val="000000">
                      <a:alpha val="43137"/>
                    </a:srgbClr>
                  </a:outerShdw>
                </a:effectLst>
                <a:latin typeface="Google Sans"/>
              </a:rPr>
              <a:t>   </a:t>
            </a:r>
            <a:endParaRPr sz="3200" dirty="0"/>
          </a:p>
        </p:txBody>
      </p:sp>
      <p:pic>
        <p:nvPicPr>
          <p:cNvPr id="20" name="Picture 19" descr="A blue and white logo&#10;&#10;Description automatically generated">
            <a:extLst>
              <a:ext uri="{FF2B5EF4-FFF2-40B4-BE49-F238E27FC236}">
                <a16:creationId xmlns:a16="http://schemas.microsoft.com/office/drawing/2014/main" id="{081DAC0B-B8A5-FED3-BB48-39960A12A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6437" y="142028"/>
            <a:ext cx="1183563" cy="1198834"/>
          </a:xfrm>
          <a:prstGeom prst="rect">
            <a:avLst/>
          </a:prstGeom>
          <a:effectLst>
            <a:softEdge rad="190500"/>
          </a:effectLst>
        </p:spPr>
      </p:pic>
      <p:sp>
        <p:nvSpPr>
          <p:cNvPr id="21" name="object 4">
            <a:extLst>
              <a:ext uri="{FF2B5EF4-FFF2-40B4-BE49-F238E27FC236}">
                <a16:creationId xmlns:a16="http://schemas.microsoft.com/office/drawing/2014/main" id="{B89D7C64-7F57-CF17-D378-FAF9539FC01F}"/>
              </a:ext>
            </a:extLst>
          </p:cNvPr>
          <p:cNvSpPr txBox="1">
            <a:spLocks/>
          </p:cNvSpPr>
          <p:nvPr/>
        </p:nvSpPr>
        <p:spPr>
          <a:xfrm>
            <a:off x="40593" y="276403"/>
            <a:ext cx="6256020" cy="874598"/>
          </a:xfrm>
          <a:prstGeom prst="rect">
            <a:avLst/>
          </a:prstGeom>
        </p:spPr>
        <p:txBody>
          <a:bodyPr vert="horz" wrap="square" lIns="0" tIns="12700" rIns="0" bIns="0" rtlCol="0">
            <a:spAutoFit/>
          </a:bodyPr>
          <a:lstStyle>
            <a:lvl1pPr>
              <a:defRPr sz="2400" b="0" i="0">
                <a:solidFill>
                  <a:schemeClr val="tx1"/>
                </a:solidFill>
                <a:latin typeface="Tahoma"/>
                <a:ea typeface="+mj-ea"/>
                <a:cs typeface="Tahoma"/>
              </a:defRPr>
            </a:lvl1pPr>
          </a:lstStyle>
          <a:p>
            <a:pPr marL="12700">
              <a:spcBef>
                <a:spcPts val="100"/>
              </a:spcBef>
            </a:pPr>
            <a:r>
              <a:rPr lang="en-US" sz="2800" b="1" kern="0" spc="-65" dirty="0">
                <a:solidFill>
                  <a:schemeClr val="bg1"/>
                </a:solidFill>
                <a:effectLst>
                  <a:outerShdw blurRad="38100" dist="38100" dir="2700000" algn="tl">
                    <a:srgbClr val="000000">
                      <a:alpha val="43137"/>
                    </a:srgbClr>
                  </a:outerShdw>
                </a:effectLst>
                <a:latin typeface="Google Sans"/>
              </a:rPr>
              <a:t>WHY</a:t>
            </a:r>
            <a:r>
              <a:rPr lang="en-US" sz="2800" b="1" kern="0" spc="-80" dirty="0">
                <a:solidFill>
                  <a:schemeClr val="bg1"/>
                </a:solidFill>
                <a:effectLst>
                  <a:outerShdw blurRad="38100" dist="38100" dir="2700000" algn="tl">
                    <a:srgbClr val="000000">
                      <a:alpha val="43137"/>
                    </a:srgbClr>
                  </a:outerShdw>
                </a:effectLst>
                <a:latin typeface="Google Sans"/>
              </a:rPr>
              <a:t> </a:t>
            </a:r>
            <a:r>
              <a:rPr lang="en-US" sz="2800" b="1" kern="0" spc="-65" dirty="0">
                <a:solidFill>
                  <a:schemeClr val="bg1"/>
                </a:solidFill>
                <a:effectLst>
                  <a:outerShdw blurRad="38100" dist="38100" dir="2700000" algn="tl">
                    <a:srgbClr val="000000">
                      <a:alpha val="43137"/>
                    </a:srgbClr>
                  </a:outerShdw>
                </a:effectLst>
                <a:latin typeface="Google Sans"/>
              </a:rPr>
              <a:t>CONVEYING</a:t>
            </a:r>
            <a:r>
              <a:rPr lang="en-US" sz="2800" b="1" kern="0" spc="-80" dirty="0">
                <a:solidFill>
                  <a:schemeClr val="bg1"/>
                </a:solidFill>
                <a:effectLst>
                  <a:outerShdw blurRad="38100" dist="38100" dir="2700000" algn="tl">
                    <a:srgbClr val="000000">
                      <a:alpha val="43137"/>
                    </a:srgbClr>
                  </a:outerShdw>
                </a:effectLst>
                <a:latin typeface="Google Sans"/>
              </a:rPr>
              <a:t> </a:t>
            </a:r>
            <a:r>
              <a:rPr lang="en-US" sz="2800" b="1" kern="0" spc="-60" dirty="0">
                <a:solidFill>
                  <a:schemeClr val="bg1"/>
                </a:solidFill>
                <a:effectLst>
                  <a:outerShdw blurRad="38100" dist="38100" dir="2700000" algn="tl">
                    <a:srgbClr val="000000">
                      <a:alpha val="43137"/>
                    </a:srgbClr>
                  </a:outerShdw>
                </a:effectLst>
                <a:latin typeface="Google Sans"/>
              </a:rPr>
              <a:t>SOLUTIONS</a:t>
            </a:r>
            <a:r>
              <a:rPr lang="en-US" sz="2800" b="1" kern="0" spc="-80" dirty="0">
                <a:solidFill>
                  <a:schemeClr val="bg1"/>
                </a:solidFill>
                <a:effectLst>
                  <a:outerShdw blurRad="38100" dist="38100" dir="2700000" algn="tl">
                    <a:srgbClr val="000000">
                      <a:alpha val="43137"/>
                    </a:srgbClr>
                  </a:outerShdw>
                </a:effectLst>
                <a:latin typeface="Google Sans"/>
              </a:rPr>
              <a:t> </a:t>
            </a:r>
            <a:r>
              <a:rPr lang="en-US" sz="2800" b="1" kern="0" spc="-50" dirty="0">
                <a:solidFill>
                  <a:schemeClr val="bg1"/>
                </a:solidFill>
                <a:effectLst>
                  <a:outerShdw blurRad="38100" dist="38100" dir="2700000" algn="tl">
                    <a:srgbClr val="000000">
                      <a:alpha val="43137"/>
                    </a:srgbClr>
                  </a:outerShdw>
                </a:effectLst>
                <a:latin typeface="Google Sans"/>
              </a:rPr>
              <a:t>FROM</a:t>
            </a:r>
            <a:r>
              <a:rPr lang="en-US" sz="2800" b="1" kern="0" spc="-80" dirty="0">
                <a:solidFill>
                  <a:schemeClr val="bg1"/>
                </a:solidFill>
                <a:effectLst>
                  <a:outerShdw blurRad="38100" dist="38100" dir="2700000" algn="tl">
                    <a:srgbClr val="000000">
                      <a:alpha val="43137"/>
                    </a:srgbClr>
                  </a:outerShdw>
                </a:effectLst>
                <a:latin typeface="Google Sans"/>
              </a:rPr>
              <a:t> </a:t>
            </a:r>
            <a:r>
              <a:rPr lang="en-US" sz="2800" b="1" kern="0" spc="-20" dirty="0">
                <a:solidFill>
                  <a:schemeClr val="bg1"/>
                </a:solidFill>
                <a:effectLst>
                  <a:outerShdw blurRad="38100" dist="38100" dir="2700000" algn="tl">
                    <a:srgbClr val="000000">
                      <a:alpha val="43137"/>
                    </a:srgbClr>
                  </a:outerShdw>
                </a:effectLst>
                <a:latin typeface="Google Sans"/>
              </a:rPr>
              <a:t>YOUWEI’S</a:t>
            </a:r>
          </a:p>
        </p:txBody>
      </p:sp>
      <p:pic>
        <p:nvPicPr>
          <p:cNvPr id="23" name="Picture 22" descr="A machine with pipes and pipes&#10;&#10;Description automatically generated with medium confidence">
            <a:extLst>
              <a:ext uri="{FF2B5EF4-FFF2-40B4-BE49-F238E27FC236}">
                <a16:creationId xmlns:a16="http://schemas.microsoft.com/office/drawing/2014/main" id="{9B450441-AB6C-138F-68B7-CA7A861EC5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220798" y="3209386"/>
            <a:ext cx="3586316" cy="30850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776456" y="12193808"/>
            <a:ext cx="89535"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MT"/>
                <a:cs typeface="Arial MT"/>
              </a:rPr>
              <a:t>3</a:t>
            </a:r>
            <a:endParaRPr sz="900">
              <a:latin typeface="Arial MT"/>
              <a:cs typeface="Arial MT"/>
            </a:endParaRPr>
          </a:p>
        </p:txBody>
      </p:sp>
      <p:pic>
        <p:nvPicPr>
          <p:cNvPr id="5" name="object 5"/>
          <p:cNvPicPr/>
          <p:nvPr/>
        </p:nvPicPr>
        <p:blipFill>
          <a:blip r:embed="rId2" cstate="print"/>
          <a:stretch>
            <a:fillRect/>
          </a:stretch>
        </p:blipFill>
        <p:spPr>
          <a:xfrm>
            <a:off x="4497437" y="7258656"/>
            <a:ext cx="3059064" cy="3367119"/>
          </a:xfrm>
          <a:prstGeom prst="rect">
            <a:avLst/>
          </a:prstGeom>
        </p:spPr>
      </p:pic>
      <p:sp>
        <p:nvSpPr>
          <p:cNvPr id="30" name="object 30"/>
          <p:cNvSpPr txBox="1"/>
          <p:nvPr/>
        </p:nvSpPr>
        <p:spPr>
          <a:xfrm>
            <a:off x="4669975" y="5973850"/>
            <a:ext cx="2886525" cy="1135888"/>
          </a:xfrm>
          <a:prstGeom prst="rect">
            <a:avLst/>
          </a:prstGeom>
          <a:solidFill>
            <a:schemeClr val="tx1">
              <a:lumMod val="65000"/>
              <a:lumOff val="35000"/>
            </a:schemeClr>
          </a:solidFill>
        </p:spPr>
        <p:txBody>
          <a:bodyPr vert="horz" wrap="square" lIns="0" tIns="62230" rIns="0" bIns="0" rtlCol="0">
            <a:spAutoFit/>
          </a:bodyPr>
          <a:lstStyle/>
          <a:p>
            <a:pPr marL="116839">
              <a:lnSpc>
                <a:spcPct val="100000"/>
              </a:lnSpc>
              <a:spcBef>
                <a:spcPts val="490"/>
              </a:spcBef>
            </a:pPr>
            <a:r>
              <a:rPr sz="1200" b="1" spc="-5" dirty="0">
                <a:solidFill>
                  <a:srgbClr val="FFFFFF"/>
                </a:solidFill>
                <a:latin typeface="Arial"/>
                <a:cs typeface="Arial"/>
              </a:rPr>
              <a:t>Use</a:t>
            </a:r>
            <a:r>
              <a:rPr sz="1200" b="1" spc="-55" dirty="0">
                <a:solidFill>
                  <a:srgbClr val="FFFFFF"/>
                </a:solidFill>
                <a:latin typeface="Arial"/>
                <a:cs typeface="Arial"/>
              </a:rPr>
              <a:t> </a:t>
            </a:r>
            <a:r>
              <a:rPr sz="1200" b="1" dirty="0">
                <a:solidFill>
                  <a:srgbClr val="FFFFFF"/>
                </a:solidFill>
                <a:latin typeface="Arial"/>
                <a:cs typeface="Arial"/>
              </a:rPr>
              <a:t>our</a:t>
            </a:r>
            <a:r>
              <a:rPr sz="1200" b="1" spc="-45" dirty="0">
                <a:solidFill>
                  <a:srgbClr val="FFFFFF"/>
                </a:solidFill>
                <a:latin typeface="Arial"/>
                <a:cs typeface="Arial"/>
              </a:rPr>
              <a:t> </a:t>
            </a:r>
            <a:r>
              <a:rPr sz="1200" b="1" spc="-5" dirty="0">
                <a:solidFill>
                  <a:srgbClr val="FFFFFF"/>
                </a:solidFill>
                <a:latin typeface="Arial"/>
                <a:cs typeface="Arial"/>
              </a:rPr>
              <a:t>expertise!</a:t>
            </a:r>
            <a:endParaRPr sz="1200" b="1" dirty="0">
              <a:latin typeface="Arial"/>
              <a:cs typeface="Arial"/>
            </a:endParaRPr>
          </a:p>
          <a:p>
            <a:pPr>
              <a:lnSpc>
                <a:spcPct val="100000"/>
              </a:lnSpc>
              <a:spcBef>
                <a:spcPts val="20"/>
              </a:spcBef>
            </a:pPr>
            <a:endParaRPr sz="1200" dirty="0">
              <a:latin typeface="Arial"/>
              <a:cs typeface="Arial"/>
            </a:endParaRPr>
          </a:p>
          <a:p>
            <a:pPr marL="116839" marR="259079">
              <a:lnSpc>
                <a:spcPct val="116700"/>
              </a:lnSpc>
            </a:pPr>
            <a:r>
              <a:rPr sz="1000" spc="-5" dirty="0">
                <a:solidFill>
                  <a:srgbClr val="FFFFFF"/>
                </a:solidFill>
                <a:latin typeface="Microsoft Sans Serif"/>
                <a:cs typeface="Microsoft Sans Serif"/>
              </a:rPr>
              <a:t>With</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the</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experience</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from</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more</a:t>
            </a:r>
            <a:r>
              <a:rPr sz="1000" spc="10" dirty="0">
                <a:solidFill>
                  <a:srgbClr val="FFFFFF"/>
                </a:solidFill>
                <a:latin typeface="Microsoft Sans Serif"/>
                <a:cs typeface="Microsoft Sans Serif"/>
              </a:rPr>
              <a:t> </a:t>
            </a:r>
            <a:r>
              <a:rPr sz="1000" dirty="0">
                <a:solidFill>
                  <a:srgbClr val="FFFFFF"/>
                </a:solidFill>
                <a:latin typeface="Microsoft Sans Serif"/>
                <a:cs typeface="Microsoft Sans Serif"/>
              </a:rPr>
              <a:t>than</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10’000</a:t>
            </a:r>
            <a:r>
              <a:rPr sz="1000" spc="10" dirty="0">
                <a:solidFill>
                  <a:srgbClr val="FFFFFF"/>
                </a:solidFill>
                <a:latin typeface="Microsoft Sans Serif"/>
                <a:cs typeface="Microsoft Sans Serif"/>
              </a:rPr>
              <a:t> </a:t>
            </a:r>
            <a:r>
              <a:rPr sz="1000" spc="-10" dirty="0">
                <a:solidFill>
                  <a:srgbClr val="FFFFFF"/>
                </a:solidFill>
                <a:latin typeface="Microsoft Sans Serif"/>
                <a:cs typeface="Microsoft Sans Serif"/>
              </a:rPr>
              <a:t>installed</a:t>
            </a:r>
            <a:r>
              <a:rPr sz="1000" spc="15" dirty="0">
                <a:solidFill>
                  <a:srgbClr val="FFFFFF"/>
                </a:solidFill>
                <a:latin typeface="Microsoft Sans Serif"/>
                <a:cs typeface="Microsoft Sans Serif"/>
              </a:rPr>
              <a:t> </a:t>
            </a:r>
            <a:r>
              <a:rPr sz="1000" spc="-10" dirty="0">
                <a:solidFill>
                  <a:srgbClr val="FFFFFF"/>
                </a:solidFill>
                <a:latin typeface="Microsoft Sans Serif"/>
                <a:cs typeface="Microsoft Sans Serif"/>
              </a:rPr>
              <a:t>pneumatic </a:t>
            </a:r>
            <a:r>
              <a:rPr sz="1000" spc="-5" dirty="0">
                <a:solidFill>
                  <a:srgbClr val="FFFFFF"/>
                </a:solidFill>
                <a:latin typeface="Microsoft Sans Serif"/>
                <a:cs typeface="Microsoft Sans Serif"/>
              </a:rPr>
              <a:t> conveying</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systems,</a:t>
            </a:r>
            <a:r>
              <a:rPr sz="1000" spc="15" dirty="0">
                <a:solidFill>
                  <a:srgbClr val="FFFFFF"/>
                </a:solidFill>
                <a:latin typeface="Microsoft Sans Serif"/>
                <a:cs typeface="Microsoft Sans Serif"/>
              </a:rPr>
              <a:t> </a:t>
            </a:r>
            <a:r>
              <a:rPr lang="en-US" sz="1000" spc="-5" dirty="0">
                <a:solidFill>
                  <a:srgbClr val="FFFFFF"/>
                </a:solidFill>
                <a:latin typeface="Microsoft Sans Serif"/>
                <a:cs typeface="Microsoft Sans Serif"/>
              </a:rPr>
              <a:t>YOUWEI</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can</a:t>
            </a:r>
            <a:r>
              <a:rPr sz="1000" spc="10" dirty="0">
                <a:solidFill>
                  <a:srgbClr val="FFFFFF"/>
                </a:solidFill>
                <a:latin typeface="Microsoft Sans Serif"/>
                <a:cs typeface="Microsoft Sans Serif"/>
              </a:rPr>
              <a:t> </a:t>
            </a:r>
            <a:r>
              <a:rPr sz="1000" spc="-5" dirty="0">
                <a:solidFill>
                  <a:srgbClr val="FFFFFF"/>
                </a:solidFill>
                <a:latin typeface="Microsoft Sans Serif"/>
                <a:cs typeface="Microsoft Sans Serif"/>
              </a:rPr>
              <a:t>offer</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the</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technology</a:t>
            </a:r>
            <a:r>
              <a:rPr sz="1000" spc="15" dirty="0">
                <a:solidFill>
                  <a:srgbClr val="FFFFFF"/>
                </a:solidFill>
                <a:latin typeface="Microsoft Sans Serif"/>
                <a:cs typeface="Microsoft Sans Serif"/>
              </a:rPr>
              <a:t> </a:t>
            </a:r>
            <a:r>
              <a:rPr sz="1000" dirty="0">
                <a:solidFill>
                  <a:srgbClr val="FFFFFF"/>
                </a:solidFill>
                <a:latin typeface="Microsoft Sans Serif"/>
                <a:cs typeface="Microsoft Sans Serif"/>
              </a:rPr>
              <a:t>most</a:t>
            </a:r>
            <a:r>
              <a:rPr sz="1000" spc="15" dirty="0">
                <a:solidFill>
                  <a:srgbClr val="FFFFFF"/>
                </a:solidFill>
                <a:latin typeface="Microsoft Sans Serif"/>
                <a:cs typeface="Microsoft Sans Serif"/>
              </a:rPr>
              <a:t> </a:t>
            </a:r>
            <a:r>
              <a:rPr sz="1000" spc="-5" dirty="0">
                <a:solidFill>
                  <a:srgbClr val="FFFFFF"/>
                </a:solidFill>
                <a:latin typeface="Microsoft Sans Serif"/>
                <a:cs typeface="Microsoft Sans Serif"/>
              </a:rPr>
              <a:t>suitable </a:t>
            </a:r>
            <a:r>
              <a:rPr sz="1000" spc="-250" dirty="0">
                <a:solidFill>
                  <a:srgbClr val="FFFFFF"/>
                </a:solidFill>
                <a:latin typeface="Microsoft Sans Serif"/>
                <a:cs typeface="Microsoft Sans Serif"/>
              </a:rPr>
              <a:t> </a:t>
            </a:r>
            <a:r>
              <a:rPr sz="1000" dirty="0">
                <a:solidFill>
                  <a:srgbClr val="FFFFFF"/>
                </a:solidFill>
                <a:latin typeface="Microsoft Sans Serif"/>
                <a:cs typeface="Microsoft Sans Serif"/>
              </a:rPr>
              <a:t>for</a:t>
            </a:r>
            <a:r>
              <a:rPr sz="1000" spc="5" dirty="0">
                <a:solidFill>
                  <a:srgbClr val="FFFFFF"/>
                </a:solidFill>
                <a:latin typeface="Microsoft Sans Serif"/>
                <a:cs typeface="Microsoft Sans Serif"/>
              </a:rPr>
              <a:t> </a:t>
            </a:r>
            <a:r>
              <a:rPr sz="1000" dirty="0">
                <a:solidFill>
                  <a:srgbClr val="FFFFFF"/>
                </a:solidFill>
                <a:latin typeface="Microsoft Sans Serif"/>
                <a:cs typeface="Microsoft Sans Serif"/>
              </a:rPr>
              <a:t>your</a:t>
            </a:r>
            <a:r>
              <a:rPr sz="1000" spc="10" dirty="0">
                <a:solidFill>
                  <a:srgbClr val="FFFFFF"/>
                </a:solidFill>
                <a:latin typeface="Microsoft Sans Serif"/>
                <a:cs typeface="Microsoft Sans Serif"/>
              </a:rPr>
              <a:t> </a:t>
            </a:r>
            <a:r>
              <a:rPr sz="1000" spc="-10" dirty="0">
                <a:solidFill>
                  <a:srgbClr val="FFFFFF"/>
                </a:solidFill>
                <a:latin typeface="Microsoft Sans Serif"/>
                <a:cs typeface="Microsoft Sans Serif"/>
              </a:rPr>
              <a:t>application.</a:t>
            </a:r>
            <a:endParaRPr sz="1000" dirty="0">
              <a:latin typeface="Microsoft Sans Serif"/>
              <a:cs typeface="Microsoft Sans Serif"/>
            </a:endParaRPr>
          </a:p>
        </p:txBody>
      </p:sp>
      <p:sp>
        <p:nvSpPr>
          <p:cNvPr id="31" name="object 2">
            <a:extLst>
              <a:ext uri="{FF2B5EF4-FFF2-40B4-BE49-F238E27FC236}">
                <a16:creationId xmlns:a16="http://schemas.microsoft.com/office/drawing/2014/main" id="{B14627E0-7C79-6071-0E5A-A0D3C2C04621}"/>
              </a:ext>
            </a:extLst>
          </p:cNvPr>
          <p:cNvSpPr/>
          <p:nvPr/>
        </p:nvSpPr>
        <p:spPr>
          <a:xfrm>
            <a:off x="0" y="228600"/>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algn="l" fontAlgn="base"/>
            <a:r>
              <a:rPr lang="en-US" sz="2800" b="1" i="0" dirty="0">
                <a:solidFill>
                  <a:schemeClr val="bg1"/>
                </a:solidFill>
                <a:effectLst>
                  <a:outerShdw blurRad="38100" dist="38100" dir="2700000" algn="tl">
                    <a:srgbClr val="000000">
                      <a:alpha val="43137"/>
                    </a:srgbClr>
                  </a:outerShdw>
                </a:effectLst>
                <a:latin typeface="Google Sans"/>
              </a:rPr>
              <a:t>Chapter One –</a:t>
            </a:r>
          </a:p>
          <a:p>
            <a:pPr algn="l" fontAlgn="base"/>
            <a:r>
              <a:rPr lang="en-US" sz="2800" b="1" i="0" dirty="0">
                <a:solidFill>
                  <a:schemeClr val="bg1"/>
                </a:solidFill>
                <a:effectLst>
                  <a:outerShdw blurRad="38100" dist="38100" dir="2700000" algn="tl">
                    <a:srgbClr val="000000">
                      <a:alpha val="43137"/>
                    </a:srgbClr>
                  </a:outerShdw>
                </a:effectLst>
                <a:latin typeface="Google Sans"/>
              </a:rPr>
              <a:t> What is Pneumatic Conveying?</a:t>
            </a:r>
          </a:p>
        </p:txBody>
      </p:sp>
      <p:pic>
        <p:nvPicPr>
          <p:cNvPr id="32" name="Picture 31" descr="A blue and white logo&#10;&#10;Description automatically generated">
            <a:extLst>
              <a:ext uri="{FF2B5EF4-FFF2-40B4-BE49-F238E27FC236}">
                <a16:creationId xmlns:a16="http://schemas.microsoft.com/office/drawing/2014/main" id="{3E122A20-1863-EA7C-5880-3D0BEAA3D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6437" y="142028"/>
            <a:ext cx="1183563" cy="1198834"/>
          </a:xfrm>
          <a:prstGeom prst="rect">
            <a:avLst/>
          </a:prstGeom>
          <a:effectLst>
            <a:softEdge rad="190500"/>
          </a:effectLst>
        </p:spPr>
      </p:pic>
      <p:sp>
        <p:nvSpPr>
          <p:cNvPr id="34" name="TextBox 33">
            <a:extLst>
              <a:ext uri="{FF2B5EF4-FFF2-40B4-BE49-F238E27FC236}">
                <a16:creationId xmlns:a16="http://schemas.microsoft.com/office/drawing/2014/main" id="{A9BB82C6-BDA9-9FED-D6F2-E9AE02BDDBEB}"/>
              </a:ext>
            </a:extLst>
          </p:cNvPr>
          <p:cNvSpPr txBox="1"/>
          <p:nvPr/>
        </p:nvSpPr>
        <p:spPr>
          <a:xfrm>
            <a:off x="22598" y="1311232"/>
            <a:ext cx="7533902" cy="1569660"/>
          </a:xfrm>
          <a:prstGeom prst="rect">
            <a:avLst/>
          </a:prstGeom>
          <a:noFill/>
        </p:spPr>
        <p:txBody>
          <a:bodyPr wrap="square">
            <a:spAutoFit/>
          </a:bodyPr>
          <a:lstStyle/>
          <a:p>
            <a:pPr marL="285750" indent="-285750">
              <a:buFont typeface="Wingdings" panose="05000000000000000000" pitchFamily="2" charset="2"/>
              <a:buChar char="Ø"/>
            </a:pPr>
            <a:r>
              <a:rPr lang="en-US" sz="1600" b="1" i="0" dirty="0">
                <a:solidFill>
                  <a:schemeClr val="accent5">
                    <a:lumMod val="75000"/>
                  </a:schemeClr>
                </a:solidFill>
                <a:effectLst/>
                <a:latin typeface="Arial" panose="020B0604020202020204" pitchFamily="34" charset="0"/>
                <a:cs typeface="Arial" panose="020B0604020202020204" pitchFamily="34" charset="0"/>
              </a:rPr>
              <a:t>Pneumatic</a:t>
            </a:r>
            <a:r>
              <a:rPr lang="en-US" sz="1600" b="0" i="0" dirty="0">
                <a:solidFill>
                  <a:schemeClr val="accent5">
                    <a:lumMod val="75000"/>
                  </a:schemeClr>
                </a:solidFill>
                <a:effectLst/>
                <a:latin typeface="Arial" panose="020B0604020202020204" pitchFamily="34" charset="0"/>
                <a:cs typeface="Arial" panose="020B0604020202020204" pitchFamily="34" charset="0"/>
              </a:rPr>
              <a:t> conveying is a method for transferring bulk materials, like powders and granules, using compressed gas or air, from one processing center to another. Material is moved through an enclosed conveying line or tube using a combination of pressure differential and airflow from a blower or fan. The positive or negative pressure, inside the conveying line, moves materials safely with little damage or loss.</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3F93BAA-983F-1B6C-05A3-54A7D5CBA1C1}"/>
              </a:ext>
            </a:extLst>
          </p:cNvPr>
          <p:cNvSpPr txBox="1"/>
          <p:nvPr/>
        </p:nvSpPr>
        <p:spPr>
          <a:xfrm>
            <a:off x="0" y="2800446"/>
            <a:ext cx="7413252" cy="3293209"/>
          </a:xfrm>
          <a:prstGeom prst="rect">
            <a:avLst/>
          </a:prstGeom>
          <a:noFill/>
        </p:spPr>
        <p:txBody>
          <a:bodyPr wrap="square">
            <a:spAutoFit/>
          </a:bodyPr>
          <a:lstStyle/>
          <a:p>
            <a:pPr marL="285750" indent="-285750" algn="l" fontAlgn="base">
              <a:buFont typeface="Wingdings" panose="05000000000000000000" pitchFamily="2" charset="2"/>
              <a:buChar char="Ø"/>
            </a:pPr>
            <a:r>
              <a:rPr lang="en-US" sz="1600" b="1" i="0" dirty="0">
                <a:solidFill>
                  <a:schemeClr val="accent5">
                    <a:lumMod val="75000"/>
                  </a:schemeClr>
                </a:solidFill>
                <a:effectLst/>
                <a:latin typeface="Arial" panose="020B0604020202020204" pitchFamily="34" charset="0"/>
                <a:cs typeface="Arial" panose="020B0604020202020204" pitchFamily="34" charset="0"/>
              </a:rPr>
              <a:t>In order to function</a:t>
            </a:r>
            <a:r>
              <a:rPr lang="en-US" sz="1600" b="0" i="0" dirty="0">
                <a:solidFill>
                  <a:schemeClr val="accent5">
                    <a:lumMod val="75000"/>
                  </a:schemeClr>
                </a:solidFill>
                <a:effectLst/>
                <a:latin typeface="Arial" panose="020B0604020202020204" pitchFamily="34" charset="0"/>
                <a:cs typeface="Arial" panose="020B0604020202020204" pitchFamily="34" charset="0"/>
              </a:rPr>
              <a:t>, all systems need some form of energy. For most types of machinery, energy is provided by electricity. A pneumatic system uses compressed air to create energy using air from a storage unit and depends on the pressure created when the air is pulled into an enclosed space.</a:t>
            </a:r>
          </a:p>
          <a:p>
            <a:pPr marL="285750" indent="-285750" algn="l" fontAlgn="base">
              <a:buFont typeface="Wingdings" panose="05000000000000000000" pitchFamily="2" charset="2"/>
              <a:buChar char="Ø"/>
            </a:pPr>
            <a:r>
              <a:rPr lang="en-US" sz="1600" b="0" i="0" dirty="0">
                <a:solidFill>
                  <a:schemeClr val="accent5">
                    <a:lumMod val="75000"/>
                  </a:schemeClr>
                </a:solidFill>
                <a:effectLst/>
                <a:latin typeface="Arial" panose="020B0604020202020204" pitchFamily="34" charset="0"/>
                <a:cs typeface="Arial" panose="020B0604020202020204" pitchFamily="34" charset="0"/>
              </a:rPr>
              <a:t>The </a:t>
            </a:r>
            <a:r>
              <a:rPr lang="en-US" sz="1600" b="1" i="0" dirty="0">
                <a:solidFill>
                  <a:schemeClr val="accent5">
                    <a:lumMod val="75000"/>
                  </a:schemeClr>
                </a:solidFill>
                <a:effectLst/>
                <a:latin typeface="Arial" panose="020B0604020202020204" pitchFamily="34" charset="0"/>
                <a:cs typeface="Arial" panose="020B0604020202020204" pitchFamily="34" charset="0"/>
              </a:rPr>
              <a:t>principle of a pneumatic </a:t>
            </a:r>
            <a:r>
              <a:rPr lang="en-US" sz="1600" b="0" i="0" dirty="0">
                <a:solidFill>
                  <a:schemeClr val="accent5">
                    <a:lumMod val="75000"/>
                  </a:schemeClr>
                </a:solidFill>
                <a:effectLst/>
                <a:latin typeface="Arial" panose="020B0604020202020204" pitchFamily="34" charset="0"/>
                <a:cs typeface="Arial" panose="020B0604020202020204" pitchFamily="34" charset="0"/>
              </a:rPr>
              <a:t>system is built on the concept that bulk materials such as grains, cement, powders, and chips can be moved through a pipeline using air as the power and vehicle. The enclosed pressurized air creates a propulsion force, which moves bulk materials.</a:t>
            </a:r>
          </a:p>
          <a:p>
            <a:pPr marL="285750" indent="-285750" algn="l" fontAlgn="base">
              <a:buFont typeface="Wingdings" panose="05000000000000000000" pitchFamily="2" charset="2"/>
              <a:buChar char="Ø"/>
            </a:pPr>
            <a:r>
              <a:rPr lang="en-US" sz="1600" b="1" i="0" dirty="0">
                <a:solidFill>
                  <a:schemeClr val="accent5">
                    <a:lumMod val="75000"/>
                  </a:schemeClr>
                </a:solidFill>
                <a:effectLst/>
                <a:latin typeface="Arial" panose="020B0604020202020204" pitchFamily="34" charset="0"/>
                <a:cs typeface="Arial" panose="020B0604020202020204" pitchFamily="34" charset="0"/>
              </a:rPr>
              <a:t>Pneumatic conveying </a:t>
            </a:r>
            <a:r>
              <a:rPr lang="en-US" sz="1600" b="0" i="0" dirty="0">
                <a:solidFill>
                  <a:schemeClr val="accent5">
                    <a:lumMod val="75000"/>
                  </a:schemeClr>
                </a:solidFill>
                <a:effectLst/>
                <a:latin typeface="Arial" panose="020B0604020202020204" pitchFamily="34" charset="0"/>
                <a:cs typeface="Arial" panose="020B0604020202020204" pitchFamily="34" charset="0"/>
              </a:rPr>
              <a:t>systems transport cement, fly ash, starch, sugar, salt, sand, plastic pellets, oats, polymers, lime, soda ash, plastic resin, plastic powder, dry milk, and feeds in a cost and energy efficient way from railcars, trucks, or silos. Other uses of pneumatic conveying include intermodal or transloading, in plant transfer, and dust control.</a:t>
            </a:r>
          </a:p>
        </p:txBody>
      </p:sp>
      <p:pic>
        <p:nvPicPr>
          <p:cNvPr id="2050" name="Picture 2" descr="Pneumatic Conveying of Plastic Flakes in a Dilute Phase System">
            <a:extLst>
              <a:ext uri="{FF2B5EF4-FFF2-40B4-BE49-F238E27FC236}">
                <a16:creationId xmlns:a16="http://schemas.microsoft.com/office/drawing/2014/main" id="{7B1B5B8F-6CA9-419F-3729-0767554F9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53" t="3333" r="1780" b="8326"/>
          <a:stretch/>
        </p:blipFill>
        <p:spPr bwMode="auto">
          <a:xfrm>
            <a:off x="0" y="6523354"/>
            <a:ext cx="4669784" cy="4102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ECE6C9F-2A66-9164-709B-123B8A192D4A}"/>
              </a:ext>
            </a:extLst>
          </p:cNvPr>
          <p:cNvSpPr/>
          <p:nvPr/>
        </p:nvSpPr>
        <p:spPr>
          <a:xfrm>
            <a:off x="0" y="228600"/>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fontAlgn="base"/>
            <a:r>
              <a:rPr lang="en-US" sz="2800" b="1" i="0" dirty="0">
                <a:solidFill>
                  <a:schemeClr val="bg1"/>
                </a:solidFill>
                <a:effectLst>
                  <a:outerShdw blurRad="38100" dist="38100" dir="2700000" algn="tl">
                    <a:srgbClr val="000000">
                      <a:alpha val="43137"/>
                    </a:srgbClr>
                  </a:outerShdw>
                </a:effectLst>
                <a:latin typeface="Google Sans"/>
              </a:rPr>
              <a:t>Chapter Two – </a:t>
            </a:r>
          </a:p>
          <a:p>
            <a:pPr fontAlgn="base"/>
            <a:r>
              <a:rPr lang="en-US" sz="2800" b="1" i="0" dirty="0">
                <a:solidFill>
                  <a:schemeClr val="bg1"/>
                </a:solidFill>
                <a:effectLst>
                  <a:outerShdw blurRad="38100" dist="38100" dir="2700000" algn="tl">
                    <a:srgbClr val="000000">
                      <a:alpha val="43137"/>
                    </a:srgbClr>
                  </a:outerShdw>
                </a:effectLst>
                <a:latin typeface="Google Sans"/>
              </a:rPr>
              <a:t>Types of Pneumatic Conveying</a:t>
            </a:r>
          </a:p>
          <a:p>
            <a:pPr algn="l" fontAlgn="base"/>
            <a:endParaRPr lang="en-US" sz="2800" b="1" i="0" dirty="0">
              <a:solidFill>
                <a:schemeClr val="accent5">
                  <a:lumMod val="40000"/>
                  <a:lumOff val="60000"/>
                </a:schemeClr>
              </a:solidFill>
              <a:effectLst>
                <a:outerShdw blurRad="38100" dist="38100" dir="2700000" algn="tl">
                  <a:srgbClr val="000000">
                    <a:alpha val="43137"/>
                  </a:srgbClr>
                </a:outerShdw>
              </a:effectLst>
              <a:latin typeface="Roboto Slab" pitchFamily="2" charset="0"/>
            </a:endParaRPr>
          </a:p>
        </p:txBody>
      </p:sp>
      <p:pic>
        <p:nvPicPr>
          <p:cNvPr id="3" name="Picture 2" descr="A blue and white logo&#10;&#10;Description automatically generated">
            <a:extLst>
              <a:ext uri="{FF2B5EF4-FFF2-40B4-BE49-F238E27FC236}">
                <a16:creationId xmlns:a16="http://schemas.microsoft.com/office/drawing/2014/main" id="{3DBB9BCB-3D4F-56CF-DE97-BB96DB468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437" y="142028"/>
            <a:ext cx="1183563" cy="1198834"/>
          </a:xfrm>
          <a:prstGeom prst="rect">
            <a:avLst/>
          </a:prstGeom>
          <a:effectLst>
            <a:softEdge rad="190500"/>
          </a:effectLst>
        </p:spPr>
      </p:pic>
      <p:sp>
        <p:nvSpPr>
          <p:cNvPr id="5" name="TextBox 4">
            <a:extLst>
              <a:ext uri="{FF2B5EF4-FFF2-40B4-BE49-F238E27FC236}">
                <a16:creationId xmlns:a16="http://schemas.microsoft.com/office/drawing/2014/main" id="{5399859A-8A53-7E39-E2BE-8887FF933F4E}"/>
              </a:ext>
            </a:extLst>
          </p:cNvPr>
          <p:cNvSpPr txBox="1"/>
          <p:nvPr/>
        </p:nvSpPr>
        <p:spPr>
          <a:xfrm>
            <a:off x="0" y="1314259"/>
            <a:ext cx="7556500" cy="1384995"/>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Pneumatic Conveying Types</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The forms of pneumatic conveying are the dilute phase and dense phase. Each type moves materials using air pressure and an enclosed line or tube. The difference between them is their method of creating air pressure and how the material travels through the system</a:t>
            </a:r>
            <a:r>
              <a:rPr lang="en-US" b="0" i="0" dirty="0">
                <a:solidFill>
                  <a:srgbClr val="000000"/>
                </a:solidFill>
                <a:effectLst/>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C605EE98-AE4D-3C58-89CA-D161BA9F0E26}"/>
              </a:ext>
            </a:extLst>
          </p:cNvPr>
          <p:cNvSpPr txBox="1"/>
          <p:nvPr/>
        </p:nvSpPr>
        <p:spPr>
          <a:xfrm>
            <a:off x="0" y="2870207"/>
            <a:ext cx="7556500" cy="923330"/>
          </a:xfrm>
          <a:prstGeom prst="rect">
            <a:avLst/>
          </a:prstGeom>
          <a:noFill/>
        </p:spPr>
        <p:txBody>
          <a:bodyPr wrap="square">
            <a:spAutoFit/>
          </a:bodyPr>
          <a:lstStyle/>
          <a:p>
            <a:pPr marL="285750" indent="-285750" algn="l" fontAlgn="base">
              <a:buFont typeface="Wingdings" panose="05000000000000000000" pitchFamily="2" charset="2"/>
              <a:buChar char="Ø"/>
            </a:pPr>
            <a:r>
              <a:rPr lang="en-US" b="1" i="0" dirty="0">
                <a:solidFill>
                  <a:schemeClr val="accent5">
                    <a:lumMod val="50000"/>
                  </a:schemeClr>
                </a:solidFill>
                <a:effectLst/>
                <a:latin typeface="Arial" panose="020B0604020202020204" pitchFamily="34" charset="0"/>
                <a:cs typeface="Arial" panose="020B0604020202020204" pitchFamily="34" charset="0"/>
              </a:rPr>
              <a:t>Dilute Phase</a:t>
            </a:r>
          </a:p>
          <a:p>
            <a:pPr algn="l" fontAlgn="base"/>
            <a:endParaRPr lang="en-US" b="1" i="0" dirty="0">
              <a:solidFill>
                <a:srgbClr val="3D4449"/>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              </a:t>
            </a:r>
          </a:p>
        </p:txBody>
      </p:sp>
      <p:sp>
        <p:nvSpPr>
          <p:cNvPr id="8" name="圆角淘宝网Chenying0907出品 27">
            <a:extLst>
              <a:ext uri="{FF2B5EF4-FFF2-40B4-BE49-F238E27FC236}">
                <a16:creationId xmlns:a16="http://schemas.microsoft.com/office/drawing/2014/main" id="{47EC7AC7-217E-38CC-905B-CF47A56B6DDB}"/>
              </a:ext>
            </a:extLst>
          </p:cNvPr>
          <p:cNvSpPr/>
          <p:nvPr/>
        </p:nvSpPr>
        <p:spPr>
          <a:xfrm>
            <a:off x="3586012" y="2437303"/>
            <a:ext cx="3663572" cy="3528484"/>
          </a:xfrm>
          <a:prstGeom prst="roundRect">
            <a:avLst/>
          </a:prstGeom>
          <a:gradFill flip="none" rotWithShape="1">
            <a:gsLst>
              <a:gs pos="100000">
                <a:schemeClr val="bg1">
                  <a:lumMod val="98000"/>
                </a:schemeClr>
              </a:gs>
              <a:gs pos="0">
                <a:schemeClr val="bg1">
                  <a:lumMod val="87000"/>
                </a:schemeClr>
              </a:gs>
            </a:gsLst>
            <a:lin ang="2700000" scaled="1"/>
            <a:tileRect/>
          </a:gradFill>
          <a:ln>
            <a:gradFill flip="none" rotWithShape="1">
              <a:gsLst>
                <a:gs pos="0">
                  <a:schemeClr val="accent1">
                    <a:lumMod val="5000"/>
                    <a:lumOff val="95000"/>
                  </a:schemeClr>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文本框 14">
            <a:extLst>
              <a:ext uri="{FF2B5EF4-FFF2-40B4-BE49-F238E27FC236}">
                <a16:creationId xmlns:a16="http://schemas.microsoft.com/office/drawing/2014/main" id="{3F0BF6BE-376A-FF1E-9696-10CAD2804637}"/>
              </a:ext>
            </a:extLst>
          </p:cNvPr>
          <p:cNvSpPr txBox="1"/>
          <p:nvPr/>
        </p:nvSpPr>
        <p:spPr>
          <a:xfrm>
            <a:off x="3778250" y="2427033"/>
            <a:ext cx="3471333" cy="3600986"/>
          </a:xfrm>
          <a:prstGeom prst="rect">
            <a:avLst/>
          </a:prstGeom>
          <a:noFill/>
        </p:spPr>
        <p:txBody>
          <a:bodyPr wrap="square">
            <a:spAutoFit/>
          </a:bodyPr>
          <a:lstStyle/>
          <a:p>
            <a:r>
              <a:rPr lang="zh-CN" altLang="en-US" sz="1200" dirty="0">
                <a:latin typeface="+mn-ea"/>
              </a:rPr>
              <a:t>　　</a:t>
            </a:r>
            <a:r>
              <a:rPr lang="en-US" altLang="zh-CN" sz="1200" dirty="0">
                <a:solidFill>
                  <a:schemeClr val="accent5">
                    <a:lumMod val="75000"/>
                  </a:schemeClr>
                </a:solidFill>
                <a:latin typeface="Arial" panose="020B0604020202020204" pitchFamily="34" charset="0"/>
                <a:cs typeface="Arial" panose="020B0604020202020204" pitchFamily="34" charset="0"/>
              </a:rPr>
              <a:t>Positive pressure dilute phase pneumatic conveying generally uses Roots blowers as the power source, and the conveying distance can be as long as 100-300 meters. It can realize multi-point feeding and multi-point discharging. The conveying equipment consists of fans, air rotary valves, accelerators, silos, and dust collectors. The air rotary valve completes the functions of uniform feeding and air locking, and transports the material to the low-pressure accelerated conveying system; the powder conveying pump uses a uniquely designed nozzle to evenly mix the powdery material and the conveying airflow, and transport the powdery material to into the conveying pipe; using the strong airflow provided by the fan and the pressure difference in the pipe, the material is sent to the destination along the pipe; the entire conveying process is completed.</a:t>
            </a:r>
            <a:endParaRPr lang="zh-CN" altLang="en-US" sz="1200" dirty="0">
              <a:solidFill>
                <a:schemeClr val="accent5">
                  <a:lumMod val="75000"/>
                </a:schemeClr>
              </a:solidFill>
              <a:latin typeface="Arial" panose="020B0604020202020204" pitchFamily="34" charset="0"/>
              <a:cs typeface="Arial" panose="020B0604020202020204" pitchFamily="34" charset="0"/>
            </a:endParaRPr>
          </a:p>
        </p:txBody>
      </p:sp>
      <p:pic>
        <p:nvPicPr>
          <p:cNvPr id="10" name="Picture 2" descr="正压稀相气力输送">
            <a:extLst>
              <a:ext uri="{FF2B5EF4-FFF2-40B4-BE49-F238E27FC236}">
                <a16:creationId xmlns:a16="http://schemas.microsoft.com/office/drawing/2014/main" id="{B7F9D79D-689D-2ECF-2135-85A41AD8FE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76" y="3230930"/>
            <a:ext cx="2885670" cy="2734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B63C4E39-2688-6D1A-98C9-90A644E0F6CC}"/>
                  </a:ext>
                </a:extLst>
              </p14:cNvPr>
              <p14:cNvContentPartPr/>
              <p14:nvPr/>
            </p14:nvContentPartPr>
            <p14:xfrm>
              <a:off x="3166655" y="8488611"/>
              <a:ext cx="985320" cy="126360"/>
            </p14:xfrm>
          </p:contentPart>
        </mc:Choice>
        <mc:Fallback>
          <p:pic>
            <p:nvPicPr>
              <p:cNvPr id="11" name="Ink 10">
                <a:extLst>
                  <a:ext uri="{FF2B5EF4-FFF2-40B4-BE49-F238E27FC236}">
                    <a16:creationId xmlns:a16="http://schemas.microsoft.com/office/drawing/2014/main" id="{B63C4E39-2688-6D1A-98C9-90A644E0F6CC}"/>
                  </a:ext>
                </a:extLst>
              </p:cNvPr>
              <p:cNvPicPr/>
              <p:nvPr/>
            </p:nvPicPr>
            <p:blipFill>
              <a:blip r:embed="rId5"/>
              <a:stretch>
                <a:fillRect/>
              </a:stretch>
            </p:blipFill>
            <p:spPr>
              <a:xfrm>
                <a:off x="3130655" y="8452971"/>
                <a:ext cx="1056960" cy="198000"/>
              </a:xfrm>
              <a:prstGeom prst="rect">
                <a:avLst/>
              </a:prstGeom>
            </p:spPr>
          </p:pic>
        </mc:Fallback>
      </mc:AlternateContent>
      <p:pic>
        <p:nvPicPr>
          <p:cNvPr id="13" name="Picture 12" descr="A diagram of a factory&#10;&#10;Description automatically generated">
            <a:extLst>
              <a:ext uri="{FF2B5EF4-FFF2-40B4-BE49-F238E27FC236}">
                <a16:creationId xmlns:a16="http://schemas.microsoft.com/office/drawing/2014/main" id="{83A6DB8C-BD8B-E849-3CEB-D583A2B56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7563251"/>
            <a:ext cx="5222022" cy="3150871"/>
          </a:xfrm>
          <a:prstGeom prst="rect">
            <a:avLst/>
          </a:prstGeom>
        </p:spPr>
      </p:pic>
      <p:sp>
        <p:nvSpPr>
          <p:cNvPr id="28" name="TextBox 27">
            <a:extLst>
              <a:ext uri="{FF2B5EF4-FFF2-40B4-BE49-F238E27FC236}">
                <a16:creationId xmlns:a16="http://schemas.microsoft.com/office/drawing/2014/main" id="{D0EF87C7-E074-4498-98DC-DFBD39E307DC}"/>
              </a:ext>
            </a:extLst>
          </p:cNvPr>
          <p:cNvSpPr txBox="1"/>
          <p:nvPr/>
        </p:nvSpPr>
        <p:spPr>
          <a:xfrm>
            <a:off x="19126" y="7318629"/>
            <a:ext cx="3949700" cy="369332"/>
          </a:xfrm>
          <a:prstGeom prst="rect">
            <a:avLst/>
          </a:prstGeom>
          <a:noFill/>
        </p:spPr>
        <p:txBody>
          <a:bodyPr wrap="square">
            <a:spAutoFit/>
          </a:bodyPr>
          <a:lstStyle/>
          <a:p>
            <a:pPr marL="342899" indent="-342899" algn="just">
              <a:spcAft>
                <a:spcPts val="600"/>
              </a:spcAft>
              <a:buClr>
                <a:srgbClr val="00544A"/>
              </a:buClr>
              <a:buFont typeface="Wingdings" panose="05000000000000000000" pitchFamily="2" charset="2"/>
              <a:buChar char="Ø"/>
            </a:pPr>
            <a:r>
              <a:rPr lang="en-US" altLang="zh-CN" sz="1800" b="1" dirty="0">
                <a:solidFill>
                  <a:schemeClr val="accent5">
                    <a:lumMod val="50000"/>
                  </a:schemeClr>
                </a:solidFill>
                <a:latin typeface="+mj-lt"/>
                <a:ea typeface="+mj-ea"/>
              </a:rPr>
              <a:t>Equipment schematic diagram:</a:t>
            </a:r>
          </a:p>
        </p:txBody>
      </p:sp>
      <p:pic>
        <p:nvPicPr>
          <p:cNvPr id="36" name="Picture 35">
            <a:extLst>
              <a:ext uri="{FF2B5EF4-FFF2-40B4-BE49-F238E27FC236}">
                <a16:creationId xmlns:a16="http://schemas.microsoft.com/office/drawing/2014/main" id="{4831F3FC-8B7E-E427-DEE8-E1B95967C166}"/>
              </a:ext>
            </a:extLst>
          </p:cNvPr>
          <p:cNvPicPr>
            <a:picLocks noChangeAspect="1"/>
          </p:cNvPicPr>
          <p:nvPr/>
        </p:nvPicPr>
        <p:blipFill>
          <a:blip r:embed="rId7"/>
          <a:stretch>
            <a:fillRect/>
          </a:stretch>
        </p:blipFill>
        <p:spPr>
          <a:xfrm>
            <a:off x="3363255" y="5940387"/>
            <a:ext cx="4197275" cy="1734874"/>
          </a:xfrm>
          <a:prstGeom prst="rect">
            <a:avLst/>
          </a:prstGeom>
        </p:spPr>
      </p:pic>
      <p:pic>
        <p:nvPicPr>
          <p:cNvPr id="38" name="Picture 37" descr="A large metal container with a red top&#10;&#10;Description automatically generated">
            <a:extLst>
              <a:ext uri="{FF2B5EF4-FFF2-40B4-BE49-F238E27FC236}">
                <a16:creationId xmlns:a16="http://schemas.microsoft.com/office/drawing/2014/main" id="{D1F01FC3-409A-3855-7460-08F8D0CE0DD8}"/>
              </a:ext>
            </a:extLst>
          </p:cNvPr>
          <p:cNvPicPr>
            <a:picLocks noChangeAspect="1"/>
          </p:cNvPicPr>
          <p:nvPr/>
        </p:nvPicPr>
        <p:blipFill rotWithShape="1">
          <a:blip r:embed="rId8">
            <a:extLst>
              <a:ext uri="{28A0092B-C50C-407E-A947-70E740481C1C}">
                <a14:useLocalDpi xmlns:a14="http://schemas.microsoft.com/office/drawing/2010/main" val="0"/>
              </a:ext>
            </a:extLst>
          </a:blip>
          <a:srcRect l="10384" t="12464" r="13065" b="4084"/>
          <a:stretch/>
        </p:blipFill>
        <p:spPr>
          <a:xfrm>
            <a:off x="5226050" y="7643329"/>
            <a:ext cx="2330451" cy="3053357"/>
          </a:xfrm>
          <a:prstGeom prst="rect">
            <a:avLst/>
          </a:prstGeom>
        </p:spPr>
      </p:pic>
    </p:spTree>
    <p:extLst>
      <p:ext uri="{BB962C8B-B14F-4D97-AF65-F5344CB8AC3E}">
        <p14:creationId xmlns:p14="http://schemas.microsoft.com/office/powerpoint/2010/main" val="256155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7EA750B-F60C-96B9-565F-E959C9EEFE89}"/>
              </a:ext>
            </a:extLst>
          </p:cNvPr>
          <p:cNvSpPr txBox="1">
            <a:spLocks/>
          </p:cNvSpPr>
          <p:nvPr/>
        </p:nvSpPr>
        <p:spPr>
          <a:xfrm>
            <a:off x="446020" y="377139"/>
            <a:ext cx="3676650" cy="39116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kern="0" spc="-60">
                <a:solidFill>
                  <a:sysClr val="windowText" lastClr="000000"/>
                </a:solidFill>
              </a:rPr>
              <a:t>DILUTE</a:t>
            </a:r>
            <a:r>
              <a:rPr lang="en-US" kern="0" spc="-105">
                <a:solidFill>
                  <a:sysClr val="windowText" lastClr="000000"/>
                </a:solidFill>
              </a:rPr>
              <a:t> </a:t>
            </a:r>
            <a:r>
              <a:rPr lang="en-US" kern="0" spc="20">
                <a:solidFill>
                  <a:sysClr val="windowText" lastClr="000000"/>
                </a:solidFill>
              </a:rPr>
              <a:t>PHASE</a:t>
            </a:r>
            <a:r>
              <a:rPr lang="en-US" kern="0" spc="-105">
                <a:solidFill>
                  <a:sysClr val="windowText" lastClr="000000"/>
                </a:solidFill>
              </a:rPr>
              <a:t> </a:t>
            </a:r>
            <a:r>
              <a:rPr lang="en-US" kern="0" spc="-60">
                <a:solidFill>
                  <a:sysClr val="windowText" lastClr="000000"/>
                </a:solidFill>
              </a:rPr>
              <a:t>CONVEYING</a:t>
            </a:r>
            <a:endParaRPr lang="en-US" kern="0" spc="-60" dirty="0">
              <a:solidFill>
                <a:sysClr val="windowText" lastClr="000000"/>
              </a:solidFill>
            </a:endParaRPr>
          </a:p>
        </p:txBody>
      </p:sp>
      <p:sp>
        <p:nvSpPr>
          <p:cNvPr id="4" name="object 4">
            <a:extLst>
              <a:ext uri="{FF2B5EF4-FFF2-40B4-BE49-F238E27FC236}">
                <a16:creationId xmlns:a16="http://schemas.microsoft.com/office/drawing/2014/main" id="{C37CE53F-3E28-B995-20D8-458F1E573582}"/>
              </a:ext>
            </a:extLst>
          </p:cNvPr>
          <p:cNvSpPr txBox="1"/>
          <p:nvPr/>
        </p:nvSpPr>
        <p:spPr>
          <a:xfrm>
            <a:off x="444500" y="885139"/>
            <a:ext cx="5932170" cy="381000"/>
          </a:xfrm>
          <a:prstGeom prst="rect">
            <a:avLst/>
          </a:prstGeom>
        </p:spPr>
        <p:txBody>
          <a:bodyPr vert="horz" wrap="square" lIns="0" tIns="12700" rIns="0" bIns="0" rtlCol="0">
            <a:spAutoFit/>
          </a:bodyPr>
          <a:lstStyle/>
          <a:p>
            <a:pPr marL="228600" marR="5080" indent="-216535">
              <a:lnSpc>
                <a:spcPct val="116700"/>
              </a:lnSpc>
              <a:spcBef>
                <a:spcPts val="100"/>
              </a:spcBef>
              <a:buClr>
                <a:srgbClr val="E30613"/>
              </a:buClr>
              <a:buFont typeface="Lucida Sans Unicode"/>
              <a:buChar char="•"/>
              <a:tabLst>
                <a:tab pos="228600" algn="l"/>
                <a:tab pos="229235" algn="l"/>
              </a:tabLst>
            </a:pPr>
            <a:r>
              <a:rPr sz="1000" spc="45" dirty="0">
                <a:latin typeface="Trebuchet MS"/>
                <a:cs typeface="Trebuchet MS"/>
              </a:rPr>
              <a:t>Easy</a:t>
            </a:r>
            <a:r>
              <a:rPr sz="1000" spc="-20" dirty="0">
                <a:latin typeface="Trebuchet MS"/>
                <a:cs typeface="Trebuchet MS"/>
              </a:rPr>
              <a:t> </a:t>
            </a:r>
            <a:r>
              <a:rPr sz="1000" spc="-25" dirty="0">
                <a:latin typeface="Trebuchet MS"/>
                <a:cs typeface="Trebuchet MS"/>
              </a:rPr>
              <a:t>to</a:t>
            </a:r>
            <a:r>
              <a:rPr sz="1000" spc="-15" dirty="0">
                <a:latin typeface="Trebuchet MS"/>
                <a:cs typeface="Trebuchet MS"/>
              </a:rPr>
              <a:t> </a:t>
            </a:r>
            <a:r>
              <a:rPr sz="1000" spc="-20" dirty="0">
                <a:latin typeface="Trebuchet MS"/>
                <a:cs typeface="Trebuchet MS"/>
              </a:rPr>
              <a:t>implement</a:t>
            </a:r>
            <a:r>
              <a:rPr sz="1000" spc="-15" dirty="0">
                <a:latin typeface="Trebuchet MS"/>
                <a:cs typeface="Trebuchet MS"/>
              </a:rPr>
              <a:t> </a:t>
            </a:r>
            <a:r>
              <a:rPr sz="1000" spc="15" dirty="0">
                <a:latin typeface="Trebuchet MS"/>
                <a:cs typeface="Trebuchet MS"/>
              </a:rPr>
              <a:t>and</a:t>
            </a:r>
            <a:r>
              <a:rPr sz="1000" spc="-15" dirty="0">
                <a:latin typeface="Trebuchet MS"/>
                <a:cs typeface="Trebuchet MS"/>
              </a:rPr>
              <a:t> </a:t>
            </a:r>
            <a:r>
              <a:rPr sz="1000" spc="-30" dirty="0">
                <a:latin typeface="Trebuchet MS"/>
                <a:cs typeface="Trebuchet MS"/>
              </a:rPr>
              <a:t>versatile,</a:t>
            </a:r>
            <a:r>
              <a:rPr sz="1000" spc="-15" dirty="0">
                <a:latin typeface="Trebuchet MS"/>
                <a:cs typeface="Trebuchet MS"/>
              </a:rPr>
              <a:t> lean </a:t>
            </a:r>
            <a:r>
              <a:rPr sz="1000" spc="-10" dirty="0">
                <a:latin typeface="Trebuchet MS"/>
                <a:cs typeface="Trebuchet MS"/>
              </a:rPr>
              <a:t>or</a:t>
            </a:r>
            <a:r>
              <a:rPr sz="1000" spc="-15" dirty="0">
                <a:latin typeface="Trebuchet MS"/>
                <a:cs typeface="Trebuchet MS"/>
              </a:rPr>
              <a:t> </a:t>
            </a:r>
            <a:r>
              <a:rPr sz="1000" spc="-35" dirty="0">
                <a:latin typeface="Trebuchet MS"/>
                <a:cs typeface="Trebuchet MS"/>
              </a:rPr>
              <a:t>dilute</a:t>
            </a:r>
            <a:r>
              <a:rPr sz="1000" spc="-15" dirty="0">
                <a:latin typeface="Trebuchet MS"/>
                <a:cs typeface="Trebuchet MS"/>
              </a:rPr>
              <a:t> </a:t>
            </a:r>
            <a:r>
              <a:rPr sz="1000" spc="25" dirty="0">
                <a:latin typeface="Trebuchet MS"/>
                <a:cs typeface="Trebuchet MS"/>
              </a:rPr>
              <a:t>phase</a:t>
            </a:r>
            <a:r>
              <a:rPr sz="1000" spc="-15" dirty="0">
                <a:latin typeface="Trebuchet MS"/>
                <a:cs typeface="Trebuchet MS"/>
              </a:rPr>
              <a:t> </a:t>
            </a:r>
            <a:r>
              <a:rPr sz="1000" spc="10" dirty="0">
                <a:latin typeface="Trebuchet MS"/>
                <a:cs typeface="Trebuchet MS"/>
              </a:rPr>
              <a:t>conveying</a:t>
            </a:r>
            <a:r>
              <a:rPr sz="1000" spc="-15" dirty="0">
                <a:latin typeface="Trebuchet MS"/>
                <a:cs typeface="Trebuchet MS"/>
              </a:rPr>
              <a:t> </a:t>
            </a:r>
            <a:r>
              <a:rPr sz="1000" spc="20" dirty="0">
                <a:latin typeface="Trebuchet MS"/>
                <a:cs typeface="Trebuchet MS"/>
              </a:rPr>
              <a:t>can</a:t>
            </a:r>
            <a:r>
              <a:rPr sz="1000" spc="-15" dirty="0">
                <a:latin typeface="Trebuchet MS"/>
                <a:cs typeface="Trebuchet MS"/>
              </a:rPr>
              <a:t> </a:t>
            </a:r>
            <a:r>
              <a:rPr sz="1000" spc="10" dirty="0">
                <a:latin typeface="Trebuchet MS"/>
                <a:cs typeface="Trebuchet MS"/>
              </a:rPr>
              <a:t>be</a:t>
            </a:r>
            <a:r>
              <a:rPr sz="1000" spc="-15" dirty="0">
                <a:latin typeface="Trebuchet MS"/>
                <a:cs typeface="Trebuchet MS"/>
              </a:rPr>
              <a:t> </a:t>
            </a:r>
            <a:r>
              <a:rPr sz="1000" spc="-30" dirty="0">
                <a:latin typeface="Trebuchet MS"/>
                <a:cs typeface="Trebuchet MS"/>
              </a:rPr>
              <a:t>the</a:t>
            </a:r>
            <a:r>
              <a:rPr sz="1000" spc="-15" dirty="0">
                <a:latin typeface="Trebuchet MS"/>
                <a:cs typeface="Trebuchet MS"/>
              </a:rPr>
              <a:t> </a:t>
            </a:r>
            <a:r>
              <a:rPr sz="1000" spc="-25" dirty="0">
                <a:latin typeface="Trebuchet MS"/>
                <a:cs typeface="Trebuchet MS"/>
              </a:rPr>
              <a:t>perfect</a:t>
            </a:r>
            <a:r>
              <a:rPr sz="1000" spc="-15" dirty="0">
                <a:latin typeface="Trebuchet MS"/>
                <a:cs typeface="Trebuchet MS"/>
              </a:rPr>
              <a:t> </a:t>
            </a:r>
            <a:r>
              <a:rPr sz="1000" spc="-5" dirty="0">
                <a:latin typeface="Trebuchet MS"/>
                <a:cs typeface="Trebuchet MS"/>
              </a:rPr>
              <a:t>solution</a:t>
            </a:r>
            <a:r>
              <a:rPr sz="1000" spc="-15" dirty="0">
                <a:latin typeface="Trebuchet MS"/>
                <a:cs typeface="Trebuchet MS"/>
              </a:rPr>
              <a:t> </a:t>
            </a:r>
            <a:r>
              <a:rPr sz="1000" spc="-35" dirty="0">
                <a:latin typeface="Trebuchet MS"/>
                <a:cs typeface="Trebuchet MS"/>
              </a:rPr>
              <a:t>for</a:t>
            </a:r>
            <a:r>
              <a:rPr sz="1000" spc="-15" dirty="0">
                <a:latin typeface="Trebuchet MS"/>
                <a:cs typeface="Trebuchet MS"/>
              </a:rPr>
              <a:t> </a:t>
            </a:r>
            <a:r>
              <a:rPr sz="1000" spc="10" dirty="0">
                <a:latin typeface="Trebuchet MS"/>
                <a:cs typeface="Trebuchet MS"/>
              </a:rPr>
              <a:t>many </a:t>
            </a:r>
            <a:r>
              <a:rPr sz="1000" spc="-285" dirty="0">
                <a:latin typeface="Trebuchet MS"/>
                <a:cs typeface="Trebuchet MS"/>
              </a:rPr>
              <a:t> </a:t>
            </a:r>
            <a:r>
              <a:rPr sz="1000" dirty="0">
                <a:latin typeface="Trebuchet MS"/>
                <a:cs typeface="Trebuchet MS"/>
              </a:rPr>
              <a:t>nonsensitive</a:t>
            </a:r>
            <a:r>
              <a:rPr sz="1000" spc="-25" dirty="0">
                <a:latin typeface="Trebuchet MS"/>
                <a:cs typeface="Trebuchet MS"/>
              </a:rPr>
              <a:t> </a:t>
            </a:r>
            <a:r>
              <a:rPr sz="1000" spc="20" dirty="0">
                <a:latin typeface="Trebuchet MS"/>
                <a:cs typeface="Trebuchet MS"/>
              </a:rPr>
              <a:t>powders</a:t>
            </a:r>
            <a:r>
              <a:rPr sz="1000" spc="-30" dirty="0">
                <a:latin typeface="Trebuchet MS"/>
                <a:cs typeface="Trebuchet MS"/>
              </a:rPr>
              <a:t> </a:t>
            </a:r>
            <a:r>
              <a:rPr sz="1000" spc="15" dirty="0">
                <a:latin typeface="Trebuchet MS"/>
                <a:cs typeface="Trebuchet MS"/>
              </a:rPr>
              <a:t>and</a:t>
            </a:r>
            <a:r>
              <a:rPr sz="1000" spc="-25" dirty="0">
                <a:latin typeface="Trebuchet MS"/>
                <a:cs typeface="Trebuchet MS"/>
              </a:rPr>
              <a:t> </a:t>
            </a:r>
            <a:r>
              <a:rPr sz="1000" spc="-5" dirty="0">
                <a:latin typeface="Trebuchet MS"/>
                <a:cs typeface="Trebuchet MS"/>
              </a:rPr>
              <a:t>bulk</a:t>
            </a:r>
            <a:r>
              <a:rPr sz="1000" spc="-25" dirty="0">
                <a:latin typeface="Trebuchet MS"/>
                <a:cs typeface="Trebuchet MS"/>
              </a:rPr>
              <a:t> materials.</a:t>
            </a:r>
            <a:endParaRPr sz="1000">
              <a:latin typeface="Trebuchet MS"/>
              <a:cs typeface="Trebuchet MS"/>
            </a:endParaRPr>
          </a:p>
        </p:txBody>
      </p:sp>
      <p:sp>
        <p:nvSpPr>
          <p:cNvPr id="5" name="object 5">
            <a:extLst>
              <a:ext uri="{FF2B5EF4-FFF2-40B4-BE49-F238E27FC236}">
                <a16:creationId xmlns:a16="http://schemas.microsoft.com/office/drawing/2014/main" id="{6D43041E-CD59-FA30-13F4-AFB5B3648EDB}"/>
              </a:ext>
            </a:extLst>
          </p:cNvPr>
          <p:cNvSpPr/>
          <p:nvPr/>
        </p:nvSpPr>
        <p:spPr>
          <a:xfrm>
            <a:off x="134620" y="5754155"/>
            <a:ext cx="7287259" cy="2089796"/>
          </a:xfrm>
          <a:custGeom>
            <a:avLst/>
            <a:gdLst/>
            <a:ahLst/>
            <a:cxnLst/>
            <a:rect l="l" t="t" r="r" b="b"/>
            <a:pathLst>
              <a:path w="7560309" h="3242309">
                <a:moveTo>
                  <a:pt x="7559992" y="0"/>
                </a:moveTo>
                <a:lnTo>
                  <a:pt x="0" y="0"/>
                </a:lnTo>
                <a:lnTo>
                  <a:pt x="0" y="3241802"/>
                </a:lnTo>
                <a:lnTo>
                  <a:pt x="7559992" y="3241802"/>
                </a:lnTo>
                <a:lnTo>
                  <a:pt x="7559992" y="0"/>
                </a:lnTo>
                <a:close/>
              </a:path>
            </a:pathLst>
          </a:custGeom>
          <a:solidFill>
            <a:schemeClr val="accent5">
              <a:lumMod val="60000"/>
              <a:lumOff val="4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67217F5E-D2A5-C457-9091-06A785AED5DA}"/>
              </a:ext>
            </a:extLst>
          </p:cNvPr>
          <p:cNvSpPr txBox="1"/>
          <p:nvPr/>
        </p:nvSpPr>
        <p:spPr>
          <a:xfrm>
            <a:off x="389738" y="5802428"/>
            <a:ext cx="6671309" cy="1907510"/>
          </a:xfrm>
          <a:prstGeom prst="rect">
            <a:avLst/>
          </a:prstGeom>
        </p:spPr>
        <p:txBody>
          <a:bodyPr vert="horz" wrap="square" lIns="0" tIns="12700" rIns="0" bIns="0" rtlCol="0">
            <a:spAutoFit/>
          </a:bodyPr>
          <a:lstStyle/>
          <a:p>
            <a:pPr marL="12700" marR="5080">
              <a:lnSpc>
                <a:spcPct val="116700"/>
              </a:lnSpc>
              <a:spcBef>
                <a:spcPts val="100"/>
              </a:spcBef>
            </a:pPr>
            <a:r>
              <a:rPr sz="1200" b="1" dirty="0">
                <a:solidFill>
                  <a:schemeClr val="accent5">
                    <a:lumMod val="50000"/>
                  </a:schemeClr>
                </a:solidFill>
                <a:latin typeface="Arial" panose="020B0604020202020204" pitchFamily="34" charset="0"/>
                <a:cs typeface="Arial" panose="020B0604020202020204" pitchFamily="34" charset="0"/>
              </a:rPr>
              <a:t>Lean or dilute phase conveying systems are the ideal solution for transferring bulk materials that do not require  particle preservation and are not abrasive. Its advantage lies in the versatility of products that can be  conveyed as well as in the space saving setup.</a:t>
            </a:r>
            <a:endParaRPr sz="1200" dirty="0">
              <a:solidFill>
                <a:schemeClr val="accent5">
                  <a:lumMod val="50000"/>
                </a:schemeClr>
              </a:solidFill>
              <a:latin typeface="Arial" panose="020B0604020202020204" pitchFamily="34" charset="0"/>
              <a:cs typeface="Arial" panose="020B0604020202020204" pitchFamily="34" charset="0"/>
            </a:endParaRPr>
          </a:p>
          <a:p>
            <a:pPr>
              <a:lnSpc>
                <a:spcPct val="100000"/>
              </a:lnSpc>
              <a:spcBef>
                <a:spcPts val="15"/>
              </a:spcBef>
            </a:pPr>
            <a:endParaRPr sz="1200" dirty="0">
              <a:solidFill>
                <a:schemeClr val="accent5">
                  <a:lumMod val="50000"/>
                </a:schemeClr>
              </a:solidFill>
              <a:latin typeface="Arial" panose="020B0604020202020204" pitchFamily="34" charset="0"/>
              <a:cs typeface="Arial" panose="020B0604020202020204" pitchFamily="34" charset="0"/>
            </a:endParaRPr>
          </a:p>
          <a:p>
            <a:pPr marL="12700" marR="5080">
              <a:lnSpc>
                <a:spcPct val="116700"/>
              </a:lnSpc>
              <a:spcBef>
                <a:spcPts val="5"/>
              </a:spcBef>
            </a:pPr>
            <a:r>
              <a:rPr sz="1200" dirty="0">
                <a:solidFill>
                  <a:schemeClr val="accent5">
                    <a:lumMod val="50000"/>
                  </a:schemeClr>
                </a:solidFill>
                <a:latin typeface="Arial" panose="020B0604020202020204" pitchFamily="34" charset="0"/>
                <a:cs typeface="Arial" panose="020B0604020202020204" pitchFamily="34" charset="0"/>
              </a:rPr>
              <a:t>The product is usually introduced by means of a rotary valve into the piping system. A sufficiently high gas velocity  (typically &gt;20 m/s) is required to keep the particles in suspension (keep the particles „flying“) and to convey the bulk  solids into the receiving hopper. </a:t>
            </a:r>
            <a:r>
              <a:rPr lang="en-US" sz="1200" dirty="0">
                <a:solidFill>
                  <a:schemeClr val="accent5">
                    <a:lumMod val="50000"/>
                  </a:schemeClr>
                </a:solidFill>
                <a:latin typeface="Arial" panose="020B0604020202020204" pitchFamily="34" charset="0"/>
                <a:cs typeface="Arial" panose="020B0604020202020204" pitchFamily="34" charset="0"/>
              </a:rPr>
              <a:t>YOUWEI’S</a:t>
            </a:r>
            <a:r>
              <a:rPr sz="1200" dirty="0">
                <a:solidFill>
                  <a:schemeClr val="accent5">
                    <a:lumMod val="50000"/>
                  </a:schemeClr>
                </a:solidFill>
                <a:latin typeface="Arial" panose="020B0604020202020204" pitchFamily="34" charset="0"/>
                <a:cs typeface="Arial" panose="020B0604020202020204" pitchFamily="34" charset="0"/>
              </a:rPr>
              <a:t> rotary valves and the configuration of the product intake minimises the  damage of the equipment by the unavoidable leakage air.</a:t>
            </a:r>
          </a:p>
        </p:txBody>
      </p:sp>
      <p:grpSp>
        <p:nvGrpSpPr>
          <p:cNvPr id="7" name="object 7">
            <a:extLst>
              <a:ext uri="{FF2B5EF4-FFF2-40B4-BE49-F238E27FC236}">
                <a16:creationId xmlns:a16="http://schemas.microsoft.com/office/drawing/2014/main" id="{92375EAD-688F-B2EA-2D62-287022441245}"/>
              </a:ext>
            </a:extLst>
          </p:cNvPr>
          <p:cNvGrpSpPr/>
          <p:nvPr/>
        </p:nvGrpSpPr>
        <p:grpSpPr>
          <a:xfrm>
            <a:off x="0" y="1265606"/>
            <a:ext cx="5116370" cy="1974733"/>
            <a:chOff x="-19297" y="1449972"/>
            <a:chExt cx="5116370" cy="1974733"/>
          </a:xfrm>
        </p:grpSpPr>
        <p:pic>
          <p:nvPicPr>
            <p:cNvPr id="8" name="object 8">
              <a:extLst>
                <a:ext uri="{FF2B5EF4-FFF2-40B4-BE49-F238E27FC236}">
                  <a16:creationId xmlns:a16="http://schemas.microsoft.com/office/drawing/2014/main" id="{876DFD72-A6BF-9339-9B02-9290399A7F50}"/>
                </a:ext>
              </a:extLst>
            </p:cNvPr>
            <p:cNvPicPr/>
            <p:nvPr/>
          </p:nvPicPr>
          <p:blipFill>
            <a:blip r:embed="rId2" cstate="print"/>
            <a:stretch>
              <a:fillRect/>
            </a:stretch>
          </p:blipFill>
          <p:spPr>
            <a:xfrm>
              <a:off x="-19297" y="1639086"/>
              <a:ext cx="3625850" cy="1785619"/>
            </a:xfrm>
            <a:prstGeom prst="rect">
              <a:avLst/>
            </a:prstGeom>
          </p:spPr>
        </p:pic>
        <p:pic>
          <p:nvPicPr>
            <p:cNvPr id="9" name="object 9">
              <a:extLst>
                <a:ext uri="{FF2B5EF4-FFF2-40B4-BE49-F238E27FC236}">
                  <a16:creationId xmlns:a16="http://schemas.microsoft.com/office/drawing/2014/main" id="{D889CEC4-CB41-9AE1-D1FA-7FAC86C526BA}"/>
                </a:ext>
              </a:extLst>
            </p:cNvPr>
            <p:cNvPicPr/>
            <p:nvPr/>
          </p:nvPicPr>
          <p:blipFill rotWithShape="1">
            <a:blip r:embed="rId3" cstate="print"/>
            <a:srcRect l="7635" t="12930" r="8711"/>
            <a:stretch/>
          </p:blipFill>
          <p:spPr>
            <a:xfrm>
              <a:off x="2845931" y="1449972"/>
              <a:ext cx="2251142" cy="1314144"/>
            </a:xfrm>
            <a:prstGeom prst="rect">
              <a:avLst/>
            </a:prstGeom>
          </p:spPr>
        </p:pic>
      </p:grpSp>
      <p:pic>
        <p:nvPicPr>
          <p:cNvPr id="10" name="object 10">
            <a:extLst>
              <a:ext uri="{FF2B5EF4-FFF2-40B4-BE49-F238E27FC236}">
                <a16:creationId xmlns:a16="http://schemas.microsoft.com/office/drawing/2014/main" id="{0901F570-D1C2-B2EE-E3D0-BDFF96D6AB83}"/>
              </a:ext>
            </a:extLst>
          </p:cNvPr>
          <p:cNvPicPr/>
          <p:nvPr/>
        </p:nvPicPr>
        <p:blipFill>
          <a:blip r:embed="rId4" cstate="print"/>
          <a:stretch>
            <a:fillRect/>
          </a:stretch>
        </p:blipFill>
        <p:spPr>
          <a:xfrm>
            <a:off x="117047" y="3530345"/>
            <a:ext cx="2932201" cy="2089797"/>
          </a:xfrm>
          <a:prstGeom prst="rect">
            <a:avLst/>
          </a:prstGeom>
        </p:spPr>
      </p:pic>
      <p:sp>
        <p:nvSpPr>
          <p:cNvPr id="12" name="object 2">
            <a:extLst>
              <a:ext uri="{FF2B5EF4-FFF2-40B4-BE49-F238E27FC236}">
                <a16:creationId xmlns:a16="http://schemas.microsoft.com/office/drawing/2014/main" id="{13388022-0EFB-40F1-A84F-94A2BD080875}"/>
              </a:ext>
            </a:extLst>
          </p:cNvPr>
          <p:cNvSpPr/>
          <p:nvPr/>
        </p:nvSpPr>
        <p:spPr>
          <a:xfrm>
            <a:off x="0" y="228600"/>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fontAlgn="base"/>
            <a:endParaRPr lang="en-US" sz="3200" b="1" i="0" dirty="0">
              <a:solidFill>
                <a:schemeClr val="accent5">
                  <a:lumMod val="20000"/>
                  <a:lumOff val="80000"/>
                </a:schemeClr>
              </a:solidFill>
              <a:effectLst>
                <a:outerShdw blurRad="38100" dist="38100" dir="2700000" algn="tl">
                  <a:srgbClr val="000000">
                    <a:alpha val="43137"/>
                  </a:srgbClr>
                </a:outerShdw>
              </a:effectLst>
              <a:latin typeface="Google Sans"/>
            </a:endParaRPr>
          </a:p>
          <a:p>
            <a:pPr algn="l" fontAlgn="base"/>
            <a:endParaRPr lang="en-US" sz="2800" b="1" i="0" dirty="0">
              <a:solidFill>
                <a:schemeClr val="accent5">
                  <a:lumMod val="40000"/>
                  <a:lumOff val="60000"/>
                </a:schemeClr>
              </a:solidFill>
              <a:effectLst>
                <a:outerShdw blurRad="38100" dist="38100" dir="2700000" algn="tl">
                  <a:srgbClr val="000000">
                    <a:alpha val="43137"/>
                  </a:srgbClr>
                </a:outerShdw>
              </a:effectLst>
              <a:latin typeface="Roboto Slab" pitchFamily="2" charset="0"/>
            </a:endParaRPr>
          </a:p>
        </p:txBody>
      </p:sp>
      <p:pic>
        <p:nvPicPr>
          <p:cNvPr id="13" name="Picture 12" descr="A blue and white logo&#10;&#10;Description automatically generated">
            <a:extLst>
              <a:ext uri="{FF2B5EF4-FFF2-40B4-BE49-F238E27FC236}">
                <a16:creationId xmlns:a16="http://schemas.microsoft.com/office/drawing/2014/main" id="{19DA7CA4-3CBB-CEA6-7389-ADAAB0BB6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6437" y="142028"/>
            <a:ext cx="1183563" cy="1198834"/>
          </a:xfrm>
          <a:prstGeom prst="rect">
            <a:avLst/>
          </a:prstGeom>
          <a:effectLst>
            <a:softEdge rad="190500"/>
          </a:effectLst>
        </p:spPr>
      </p:pic>
      <p:sp>
        <p:nvSpPr>
          <p:cNvPr id="15" name="TextBox 14">
            <a:extLst>
              <a:ext uri="{FF2B5EF4-FFF2-40B4-BE49-F238E27FC236}">
                <a16:creationId xmlns:a16="http://schemas.microsoft.com/office/drawing/2014/main" id="{EC794A74-47D3-CA7A-496C-9412304DEF57}"/>
              </a:ext>
            </a:extLst>
          </p:cNvPr>
          <p:cNvSpPr txBox="1"/>
          <p:nvPr/>
        </p:nvSpPr>
        <p:spPr>
          <a:xfrm>
            <a:off x="179027" y="202836"/>
            <a:ext cx="3811772"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Google Sans"/>
              </a:rPr>
              <a:t>DILUTE PHASE CONVEYING</a:t>
            </a:r>
          </a:p>
        </p:txBody>
      </p:sp>
      <p:sp>
        <p:nvSpPr>
          <p:cNvPr id="16" name="object 4">
            <a:extLst>
              <a:ext uri="{FF2B5EF4-FFF2-40B4-BE49-F238E27FC236}">
                <a16:creationId xmlns:a16="http://schemas.microsoft.com/office/drawing/2014/main" id="{3BE90AEF-02C8-08BE-5865-B2BC87E0EDCA}"/>
              </a:ext>
            </a:extLst>
          </p:cNvPr>
          <p:cNvSpPr/>
          <p:nvPr/>
        </p:nvSpPr>
        <p:spPr>
          <a:xfrm>
            <a:off x="134620" y="7918674"/>
            <a:ext cx="7287259" cy="2632698"/>
          </a:xfrm>
          <a:custGeom>
            <a:avLst/>
            <a:gdLst/>
            <a:ahLst/>
            <a:cxnLst/>
            <a:rect l="l" t="t" r="r" b="b"/>
            <a:pathLst>
              <a:path w="7538084" h="3242309">
                <a:moveTo>
                  <a:pt x="7537793" y="0"/>
                </a:moveTo>
                <a:lnTo>
                  <a:pt x="0" y="0"/>
                </a:lnTo>
                <a:lnTo>
                  <a:pt x="0" y="3241802"/>
                </a:lnTo>
                <a:lnTo>
                  <a:pt x="7537793" y="3241802"/>
                </a:lnTo>
                <a:lnTo>
                  <a:pt x="7537793" y="0"/>
                </a:lnTo>
                <a:close/>
              </a:path>
            </a:pathLst>
          </a:custGeom>
          <a:solidFill>
            <a:schemeClr val="accent5">
              <a:lumMod val="60000"/>
              <a:lumOff val="40000"/>
            </a:schemeClr>
          </a:solidFill>
        </p:spPr>
        <p:txBody>
          <a:bodyPr wrap="square" lIns="0" tIns="0" rIns="0" bIns="0" rtlCol="0"/>
          <a:lstStyle/>
          <a:p>
            <a:endParaRPr/>
          </a:p>
        </p:txBody>
      </p:sp>
      <p:sp>
        <p:nvSpPr>
          <p:cNvPr id="17" name="object 5">
            <a:extLst>
              <a:ext uri="{FF2B5EF4-FFF2-40B4-BE49-F238E27FC236}">
                <a16:creationId xmlns:a16="http://schemas.microsoft.com/office/drawing/2014/main" id="{4AAE9474-E627-8D9B-AE87-22B71D528B62}"/>
              </a:ext>
            </a:extLst>
          </p:cNvPr>
          <p:cNvSpPr txBox="1"/>
          <p:nvPr/>
        </p:nvSpPr>
        <p:spPr>
          <a:xfrm>
            <a:off x="523990" y="7939187"/>
            <a:ext cx="5388557" cy="2622449"/>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5">
                    <a:lumMod val="50000"/>
                  </a:schemeClr>
                </a:solidFill>
                <a:latin typeface="Arial" panose="020B0604020202020204" pitchFamily="34" charset="0"/>
                <a:cs typeface="Arial" panose="020B0604020202020204" pitchFamily="34" charset="0"/>
              </a:rPr>
              <a:t>Your benefits</a:t>
            </a:r>
          </a:p>
          <a:p>
            <a:pPr>
              <a:lnSpc>
                <a:spcPct val="100000"/>
              </a:lnSpc>
              <a:spcBef>
                <a:spcPts val="30"/>
              </a:spcBef>
            </a:pPr>
            <a:endParaRPr sz="1200" dirty="0">
              <a:solidFill>
                <a:schemeClr val="accent5">
                  <a:lumMod val="50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lang="en-US" sz="1200" dirty="0">
                <a:solidFill>
                  <a:schemeClr val="accent5">
                    <a:lumMod val="50000"/>
                  </a:schemeClr>
                </a:solidFill>
                <a:latin typeface="Arial" panose="020B0604020202020204" pitchFamily="34" charset="0"/>
                <a:cs typeface="Arial" panose="020B0604020202020204" pitchFamily="34" charset="0"/>
              </a:rPr>
              <a:t>YOUWEI’S</a:t>
            </a:r>
            <a:r>
              <a:rPr sz="1200" dirty="0">
                <a:solidFill>
                  <a:schemeClr val="accent5">
                    <a:lumMod val="50000"/>
                  </a:schemeClr>
                </a:solidFill>
                <a:latin typeface="Arial" panose="020B0604020202020204" pitchFamily="34" charset="0"/>
                <a:cs typeface="Arial" panose="020B0604020202020204" pitchFamily="34" charset="0"/>
              </a:rPr>
              <a:t> lean phase conveying systems are economical and reliable solutions</a:t>
            </a:r>
          </a:p>
          <a:p>
            <a:pPr marL="228600" indent="-216535">
              <a:lnSpc>
                <a:spcPct val="100000"/>
              </a:lnSpc>
              <a:spcBef>
                <a:spcPts val="200"/>
              </a:spcBef>
              <a:buClr>
                <a:srgbClr val="E30613"/>
              </a:buClr>
              <a:buFont typeface="Lucida Sans Unicode"/>
              <a:buChar char="•"/>
              <a:tabLst>
                <a:tab pos="228600" algn="l"/>
                <a:tab pos="229235" algn="l"/>
              </a:tabLst>
            </a:pPr>
            <a:r>
              <a:rPr sz="1200" dirty="0">
                <a:solidFill>
                  <a:schemeClr val="accent5">
                    <a:lumMod val="50000"/>
                  </a:schemeClr>
                </a:solidFill>
                <a:latin typeface="Arial" panose="020B0604020202020204" pitchFamily="34" charset="0"/>
                <a:cs typeface="Arial" panose="020B0604020202020204" pitchFamily="34" charset="0"/>
              </a:rPr>
              <a:t>Simple setup of the system</a:t>
            </a:r>
          </a:p>
          <a:p>
            <a:pPr marL="228600" indent="-216535">
              <a:lnSpc>
                <a:spcPct val="100000"/>
              </a:lnSpc>
              <a:spcBef>
                <a:spcPts val="200"/>
              </a:spcBef>
              <a:buClr>
                <a:srgbClr val="E30613"/>
              </a:buClr>
              <a:buFont typeface="Lucida Sans Unicode"/>
              <a:buChar char="•"/>
              <a:tabLst>
                <a:tab pos="228600" algn="l"/>
                <a:tab pos="229235" algn="l"/>
              </a:tabLst>
            </a:pPr>
            <a:r>
              <a:rPr sz="1200" dirty="0">
                <a:solidFill>
                  <a:schemeClr val="accent5">
                    <a:lumMod val="50000"/>
                  </a:schemeClr>
                </a:solidFill>
                <a:latin typeface="Arial" panose="020B0604020202020204" pitchFamily="34" charset="0"/>
                <a:cs typeface="Arial" panose="020B0604020202020204" pitchFamily="34" charset="0"/>
              </a:rPr>
              <a:t>Little headroom necessary for installation</a:t>
            </a:r>
          </a:p>
          <a:p>
            <a:pPr marL="228600" indent="-216535">
              <a:lnSpc>
                <a:spcPct val="100000"/>
              </a:lnSpc>
              <a:spcBef>
                <a:spcPts val="200"/>
              </a:spcBef>
              <a:buClr>
                <a:srgbClr val="E30613"/>
              </a:buClr>
              <a:buFont typeface="Lucida Sans Unicode"/>
              <a:buChar char="•"/>
              <a:tabLst>
                <a:tab pos="228600" algn="l"/>
                <a:tab pos="229235" algn="l"/>
              </a:tabLst>
            </a:pPr>
            <a:r>
              <a:rPr sz="1200" dirty="0">
                <a:solidFill>
                  <a:schemeClr val="accent5">
                    <a:lumMod val="50000"/>
                  </a:schemeClr>
                </a:solidFill>
                <a:latin typeface="Arial" panose="020B0604020202020204" pitchFamily="34" charset="0"/>
                <a:cs typeface="Arial" panose="020B0604020202020204" pitchFamily="34" charset="0"/>
              </a:rPr>
              <a:t>The throughput can be varied by controlling the rotational speed of the rotary valve</a:t>
            </a:r>
          </a:p>
          <a:p>
            <a:pPr marL="228600" indent="-216535">
              <a:lnSpc>
                <a:spcPct val="100000"/>
              </a:lnSpc>
              <a:spcBef>
                <a:spcPts val="200"/>
              </a:spcBef>
              <a:buClr>
                <a:srgbClr val="E30613"/>
              </a:buClr>
              <a:buFont typeface="Lucida Sans Unicode"/>
              <a:buChar char="•"/>
              <a:tabLst>
                <a:tab pos="228600" algn="l"/>
                <a:tab pos="229235" algn="l"/>
              </a:tabLst>
            </a:pPr>
            <a:r>
              <a:rPr sz="1200" dirty="0">
                <a:solidFill>
                  <a:schemeClr val="accent5">
                    <a:lumMod val="50000"/>
                  </a:schemeClr>
                </a:solidFill>
                <a:latin typeface="Arial" panose="020B0604020202020204" pitchFamily="34" charset="0"/>
                <a:cs typeface="Arial" panose="020B0604020202020204" pitchFamily="34" charset="0"/>
              </a:rPr>
              <a:t>Lean phase conveying systems can be used with in-line sifters for screening applications</a:t>
            </a:r>
          </a:p>
          <a:p>
            <a:pPr marL="228600" marR="5080" indent="-216535">
              <a:lnSpc>
                <a:spcPct val="116700"/>
              </a:lnSpc>
              <a:buClr>
                <a:srgbClr val="E30613"/>
              </a:buClr>
              <a:buFont typeface="Lucida Sans Unicode"/>
              <a:buChar char="•"/>
              <a:tabLst>
                <a:tab pos="228600" algn="l"/>
                <a:tab pos="229235" algn="l"/>
              </a:tabLst>
            </a:pPr>
            <a:r>
              <a:rPr lang="en-US" sz="1200" dirty="0">
                <a:solidFill>
                  <a:schemeClr val="accent5">
                    <a:lumMod val="50000"/>
                  </a:schemeClr>
                </a:solidFill>
                <a:latin typeface="Arial" panose="020B0604020202020204" pitchFamily="34" charset="0"/>
                <a:cs typeface="Arial" panose="020B0604020202020204" pitchFamily="34" charset="0"/>
              </a:rPr>
              <a:t>YOUWEI’S</a:t>
            </a:r>
            <a:r>
              <a:rPr sz="1200" dirty="0">
                <a:solidFill>
                  <a:schemeClr val="accent5">
                    <a:lumMod val="50000"/>
                  </a:schemeClr>
                </a:solidFill>
                <a:latin typeface="Arial" panose="020B0604020202020204" pitchFamily="34" charset="0"/>
                <a:cs typeface="Arial" panose="020B0604020202020204" pitchFamily="34" charset="0"/>
              </a:rPr>
              <a:t> RotaVal rotary valves are available as easy to clean extractable units, with re-enforced  replaceable blade inserts or in special executions for pharma and nutrition</a:t>
            </a:r>
          </a:p>
        </p:txBody>
      </p:sp>
      <p:pic>
        <p:nvPicPr>
          <p:cNvPr id="19" name="Picture 18" descr="A machine with pipes and valves&#10;&#10;Description automatically generated">
            <a:extLst>
              <a:ext uri="{FF2B5EF4-FFF2-40B4-BE49-F238E27FC236}">
                <a16:creationId xmlns:a16="http://schemas.microsoft.com/office/drawing/2014/main" id="{315896A2-5984-D823-A24E-3472946E7F35}"/>
              </a:ext>
            </a:extLst>
          </p:cNvPr>
          <p:cNvPicPr>
            <a:picLocks noChangeAspect="1"/>
          </p:cNvPicPr>
          <p:nvPr/>
        </p:nvPicPr>
        <p:blipFill rotWithShape="1">
          <a:blip r:embed="rId6">
            <a:extLst>
              <a:ext uri="{28A0092B-C50C-407E-A947-70E740481C1C}">
                <a14:useLocalDpi xmlns:a14="http://schemas.microsoft.com/office/drawing/2010/main" val="0"/>
              </a:ext>
            </a:extLst>
          </a:blip>
          <a:srcRect b="3343"/>
          <a:stretch/>
        </p:blipFill>
        <p:spPr>
          <a:xfrm>
            <a:off x="3149790" y="3122091"/>
            <a:ext cx="4387308" cy="2609360"/>
          </a:xfrm>
          <a:prstGeom prst="rect">
            <a:avLst/>
          </a:prstGeom>
        </p:spPr>
      </p:pic>
      <p:sp>
        <p:nvSpPr>
          <p:cNvPr id="20" name="object 5">
            <a:extLst>
              <a:ext uri="{FF2B5EF4-FFF2-40B4-BE49-F238E27FC236}">
                <a16:creationId xmlns:a16="http://schemas.microsoft.com/office/drawing/2014/main" id="{84E14E17-BE52-F725-5B3F-C99B4FB8B917}"/>
              </a:ext>
            </a:extLst>
          </p:cNvPr>
          <p:cNvSpPr txBox="1"/>
          <p:nvPr/>
        </p:nvSpPr>
        <p:spPr>
          <a:xfrm>
            <a:off x="5094211" y="1843244"/>
            <a:ext cx="2442887" cy="1266116"/>
          </a:xfrm>
          <a:prstGeom prst="rect">
            <a:avLst/>
          </a:prstGeom>
          <a:solidFill>
            <a:schemeClr val="tx1">
              <a:lumMod val="65000"/>
              <a:lumOff val="35000"/>
            </a:schemeClr>
          </a:solidFill>
        </p:spPr>
        <p:txBody>
          <a:bodyPr vert="horz" wrap="square" lIns="0" tIns="87630" rIns="0" bIns="0" rtlCol="0">
            <a:spAutoFit/>
          </a:bodyPr>
          <a:lstStyle/>
          <a:p>
            <a:pPr marL="116839">
              <a:lnSpc>
                <a:spcPct val="100000"/>
              </a:lnSpc>
              <a:spcBef>
                <a:spcPts val="690"/>
              </a:spcBef>
            </a:pPr>
            <a:r>
              <a:rPr lang="en-US" sz="900" spc="5" dirty="0">
                <a:solidFill>
                  <a:srgbClr val="FFFFFF"/>
                </a:solidFill>
                <a:latin typeface="Arial MT"/>
                <a:cs typeface="Arial MT"/>
              </a:rPr>
              <a:t>Why</a:t>
            </a:r>
            <a:r>
              <a:rPr lang="en-US" sz="900" spc="60" dirty="0">
                <a:solidFill>
                  <a:srgbClr val="FFFFFF"/>
                </a:solidFill>
                <a:latin typeface="Arial MT"/>
                <a:cs typeface="Arial MT"/>
              </a:rPr>
              <a:t> </a:t>
            </a:r>
            <a:r>
              <a:rPr lang="en-US" sz="900" spc="25" dirty="0">
                <a:solidFill>
                  <a:srgbClr val="FFFFFF"/>
                </a:solidFill>
                <a:latin typeface="Arial MT"/>
                <a:cs typeface="Arial MT"/>
              </a:rPr>
              <a:t>dilute</a:t>
            </a:r>
            <a:r>
              <a:rPr lang="en-US" sz="900" spc="60" dirty="0">
                <a:solidFill>
                  <a:srgbClr val="FFFFFF"/>
                </a:solidFill>
                <a:latin typeface="Arial MT"/>
                <a:cs typeface="Arial MT"/>
              </a:rPr>
              <a:t> </a:t>
            </a:r>
            <a:r>
              <a:rPr lang="en-US" sz="900" spc="15" dirty="0">
                <a:solidFill>
                  <a:srgbClr val="FFFFFF"/>
                </a:solidFill>
                <a:latin typeface="Arial MT"/>
                <a:cs typeface="Arial MT"/>
              </a:rPr>
              <a:t>phase</a:t>
            </a:r>
            <a:r>
              <a:rPr lang="en-US" sz="900" spc="60" dirty="0">
                <a:solidFill>
                  <a:srgbClr val="FFFFFF"/>
                </a:solidFill>
                <a:latin typeface="Arial MT"/>
                <a:cs typeface="Arial MT"/>
              </a:rPr>
              <a:t> </a:t>
            </a:r>
            <a:r>
              <a:rPr lang="en-US" sz="900" spc="25" dirty="0">
                <a:solidFill>
                  <a:srgbClr val="FFFFFF"/>
                </a:solidFill>
                <a:latin typeface="Arial MT"/>
                <a:cs typeface="Arial MT"/>
              </a:rPr>
              <a:t>solutions</a:t>
            </a:r>
            <a:r>
              <a:rPr lang="en-US" sz="900" spc="60" dirty="0">
                <a:solidFill>
                  <a:srgbClr val="FFFFFF"/>
                </a:solidFill>
                <a:latin typeface="Arial MT"/>
                <a:cs typeface="Arial MT"/>
              </a:rPr>
              <a:t> </a:t>
            </a:r>
            <a:r>
              <a:rPr lang="en-US" sz="900" spc="20" dirty="0">
                <a:solidFill>
                  <a:srgbClr val="FFFFFF"/>
                </a:solidFill>
                <a:latin typeface="Arial MT"/>
                <a:cs typeface="Arial MT"/>
              </a:rPr>
              <a:t>from</a:t>
            </a:r>
            <a:r>
              <a:rPr lang="en-US" sz="900" spc="65" dirty="0">
                <a:solidFill>
                  <a:srgbClr val="FFFFFF"/>
                </a:solidFill>
                <a:latin typeface="Arial MT"/>
                <a:cs typeface="Arial MT"/>
              </a:rPr>
              <a:t> </a:t>
            </a:r>
            <a:r>
              <a:rPr lang="en-US" sz="900" spc="15" dirty="0">
                <a:solidFill>
                  <a:srgbClr val="FFFFFF"/>
                </a:solidFill>
                <a:latin typeface="Arial MT"/>
                <a:cs typeface="Arial MT"/>
              </a:rPr>
              <a:t>YOUWEI?</a:t>
            </a:r>
            <a:endParaRPr lang="en-US" sz="900" dirty="0">
              <a:latin typeface="Arial MT"/>
              <a:cs typeface="Arial MT"/>
            </a:endParaRPr>
          </a:p>
          <a:p>
            <a:pPr marL="205740" indent="-89535">
              <a:lnSpc>
                <a:spcPct val="100000"/>
              </a:lnSpc>
              <a:spcBef>
                <a:spcPts val="800"/>
              </a:spcBef>
              <a:buFont typeface="Lucida Sans Unicode"/>
              <a:buChar char="•"/>
              <a:tabLst>
                <a:tab pos="206375" algn="l"/>
              </a:tabLst>
            </a:pPr>
            <a:r>
              <a:rPr lang="en-US" sz="900" spc="5" dirty="0">
                <a:solidFill>
                  <a:srgbClr val="FFFFFF"/>
                </a:solidFill>
                <a:latin typeface="Arial MT"/>
                <a:cs typeface="Arial MT"/>
              </a:rPr>
              <a:t>Broad</a:t>
            </a:r>
            <a:r>
              <a:rPr lang="en-US" sz="900" spc="10" dirty="0">
                <a:solidFill>
                  <a:srgbClr val="FFFFFF"/>
                </a:solidFill>
                <a:latin typeface="Arial MT"/>
                <a:cs typeface="Arial MT"/>
              </a:rPr>
              <a:t> </a:t>
            </a:r>
            <a:r>
              <a:rPr lang="en-US" sz="900" dirty="0">
                <a:solidFill>
                  <a:srgbClr val="FFFFFF"/>
                </a:solidFill>
                <a:latin typeface="Arial MT"/>
                <a:cs typeface="Arial MT"/>
              </a:rPr>
              <a:t>experience</a:t>
            </a:r>
            <a:r>
              <a:rPr lang="en-US" sz="900" spc="15" dirty="0">
                <a:solidFill>
                  <a:srgbClr val="FFFFFF"/>
                </a:solidFill>
                <a:latin typeface="Arial MT"/>
                <a:cs typeface="Arial MT"/>
              </a:rPr>
              <a:t> </a:t>
            </a:r>
            <a:r>
              <a:rPr lang="en-US" sz="900" spc="5" dirty="0">
                <a:solidFill>
                  <a:srgbClr val="FFFFFF"/>
                </a:solidFill>
                <a:latin typeface="Arial MT"/>
                <a:cs typeface="Arial MT"/>
              </a:rPr>
              <a:t>from</a:t>
            </a:r>
            <a:r>
              <a:rPr lang="en-US" sz="900" spc="15" dirty="0">
                <a:solidFill>
                  <a:srgbClr val="FFFFFF"/>
                </a:solidFill>
                <a:latin typeface="Arial MT"/>
                <a:cs typeface="Arial MT"/>
              </a:rPr>
              <a:t> </a:t>
            </a:r>
            <a:r>
              <a:rPr lang="en-US" sz="900" dirty="0">
                <a:solidFill>
                  <a:srgbClr val="FFFFFF"/>
                </a:solidFill>
                <a:latin typeface="Arial MT"/>
                <a:cs typeface="Arial MT"/>
              </a:rPr>
              <a:t>many</a:t>
            </a:r>
            <a:r>
              <a:rPr lang="en-US" sz="900" spc="15" dirty="0">
                <a:solidFill>
                  <a:srgbClr val="FFFFFF"/>
                </a:solidFill>
                <a:latin typeface="Arial MT"/>
                <a:cs typeface="Arial MT"/>
              </a:rPr>
              <a:t> </a:t>
            </a:r>
            <a:r>
              <a:rPr lang="en-US" sz="900" spc="10" dirty="0">
                <a:solidFill>
                  <a:srgbClr val="FFFFFF"/>
                </a:solidFill>
                <a:latin typeface="Arial MT"/>
                <a:cs typeface="Arial MT"/>
              </a:rPr>
              <a:t>applications</a:t>
            </a:r>
            <a:endParaRPr lang="en-US" sz="900" dirty="0">
              <a:latin typeface="Arial MT"/>
              <a:cs typeface="Arial MT"/>
            </a:endParaRPr>
          </a:p>
          <a:p>
            <a:pPr marL="205740" indent="-89535">
              <a:lnSpc>
                <a:spcPct val="100000"/>
              </a:lnSpc>
              <a:spcBef>
                <a:spcPts val="200"/>
              </a:spcBef>
              <a:buFont typeface="Lucida Sans Unicode"/>
              <a:buChar char="•"/>
              <a:tabLst>
                <a:tab pos="206375" algn="l"/>
              </a:tabLst>
            </a:pPr>
            <a:r>
              <a:rPr lang="en-US" sz="900" spc="5" dirty="0">
                <a:solidFill>
                  <a:srgbClr val="FFFFFF"/>
                </a:solidFill>
                <a:latin typeface="Arial MT"/>
                <a:cs typeface="Arial MT"/>
              </a:rPr>
              <a:t>Complete</a:t>
            </a:r>
            <a:r>
              <a:rPr lang="en-US" sz="900" spc="20" dirty="0">
                <a:solidFill>
                  <a:srgbClr val="FFFFFF"/>
                </a:solidFill>
                <a:latin typeface="Arial MT"/>
                <a:cs typeface="Arial MT"/>
              </a:rPr>
              <a:t> </a:t>
            </a:r>
            <a:r>
              <a:rPr lang="en-US" sz="900" spc="15" dirty="0">
                <a:solidFill>
                  <a:srgbClr val="FFFFFF"/>
                </a:solidFill>
                <a:latin typeface="Arial MT"/>
                <a:cs typeface="Arial MT"/>
              </a:rPr>
              <a:t>own</a:t>
            </a:r>
            <a:r>
              <a:rPr lang="en-US" sz="900" spc="25" dirty="0">
                <a:solidFill>
                  <a:srgbClr val="FFFFFF"/>
                </a:solidFill>
                <a:latin typeface="Arial MT"/>
                <a:cs typeface="Arial MT"/>
              </a:rPr>
              <a:t> </a:t>
            </a:r>
            <a:r>
              <a:rPr lang="en-US" sz="900" spc="-5" dirty="0">
                <a:solidFill>
                  <a:srgbClr val="FFFFFF"/>
                </a:solidFill>
                <a:latin typeface="Arial MT"/>
                <a:cs typeface="Arial MT"/>
              </a:rPr>
              <a:t>range</a:t>
            </a:r>
            <a:r>
              <a:rPr lang="en-US" sz="900" spc="20" dirty="0">
                <a:solidFill>
                  <a:srgbClr val="FFFFFF"/>
                </a:solidFill>
                <a:latin typeface="Arial MT"/>
                <a:cs typeface="Arial MT"/>
              </a:rPr>
              <a:t> </a:t>
            </a:r>
            <a:r>
              <a:rPr lang="en-US" sz="900" spc="15" dirty="0">
                <a:solidFill>
                  <a:srgbClr val="FFFFFF"/>
                </a:solidFill>
                <a:latin typeface="Arial MT"/>
                <a:cs typeface="Arial MT"/>
              </a:rPr>
              <a:t>of</a:t>
            </a:r>
            <a:r>
              <a:rPr lang="en-US" sz="900" spc="25" dirty="0">
                <a:solidFill>
                  <a:srgbClr val="FFFFFF"/>
                </a:solidFill>
                <a:latin typeface="Arial MT"/>
                <a:cs typeface="Arial MT"/>
              </a:rPr>
              <a:t> </a:t>
            </a:r>
            <a:r>
              <a:rPr lang="en-US" sz="900" dirty="0">
                <a:solidFill>
                  <a:srgbClr val="FFFFFF"/>
                </a:solidFill>
                <a:latin typeface="Arial MT"/>
                <a:cs typeface="Arial MT"/>
              </a:rPr>
              <a:t>rotary</a:t>
            </a:r>
            <a:r>
              <a:rPr lang="en-US" sz="900" spc="25" dirty="0">
                <a:solidFill>
                  <a:srgbClr val="FFFFFF"/>
                </a:solidFill>
                <a:latin typeface="Arial MT"/>
                <a:cs typeface="Arial MT"/>
              </a:rPr>
              <a:t> </a:t>
            </a:r>
            <a:r>
              <a:rPr lang="en-US" sz="900" spc="-10" dirty="0">
                <a:solidFill>
                  <a:srgbClr val="FFFFFF"/>
                </a:solidFill>
                <a:latin typeface="Arial MT"/>
                <a:cs typeface="Arial MT"/>
              </a:rPr>
              <a:t>valves</a:t>
            </a:r>
            <a:endParaRPr lang="en-US" sz="900" dirty="0">
              <a:latin typeface="Arial MT"/>
              <a:cs typeface="Arial MT"/>
            </a:endParaRPr>
          </a:p>
          <a:p>
            <a:pPr marL="205740" marR="1183005" indent="-88900">
              <a:lnSpc>
                <a:spcPct val="116700"/>
              </a:lnSpc>
              <a:buFont typeface="Lucida Sans Unicode"/>
              <a:buChar char="•"/>
              <a:tabLst>
                <a:tab pos="206375" algn="l"/>
              </a:tabLst>
            </a:pPr>
            <a:r>
              <a:rPr lang="en-US" sz="900" spc="-20" dirty="0">
                <a:solidFill>
                  <a:srgbClr val="FFFFFF"/>
                </a:solidFill>
                <a:latin typeface="Arial MT"/>
                <a:cs typeface="Arial MT"/>
              </a:rPr>
              <a:t>Easy</a:t>
            </a:r>
            <a:r>
              <a:rPr lang="en-US" sz="900" spc="25" dirty="0">
                <a:solidFill>
                  <a:srgbClr val="FFFFFF"/>
                </a:solidFill>
                <a:latin typeface="Arial MT"/>
                <a:cs typeface="Arial MT"/>
              </a:rPr>
              <a:t> to </a:t>
            </a:r>
            <a:r>
              <a:rPr lang="en-US" sz="900" spc="-5" dirty="0">
                <a:solidFill>
                  <a:srgbClr val="FFFFFF"/>
                </a:solidFill>
                <a:latin typeface="Arial MT"/>
                <a:cs typeface="Arial MT"/>
              </a:rPr>
              <a:t>clean</a:t>
            </a:r>
            <a:r>
              <a:rPr lang="en-US" sz="900" spc="25" dirty="0">
                <a:solidFill>
                  <a:srgbClr val="FFFFFF"/>
                </a:solidFill>
                <a:latin typeface="Arial MT"/>
                <a:cs typeface="Arial MT"/>
              </a:rPr>
              <a:t> </a:t>
            </a:r>
            <a:r>
              <a:rPr lang="en-US" sz="900" spc="-10" dirty="0">
                <a:solidFill>
                  <a:srgbClr val="FFFFFF"/>
                </a:solidFill>
                <a:latin typeface="Arial MT"/>
                <a:cs typeface="Arial MT"/>
              </a:rPr>
              <a:t>valves</a:t>
            </a:r>
            <a:r>
              <a:rPr lang="en-US" sz="900" spc="30" dirty="0">
                <a:solidFill>
                  <a:srgbClr val="FFFFFF"/>
                </a:solidFill>
                <a:latin typeface="Arial MT"/>
                <a:cs typeface="Arial MT"/>
              </a:rPr>
              <a:t> </a:t>
            </a:r>
            <a:r>
              <a:rPr lang="en-US" sz="900" spc="10" dirty="0">
                <a:solidFill>
                  <a:srgbClr val="FFFFFF"/>
                </a:solidFill>
                <a:latin typeface="Arial MT"/>
                <a:cs typeface="Arial MT"/>
              </a:rPr>
              <a:t>for</a:t>
            </a:r>
            <a:r>
              <a:rPr lang="en-US" sz="900" spc="25" dirty="0">
                <a:solidFill>
                  <a:srgbClr val="FFFFFF"/>
                </a:solidFill>
                <a:latin typeface="Arial MT"/>
                <a:cs typeface="Arial MT"/>
              </a:rPr>
              <a:t> </a:t>
            </a:r>
            <a:r>
              <a:rPr lang="en-US" sz="900" dirty="0">
                <a:solidFill>
                  <a:srgbClr val="FFFFFF"/>
                </a:solidFill>
                <a:latin typeface="Arial MT"/>
                <a:cs typeface="Arial MT"/>
              </a:rPr>
              <a:t>hygienic</a:t>
            </a:r>
            <a:r>
              <a:rPr lang="en-US" sz="900" spc="25" dirty="0">
                <a:solidFill>
                  <a:srgbClr val="FFFFFF"/>
                </a:solidFill>
                <a:latin typeface="Arial MT"/>
                <a:cs typeface="Arial MT"/>
              </a:rPr>
              <a:t> </a:t>
            </a:r>
            <a:r>
              <a:rPr lang="en-US" sz="900" spc="10" dirty="0">
                <a:solidFill>
                  <a:srgbClr val="FFFFFF"/>
                </a:solidFill>
                <a:latin typeface="Arial MT"/>
                <a:cs typeface="Arial MT"/>
              </a:rPr>
              <a:t>applications</a:t>
            </a:r>
            <a:r>
              <a:rPr lang="en-US" sz="900" spc="30" dirty="0">
                <a:solidFill>
                  <a:srgbClr val="FFFFFF"/>
                </a:solidFill>
                <a:latin typeface="Arial MT"/>
                <a:cs typeface="Arial MT"/>
              </a:rPr>
              <a:t> </a:t>
            </a:r>
            <a:r>
              <a:rPr lang="en-US" sz="900" spc="5" dirty="0">
                <a:solidFill>
                  <a:srgbClr val="FFFFFF"/>
                </a:solidFill>
                <a:latin typeface="Arial MT"/>
                <a:cs typeface="Arial MT"/>
              </a:rPr>
              <a:t>or </a:t>
            </a:r>
            <a:r>
              <a:rPr lang="en-US" sz="900" spc="-265" dirty="0">
                <a:solidFill>
                  <a:srgbClr val="FFFFFF"/>
                </a:solidFill>
                <a:latin typeface="Arial MT"/>
                <a:cs typeface="Arial MT"/>
              </a:rPr>
              <a:t> </a:t>
            </a:r>
            <a:r>
              <a:rPr lang="en-US" sz="900" spc="20" dirty="0">
                <a:solidFill>
                  <a:srgbClr val="FFFFFF"/>
                </a:solidFill>
                <a:latin typeface="Arial MT"/>
                <a:cs typeface="Arial MT"/>
              </a:rPr>
              <a:t>product </a:t>
            </a:r>
            <a:r>
              <a:rPr lang="en-US" sz="900" dirty="0">
                <a:solidFill>
                  <a:srgbClr val="FFFFFF"/>
                </a:solidFill>
                <a:latin typeface="Arial MT"/>
                <a:cs typeface="Arial MT"/>
              </a:rPr>
              <a:t>changeover</a:t>
            </a:r>
            <a:endParaRPr lang="en-US" sz="900" dirty="0">
              <a:latin typeface="Arial MT"/>
              <a:cs typeface="Arial MT"/>
            </a:endParaRPr>
          </a:p>
        </p:txBody>
      </p:sp>
    </p:spTree>
    <p:extLst>
      <p:ext uri="{BB962C8B-B14F-4D97-AF65-F5344CB8AC3E}">
        <p14:creationId xmlns:p14="http://schemas.microsoft.com/office/powerpoint/2010/main" val="358662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422F0345-81B9-1DF8-6EB5-1EB094274BDD}"/>
              </a:ext>
            </a:extLst>
          </p:cNvPr>
          <p:cNvSpPr/>
          <p:nvPr/>
        </p:nvSpPr>
        <p:spPr>
          <a:xfrm>
            <a:off x="0" y="228600"/>
            <a:ext cx="7556500" cy="106680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fontAlgn="base"/>
            <a:r>
              <a:rPr lang="en-US" sz="2800" b="1" i="0" dirty="0">
                <a:solidFill>
                  <a:schemeClr val="bg1"/>
                </a:solidFill>
                <a:effectLst>
                  <a:outerShdw blurRad="38100" dist="38100" dir="2700000" algn="tl">
                    <a:srgbClr val="000000">
                      <a:alpha val="43137"/>
                    </a:srgbClr>
                  </a:outerShdw>
                </a:effectLst>
                <a:latin typeface="Google Sans"/>
              </a:rPr>
              <a:t>Chapter Two – </a:t>
            </a:r>
          </a:p>
          <a:p>
            <a:pPr fontAlgn="base"/>
            <a:r>
              <a:rPr lang="en-US" sz="2800" b="1" i="0" dirty="0">
                <a:solidFill>
                  <a:schemeClr val="bg1"/>
                </a:solidFill>
                <a:effectLst>
                  <a:outerShdw blurRad="38100" dist="38100" dir="2700000" algn="tl">
                    <a:srgbClr val="000000">
                      <a:alpha val="43137"/>
                    </a:srgbClr>
                  </a:outerShdw>
                </a:effectLst>
                <a:latin typeface="Google Sans"/>
              </a:rPr>
              <a:t>Types of Pneumatic Conveying</a:t>
            </a:r>
          </a:p>
          <a:p>
            <a:pPr algn="l" fontAlgn="base"/>
            <a:endParaRPr lang="en-US" sz="2800" b="1" i="0" dirty="0">
              <a:solidFill>
                <a:schemeClr val="accent5">
                  <a:lumMod val="40000"/>
                  <a:lumOff val="60000"/>
                </a:schemeClr>
              </a:solidFill>
              <a:effectLst>
                <a:outerShdw blurRad="38100" dist="38100" dir="2700000" algn="tl">
                  <a:srgbClr val="000000">
                    <a:alpha val="43137"/>
                  </a:srgbClr>
                </a:outerShdw>
              </a:effectLst>
              <a:latin typeface="Roboto Slab" pitchFamily="2" charset="0"/>
            </a:endParaRPr>
          </a:p>
        </p:txBody>
      </p:sp>
      <p:pic>
        <p:nvPicPr>
          <p:cNvPr id="3" name="Picture 2" descr="A blue and white logo&#10;&#10;Description automatically generated">
            <a:extLst>
              <a:ext uri="{FF2B5EF4-FFF2-40B4-BE49-F238E27FC236}">
                <a16:creationId xmlns:a16="http://schemas.microsoft.com/office/drawing/2014/main" id="{48ED0804-3C56-1839-EC81-41DACD173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437" y="142028"/>
            <a:ext cx="1183563" cy="1198834"/>
          </a:xfrm>
          <a:prstGeom prst="rect">
            <a:avLst/>
          </a:prstGeom>
          <a:effectLst>
            <a:softEdge rad="190500"/>
          </a:effectLst>
        </p:spPr>
      </p:pic>
      <p:sp>
        <p:nvSpPr>
          <p:cNvPr id="5" name="TextBox 4">
            <a:extLst>
              <a:ext uri="{FF2B5EF4-FFF2-40B4-BE49-F238E27FC236}">
                <a16:creationId xmlns:a16="http://schemas.microsoft.com/office/drawing/2014/main" id="{0385388B-C2F9-8142-A369-D2CF11812F7E}"/>
              </a:ext>
            </a:extLst>
          </p:cNvPr>
          <p:cNvSpPr txBox="1"/>
          <p:nvPr/>
        </p:nvSpPr>
        <p:spPr>
          <a:xfrm>
            <a:off x="243763" y="1286329"/>
            <a:ext cx="7283450" cy="1323439"/>
          </a:xfrm>
          <a:prstGeom prst="rect">
            <a:avLst/>
          </a:prstGeom>
          <a:noFill/>
        </p:spPr>
        <p:txBody>
          <a:bodyPr wrap="square">
            <a:spAutoFit/>
          </a:bodyPr>
          <a:lstStyle/>
          <a:p>
            <a:pPr marL="285750" indent="-285750" algn="l" fontAlgn="base">
              <a:buFont typeface="Wingdings" panose="05000000000000000000" pitchFamily="2" charset="2"/>
              <a:buChar char="Ø"/>
            </a:pPr>
            <a:r>
              <a:rPr lang="en-US" sz="1600" b="1" i="0" dirty="0">
                <a:solidFill>
                  <a:schemeClr val="accent5">
                    <a:lumMod val="50000"/>
                  </a:schemeClr>
                </a:solidFill>
                <a:effectLst/>
                <a:latin typeface="Arial" panose="020B0604020202020204" pitchFamily="34" charset="0"/>
                <a:cs typeface="Arial" panose="020B0604020202020204" pitchFamily="34" charset="0"/>
              </a:rPr>
              <a:t>Dense Phase</a:t>
            </a:r>
          </a:p>
          <a:p>
            <a:pPr algn="l" fontAlgn="base"/>
            <a:r>
              <a:rPr lang="en-US" sz="1600" b="0" i="0" dirty="0">
                <a:solidFill>
                  <a:schemeClr val="accent5">
                    <a:lumMod val="75000"/>
                  </a:schemeClr>
                </a:solidFill>
                <a:effectLst/>
                <a:latin typeface="Arial" panose="020B0604020202020204" pitchFamily="34" charset="0"/>
                <a:cs typeface="Arial" panose="020B0604020202020204" pitchFamily="34" charset="0"/>
              </a:rPr>
              <a:t>Dense Phase Pneumatic </a:t>
            </a:r>
            <a:r>
              <a:rPr lang="en-US" sz="1600" dirty="0">
                <a:solidFill>
                  <a:schemeClr val="accent5">
                    <a:lumMod val="75000"/>
                  </a:schemeClr>
                </a:solidFill>
                <a:latin typeface="Arial" panose="020B0604020202020204" pitchFamily="34" charset="0"/>
                <a:cs typeface="Arial" panose="020B0604020202020204" pitchFamily="34" charset="0"/>
              </a:rPr>
              <a:t>Conveying </a:t>
            </a:r>
            <a:r>
              <a:rPr lang="en-US" sz="1600" b="0" i="0" dirty="0">
                <a:solidFill>
                  <a:schemeClr val="accent5">
                    <a:lumMod val="75000"/>
                  </a:schemeClr>
                </a:solidFill>
                <a:effectLst/>
                <a:latin typeface="Arial" panose="020B0604020202020204" pitchFamily="34" charset="0"/>
                <a:cs typeface="Arial" panose="020B0604020202020204" pitchFamily="34" charset="0"/>
              </a:rPr>
              <a:t>uses a small amount of air to move a large amount of material in slugs, much like extruding. A dense phase system pushes a denser concentration of bulk solids at low velocities, as can be seen in the diagram below.</a:t>
            </a:r>
          </a:p>
        </p:txBody>
      </p:sp>
      <p:sp>
        <p:nvSpPr>
          <p:cNvPr id="6" name="圆角淘宝网Chenying0907出品 27">
            <a:extLst>
              <a:ext uri="{FF2B5EF4-FFF2-40B4-BE49-F238E27FC236}">
                <a16:creationId xmlns:a16="http://schemas.microsoft.com/office/drawing/2014/main" id="{BFCD69BB-4BC4-A22D-FA07-78FD6699F6A6}"/>
              </a:ext>
            </a:extLst>
          </p:cNvPr>
          <p:cNvSpPr/>
          <p:nvPr/>
        </p:nvSpPr>
        <p:spPr>
          <a:xfrm>
            <a:off x="3488612" y="2502656"/>
            <a:ext cx="3975878" cy="3082423"/>
          </a:xfrm>
          <a:prstGeom prst="roundRect">
            <a:avLst/>
          </a:prstGeom>
          <a:gradFill flip="none" rotWithShape="1">
            <a:gsLst>
              <a:gs pos="100000">
                <a:schemeClr val="bg1">
                  <a:lumMod val="98000"/>
                </a:schemeClr>
              </a:gs>
              <a:gs pos="0">
                <a:schemeClr val="bg1">
                  <a:lumMod val="87000"/>
                </a:schemeClr>
              </a:gs>
            </a:gsLst>
            <a:lin ang="2700000" scaled="1"/>
            <a:tileRect/>
          </a:gradFill>
          <a:ln>
            <a:gradFill flip="none" rotWithShape="1">
              <a:gsLst>
                <a:gs pos="0">
                  <a:schemeClr val="accent1">
                    <a:lumMod val="5000"/>
                    <a:lumOff val="95000"/>
                  </a:schemeClr>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 name="文本框 18">
            <a:extLst>
              <a:ext uri="{FF2B5EF4-FFF2-40B4-BE49-F238E27FC236}">
                <a16:creationId xmlns:a16="http://schemas.microsoft.com/office/drawing/2014/main" id="{DFE5A1C5-1859-A007-1833-B4C6BFDDCA66}"/>
              </a:ext>
            </a:extLst>
          </p:cNvPr>
          <p:cNvSpPr txBox="1"/>
          <p:nvPr/>
        </p:nvSpPr>
        <p:spPr>
          <a:xfrm>
            <a:off x="3653858" y="2661905"/>
            <a:ext cx="3810632" cy="2893100"/>
          </a:xfrm>
          <a:prstGeom prst="rect">
            <a:avLst/>
          </a:prstGeom>
          <a:noFill/>
        </p:spPr>
        <p:txBody>
          <a:bodyPr wrap="square">
            <a:spAutoFit/>
          </a:bodyPr>
          <a:lstStyle/>
          <a:p>
            <a:pPr indent="359998"/>
            <a:r>
              <a:rPr lang="en-US" altLang="zh-CN" sz="1400" dirty="0">
                <a:solidFill>
                  <a:schemeClr val="accent5">
                    <a:lumMod val="75000"/>
                  </a:schemeClr>
                </a:solidFill>
                <a:latin typeface="Arial" panose="020B0604020202020204" pitchFamily="34" charset="0"/>
                <a:cs typeface="Arial" panose="020B0604020202020204" pitchFamily="34" charset="0"/>
              </a:rPr>
              <a:t>The positive pressure dense phase pneumatic conveying device uses the form of a sending tank to send materials, and the air source pressure with a pressure greater than 1kg/cm2 pushes the materials through the conveying pipeline. The main features are large transportation volume, long transportation distance, high gas-to-solid ratio, low gas flow rate, and small pipeline wear. The conveyor pump equipment, also known as air flow conveying, uses the energy of air flow to convey horizontally, vertically or obliquely</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p:pic>
        <p:nvPicPr>
          <p:cNvPr id="8" name="图片 3">
            <a:extLst>
              <a:ext uri="{FF2B5EF4-FFF2-40B4-BE49-F238E27FC236}">
                <a16:creationId xmlns:a16="http://schemas.microsoft.com/office/drawing/2014/main" id="{4E6C9E31-6E8E-E4B7-1CDC-90BDB39F52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84"/>
          <a:stretch/>
        </p:blipFill>
        <p:spPr>
          <a:xfrm>
            <a:off x="92011" y="2661906"/>
            <a:ext cx="3000440" cy="2909686"/>
          </a:xfrm>
          <a:prstGeom prst="rect">
            <a:avLst/>
          </a:prstGeom>
        </p:spPr>
      </p:pic>
      <p:pic>
        <p:nvPicPr>
          <p:cNvPr id="10" name="Picture 9" descr="A diagram of a factory&#10;&#10;Description automatically generated">
            <a:extLst>
              <a:ext uri="{FF2B5EF4-FFF2-40B4-BE49-F238E27FC236}">
                <a16:creationId xmlns:a16="http://schemas.microsoft.com/office/drawing/2014/main" id="{71812D07-06A2-C55A-DAFA-018C5A94C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76908"/>
            <a:ext cx="4492176" cy="3082423"/>
          </a:xfrm>
          <a:prstGeom prst="rect">
            <a:avLst/>
          </a:prstGeom>
        </p:spPr>
      </p:pic>
      <p:sp>
        <p:nvSpPr>
          <p:cNvPr id="13" name="TextBox 12">
            <a:extLst>
              <a:ext uri="{FF2B5EF4-FFF2-40B4-BE49-F238E27FC236}">
                <a16:creationId xmlns:a16="http://schemas.microsoft.com/office/drawing/2014/main" id="{65390CC7-50D8-4EC2-42FE-19B5498EC881}"/>
              </a:ext>
            </a:extLst>
          </p:cNvPr>
          <p:cNvSpPr txBox="1"/>
          <p:nvPr/>
        </p:nvSpPr>
        <p:spPr>
          <a:xfrm>
            <a:off x="40499" y="7160269"/>
            <a:ext cx="3838639" cy="369332"/>
          </a:xfrm>
          <a:prstGeom prst="rect">
            <a:avLst/>
          </a:prstGeom>
          <a:noFill/>
        </p:spPr>
        <p:txBody>
          <a:bodyPr wrap="square">
            <a:spAutoFit/>
          </a:bodyPr>
          <a:lstStyle/>
          <a:p>
            <a:pPr marL="342899" indent="-342899" algn="just">
              <a:spcAft>
                <a:spcPts val="600"/>
              </a:spcAft>
              <a:buClr>
                <a:srgbClr val="00544A"/>
              </a:buClr>
              <a:buFont typeface="Wingdings" panose="05000000000000000000" pitchFamily="2" charset="2"/>
              <a:buChar char="Ø"/>
            </a:pPr>
            <a:r>
              <a:rPr lang="en-US" altLang="zh-CN" sz="1800" b="1" dirty="0">
                <a:solidFill>
                  <a:schemeClr val="accent5">
                    <a:lumMod val="50000"/>
                  </a:schemeClr>
                </a:solidFill>
                <a:latin typeface="+mj-lt"/>
                <a:ea typeface="+mj-ea"/>
              </a:rPr>
              <a:t>Equipment schematic diagram:</a:t>
            </a:r>
          </a:p>
        </p:txBody>
      </p:sp>
      <p:pic>
        <p:nvPicPr>
          <p:cNvPr id="15" name="Picture 14">
            <a:extLst>
              <a:ext uri="{FF2B5EF4-FFF2-40B4-BE49-F238E27FC236}">
                <a16:creationId xmlns:a16="http://schemas.microsoft.com/office/drawing/2014/main" id="{0263165C-4237-21AE-C83D-E8CDC9EB473D}"/>
              </a:ext>
            </a:extLst>
          </p:cNvPr>
          <p:cNvPicPr>
            <a:picLocks noChangeAspect="1"/>
          </p:cNvPicPr>
          <p:nvPr/>
        </p:nvPicPr>
        <p:blipFill rotWithShape="1">
          <a:blip r:embed="rId5"/>
          <a:srcRect l="118" t="12173" b="559"/>
          <a:stretch/>
        </p:blipFill>
        <p:spPr>
          <a:xfrm>
            <a:off x="2972935" y="5618899"/>
            <a:ext cx="4583565" cy="1555573"/>
          </a:xfrm>
          <a:prstGeom prst="rect">
            <a:avLst/>
          </a:prstGeom>
        </p:spPr>
      </p:pic>
      <p:pic>
        <p:nvPicPr>
          <p:cNvPr id="17" name="Picture 16">
            <a:extLst>
              <a:ext uri="{FF2B5EF4-FFF2-40B4-BE49-F238E27FC236}">
                <a16:creationId xmlns:a16="http://schemas.microsoft.com/office/drawing/2014/main" id="{C39CF83D-D909-30B9-B27D-64604AC7A9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5642" y="7187146"/>
            <a:ext cx="3060632" cy="3454080"/>
          </a:xfrm>
          <a:prstGeom prst="rect">
            <a:avLst/>
          </a:prstGeom>
        </p:spPr>
      </p:pic>
    </p:spTree>
    <p:extLst>
      <p:ext uri="{BB962C8B-B14F-4D97-AF65-F5344CB8AC3E}">
        <p14:creationId xmlns:p14="http://schemas.microsoft.com/office/powerpoint/2010/main" val="342493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210E322-4155-DECB-67F9-34040E8AB8DE}"/>
              </a:ext>
            </a:extLst>
          </p:cNvPr>
          <p:cNvSpPr/>
          <p:nvPr/>
        </p:nvSpPr>
        <p:spPr>
          <a:xfrm>
            <a:off x="0" y="228600"/>
            <a:ext cx="7556500" cy="857927"/>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fontAlgn="base"/>
            <a:r>
              <a:rPr lang="en-US" sz="3200" b="1" dirty="0">
                <a:solidFill>
                  <a:schemeClr val="bg1"/>
                </a:solidFill>
                <a:effectLst>
                  <a:outerShdw blurRad="38100" dist="38100" dir="2700000" algn="tl">
                    <a:srgbClr val="000000">
                      <a:alpha val="43137"/>
                    </a:srgbClr>
                  </a:outerShdw>
                </a:effectLst>
                <a:latin typeface="Google Sans"/>
              </a:rPr>
              <a:t>DENSE PHASE CONVEYING</a:t>
            </a:r>
            <a:endParaRPr lang="en-US" sz="3200" b="1" i="0" dirty="0">
              <a:solidFill>
                <a:schemeClr val="bg1"/>
              </a:solidFill>
              <a:effectLst>
                <a:outerShdw blurRad="38100" dist="38100" dir="2700000" algn="tl">
                  <a:srgbClr val="000000">
                    <a:alpha val="43137"/>
                  </a:srgbClr>
                </a:outerShdw>
              </a:effectLst>
              <a:latin typeface="Google Sans"/>
            </a:endParaRPr>
          </a:p>
        </p:txBody>
      </p:sp>
      <p:pic>
        <p:nvPicPr>
          <p:cNvPr id="3" name="Picture 2" descr="A blue and white logo&#10;&#10;Description automatically generated">
            <a:extLst>
              <a:ext uri="{FF2B5EF4-FFF2-40B4-BE49-F238E27FC236}">
                <a16:creationId xmlns:a16="http://schemas.microsoft.com/office/drawing/2014/main" id="{D03F7098-5194-C4FD-E644-213901DFB1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1343" y="119192"/>
            <a:ext cx="1063026" cy="1076742"/>
          </a:xfrm>
          <a:prstGeom prst="rect">
            <a:avLst/>
          </a:prstGeom>
          <a:effectLst>
            <a:softEdge rad="190500"/>
          </a:effectLst>
        </p:spPr>
      </p:pic>
      <p:sp>
        <p:nvSpPr>
          <p:cNvPr id="4" name="object 3">
            <a:extLst>
              <a:ext uri="{FF2B5EF4-FFF2-40B4-BE49-F238E27FC236}">
                <a16:creationId xmlns:a16="http://schemas.microsoft.com/office/drawing/2014/main" id="{021F3995-E7D7-8325-FFE4-74929DDC859C}"/>
              </a:ext>
            </a:extLst>
          </p:cNvPr>
          <p:cNvSpPr/>
          <p:nvPr/>
        </p:nvSpPr>
        <p:spPr>
          <a:xfrm>
            <a:off x="-3809" y="5456627"/>
            <a:ext cx="7556500" cy="2099873"/>
          </a:xfrm>
          <a:custGeom>
            <a:avLst/>
            <a:gdLst/>
            <a:ahLst/>
            <a:cxnLst/>
            <a:rect l="l" t="t" r="r" b="b"/>
            <a:pathLst>
              <a:path w="7560309" h="3242309">
                <a:moveTo>
                  <a:pt x="7559992" y="0"/>
                </a:moveTo>
                <a:lnTo>
                  <a:pt x="0" y="0"/>
                </a:lnTo>
                <a:lnTo>
                  <a:pt x="0" y="3241802"/>
                </a:lnTo>
                <a:lnTo>
                  <a:pt x="7559992" y="3241802"/>
                </a:lnTo>
                <a:lnTo>
                  <a:pt x="7559992" y="0"/>
                </a:lnTo>
                <a:close/>
              </a:path>
            </a:pathLst>
          </a:custGeom>
          <a:solidFill>
            <a:schemeClr val="accent5">
              <a:lumMod val="60000"/>
              <a:lumOff val="40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4">
            <a:extLst>
              <a:ext uri="{FF2B5EF4-FFF2-40B4-BE49-F238E27FC236}">
                <a16:creationId xmlns:a16="http://schemas.microsoft.com/office/drawing/2014/main" id="{309536AD-96EC-3B46-C203-26D382EED960}"/>
              </a:ext>
            </a:extLst>
          </p:cNvPr>
          <p:cNvSpPr txBox="1"/>
          <p:nvPr/>
        </p:nvSpPr>
        <p:spPr>
          <a:xfrm>
            <a:off x="333201" y="5526242"/>
            <a:ext cx="6668583" cy="1947584"/>
          </a:xfrm>
          <a:prstGeom prst="rect">
            <a:avLst/>
          </a:prstGeom>
        </p:spPr>
        <p:txBody>
          <a:bodyPr vert="horz" wrap="square" lIns="0" tIns="12700" rIns="0" bIns="0" rtlCol="0">
            <a:spAutoFit/>
          </a:bodyPr>
          <a:lstStyle/>
          <a:p>
            <a:pPr marL="12700" marR="5080">
              <a:lnSpc>
                <a:spcPct val="116700"/>
              </a:lnSpc>
              <a:spcBef>
                <a:spcPts val="100"/>
              </a:spcBef>
            </a:pPr>
            <a:r>
              <a:rPr sz="1100" b="1" dirty="0">
                <a:solidFill>
                  <a:schemeClr val="accent5">
                    <a:lumMod val="50000"/>
                  </a:schemeClr>
                </a:solidFill>
                <a:latin typeface="Arial" panose="020B0604020202020204" pitchFamily="34" charset="0"/>
                <a:cs typeface="Arial" panose="020B0604020202020204" pitchFamily="34" charset="0"/>
              </a:rPr>
              <a:t>Dense phase pneumatic conveying systems are used when the product quality is of the highest importance.  They minimise changes in bulk density and particle size distribution and also limit segregation effects.</a:t>
            </a:r>
            <a:endParaRPr sz="1100" dirty="0">
              <a:solidFill>
                <a:schemeClr val="accent5">
                  <a:lumMod val="50000"/>
                </a:schemeClr>
              </a:solidFill>
              <a:latin typeface="Arial" panose="020B0604020202020204" pitchFamily="34" charset="0"/>
              <a:cs typeface="Arial" panose="020B0604020202020204" pitchFamily="34" charset="0"/>
            </a:endParaRPr>
          </a:p>
          <a:p>
            <a:pPr marL="12700" marR="252729">
              <a:lnSpc>
                <a:spcPct val="116700"/>
              </a:lnSpc>
            </a:pPr>
            <a:r>
              <a:rPr sz="1100" dirty="0">
                <a:solidFill>
                  <a:schemeClr val="accent5">
                    <a:lumMod val="50000"/>
                  </a:schemeClr>
                </a:solidFill>
                <a:latin typeface="Arial" panose="020B0604020202020204" pitchFamily="34" charset="0"/>
                <a:cs typeface="Arial" panose="020B0604020202020204" pitchFamily="34" charset="0"/>
              </a:rPr>
              <a:t>Pressure vessels are utilised within dense phase conveying systems to introduce the bulk solids into the pipeline.  Contrary to using rotary valves, the system has no leakage and is absolutely gas tight.</a:t>
            </a:r>
          </a:p>
          <a:p>
            <a:pPr marL="12700" marR="5080">
              <a:lnSpc>
                <a:spcPct val="116700"/>
              </a:lnSpc>
            </a:pPr>
            <a:r>
              <a:rPr sz="1100" dirty="0">
                <a:solidFill>
                  <a:schemeClr val="accent5">
                    <a:lumMod val="50000"/>
                  </a:schemeClr>
                </a:solidFill>
                <a:latin typeface="Arial" panose="020B0604020202020204" pitchFamily="34" charset="0"/>
                <a:cs typeface="Arial" panose="020B0604020202020204" pitchFamily="34" charset="0"/>
              </a:rPr>
              <a:t>This allows a high pressure range from 1 barg up to 6 barg, or more. The high loading and low velocity lead to gentle  conveying and to low wear of both pipeline and receiver.</a:t>
            </a:r>
          </a:p>
          <a:p>
            <a:pPr>
              <a:lnSpc>
                <a:spcPct val="100000"/>
              </a:lnSpc>
              <a:spcBef>
                <a:spcPts val="5"/>
              </a:spcBef>
            </a:pPr>
            <a:endParaRPr sz="1100" dirty="0">
              <a:solidFill>
                <a:schemeClr val="accent5">
                  <a:lumMod val="50000"/>
                </a:schemeClr>
              </a:solidFill>
              <a:latin typeface="Arial" panose="020B0604020202020204" pitchFamily="34" charset="0"/>
              <a:cs typeface="Arial" panose="020B0604020202020204" pitchFamily="34" charset="0"/>
            </a:endParaRPr>
          </a:p>
          <a:p>
            <a:pPr marL="12700" marR="5080">
              <a:lnSpc>
                <a:spcPct val="116700"/>
              </a:lnSpc>
            </a:pPr>
            <a:r>
              <a:rPr sz="1100" dirty="0">
                <a:solidFill>
                  <a:schemeClr val="accent5">
                    <a:lumMod val="50000"/>
                  </a:schemeClr>
                </a:solidFill>
                <a:latin typeface="Arial" panose="020B0604020202020204" pitchFamily="34" charset="0"/>
                <a:cs typeface="Arial" panose="020B0604020202020204" pitchFamily="34" charset="0"/>
              </a:rPr>
              <a:t>With dense phase conveying systems, the transport of bulk solids is possible from short distances right up to long  distances of several hundred meters.</a:t>
            </a:r>
          </a:p>
        </p:txBody>
      </p:sp>
      <p:pic>
        <p:nvPicPr>
          <p:cNvPr id="6" name="object 5">
            <a:extLst>
              <a:ext uri="{FF2B5EF4-FFF2-40B4-BE49-F238E27FC236}">
                <a16:creationId xmlns:a16="http://schemas.microsoft.com/office/drawing/2014/main" id="{48E70F72-CC34-B292-8EE2-4A3FE5B27262}"/>
              </a:ext>
            </a:extLst>
          </p:cNvPr>
          <p:cNvPicPr/>
          <p:nvPr/>
        </p:nvPicPr>
        <p:blipFill>
          <a:blip r:embed="rId3" cstate="print"/>
          <a:stretch>
            <a:fillRect/>
          </a:stretch>
        </p:blipFill>
        <p:spPr>
          <a:xfrm>
            <a:off x="-7469" y="1190300"/>
            <a:ext cx="2718919" cy="3846175"/>
          </a:xfrm>
          <a:prstGeom prst="rect">
            <a:avLst/>
          </a:prstGeom>
        </p:spPr>
      </p:pic>
      <p:sp>
        <p:nvSpPr>
          <p:cNvPr id="7" name="object 3">
            <a:extLst>
              <a:ext uri="{FF2B5EF4-FFF2-40B4-BE49-F238E27FC236}">
                <a16:creationId xmlns:a16="http://schemas.microsoft.com/office/drawing/2014/main" id="{C08E63A4-3135-B3FB-EC4A-BBBC351EEB54}"/>
              </a:ext>
            </a:extLst>
          </p:cNvPr>
          <p:cNvSpPr/>
          <p:nvPr/>
        </p:nvSpPr>
        <p:spPr>
          <a:xfrm>
            <a:off x="-7617" y="7666426"/>
            <a:ext cx="7560308" cy="2884946"/>
          </a:xfrm>
          <a:custGeom>
            <a:avLst/>
            <a:gdLst/>
            <a:ahLst/>
            <a:cxnLst/>
            <a:rect l="l" t="t" r="r" b="b"/>
            <a:pathLst>
              <a:path w="7538084" h="3242309">
                <a:moveTo>
                  <a:pt x="7537793" y="0"/>
                </a:moveTo>
                <a:lnTo>
                  <a:pt x="0" y="0"/>
                </a:lnTo>
                <a:lnTo>
                  <a:pt x="0" y="3241802"/>
                </a:lnTo>
                <a:lnTo>
                  <a:pt x="7537793" y="3241802"/>
                </a:lnTo>
                <a:lnTo>
                  <a:pt x="7537793" y="0"/>
                </a:lnTo>
                <a:close/>
              </a:path>
            </a:pathLst>
          </a:custGeom>
          <a:solidFill>
            <a:schemeClr val="accent5">
              <a:lumMod val="60000"/>
              <a:lumOff val="40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4">
            <a:extLst>
              <a:ext uri="{FF2B5EF4-FFF2-40B4-BE49-F238E27FC236}">
                <a16:creationId xmlns:a16="http://schemas.microsoft.com/office/drawing/2014/main" id="{9028A1A2-BBAA-16B3-662C-14F208FB59D7}"/>
              </a:ext>
            </a:extLst>
          </p:cNvPr>
          <p:cNvSpPr txBox="1"/>
          <p:nvPr/>
        </p:nvSpPr>
        <p:spPr>
          <a:xfrm>
            <a:off x="425450" y="7770199"/>
            <a:ext cx="4531345" cy="2677400"/>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5">
                    <a:lumMod val="50000"/>
                  </a:schemeClr>
                </a:solidFill>
                <a:latin typeface="Arial" panose="020B0604020202020204" pitchFamily="34" charset="0"/>
                <a:cs typeface="Arial" panose="020B0604020202020204" pitchFamily="34" charset="0"/>
              </a:rPr>
              <a:t>Your benefits</a:t>
            </a:r>
            <a:endParaRPr sz="1100" dirty="0">
              <a:solidFill>
                <a:schemeClr val="accent5">
                  <a:lumMod val="50000"/>
                </a:schemeClr>
              </a:solidFill>
              <a:latin typeface="Arial" panose="020B0604020202020204" pitchFamily="34" charset="0"/>
              <a:cs typeface="Arial" panose="020B0604020202020204" pitchFamily="34" charset="0"/>
            </a:endParaRPr>
          </a:p>
          <a:p>
            <a:pPr>
              <a:lnSpc>
                <a:spcPct val="100000"/>
              </a:lnSpc>
              <a:spcBef>
                <a:spcPts val="30"/>
              </a:spcBef>
            </a:pPr>
            <a:endParaRPr sz="1100" dirty="0">
              <a:solidFill>
                <a:schemeClr val="accent5">
                  <a:lumMod val="50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Very gentle handling of fragile products</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Minimised wear of pipeline and bends</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Minimised seggregation of mixed products</a:t>
            </a:r>
          </a:p>
          <a:p>
            <a:pPr marL="228600" marR="70485" indent="-216535">
              <a:lnSpc>
                <a:spcPct val="116700"/>
              </a:lnSpc>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Absence of rotating parts eliminate the danger of metal contamination and  reduce maintenance costs</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Gas and dust tight system with no leakage air</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Batch weighing of pressure vessel possible</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High solids loading leads to smaller pipe diameter</a:t>
            </a:r>
          </a:p>
          <a:p>
            <a:pPr marL="228600" marR="5080" indent="-216535">
              <a:lnSpc>
                <a:spcPct val="116700"/>
              </a:lnSpc>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Low gas consumption reduces the required filter area on receiver leading to  low operation and energy costs</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Different executions available suited for all types of industries</a:t>
            </a:r>
          </a:p>
          <a:p>
            <a:pPr marL="228600" indent="-216535">
              <a:lnSpc>
                <a:spcPct val="100000"/>
              </a:lnSpc>
              <a:spcBef>
                <a:spcPts val="200"/>
              </a:spcBef>
              <a:buClr>
                <a:srgbClr val="E30613"/>
              </a:buClr>
              <a:buFont typeface="Lucida Sans Unicode"/>
              <a:buChar char="•"/>
              <a:tabLst>
                <a:tab pos="228600" algn="l"/>
                <a:tab pos="229235" algn="l"/>
              </a:tabLst>
            </a:pPr>
            <a:r>
              <a:rPr sz="1100" dirty="0">
                <a:solidFill>
                  <a:schemeClr val="accent5">
                    <a:lumMod val="50000"/>
                  </a:schemeClr>
                </a:solidFill>
                <a:latin typeface="Arial" panose="020B0604020202020204" pitchFamily="34" charset="0"/>
                <a:cs typeface="Arial" panose="020B0604020202020204" pitchFamily="34" charset="0"/>
              </a:rPr>
              <a:t>Ready to use graphical pneumatic conveying controller STP 61</a:t>
            </a:r>
          </a:p>
        </p:txBody>
      </p:sp>
      <p:pic>
        <p:nvPicPr>
          <p:cNvPr id="10" name="Picture 9">
            <a:extLst>
              <a:ext uri="{FF2B5EF4-FFF2-40B4-BE49-F238E27FC236}">
                <a16:creationId xmlns:a16="http://schemas.microsoft.com/office/drawing/2014/main" id="{84A1B098-948D-42E1-8832-6C5FAB0FD2CB}"/>
              </a:ext>
            </a:extLst>
          </p:cNvPr>
          <p:cNvPicPr>
            <a:picLocks noChangeAspect="1"/>
          </p:cNvPicPr>
          <p:nvPr/>
        </p:nvPicPr>
        <p:blipFill rotWithShape="1">
          <a:blip r:embed="rId4">
            <a:extLst>
              <a:ext uri="{28A0092B-C50C-407E-A947-70E740481C1C}">
                <a14:useLocalDpi xmlns:a14="http://schemas.microsoft.com/office/drawing/2010/main" val="0"/>
              </a:ext>
            </a:extLst>
          </a:blip>
          <a:srcRect l="16174" t="1306" r="16564" b="7586"/>
          <a:stretch/>
        </p:blipFill>
        <p:spPr>
          <a:xfrm>
            <a:off x="2691122" y="1111311"/>
            <a:ext cx="2992128" cy="3460120"/>
          </a:xfrm>
          <a:prstGeom prst="rect">
            <a:avLst/>
          </a:prstGeom>
        </p:spPr>
      </p:pic>
      <p:sp>
        <p:nvSpPr>
          <p:cNvPr id="11" name="object 5">
            <a:extLst>
              <a:ext uri="{FF2B5EF4-FFF2-40B4-BE49-F238E27FC236}">
                <a16:creationId xmlns:a16="http://schemas.microsoft.com/office/drawing/2014/main" id="{239D7433-B091-652F-321F-4C196E1D2F88}"/>
              </a:ext>
            </a:extLst>
          </p:cNvPr>
          <p:cNvSpPr txBox="1"/>
          <p:nvPr/>
        </p:nvSpPr>
        <p:spPr>
          <a:xfrm>
            <a:off x="3625850" y="4488773"/>
            <a:ext cx="3873613" cy="888705"/>
          </a:xfrm>
          <a:prstGeom prst="rect">
            <a:avLst/>
          </a:prstGeom>
          <a:solidFill>
            <a:schemeClr val="tx1">
              <a:lumMod val="65000"/>
              <a:lumOff val="35000"/>
            </a:schemeClr>
          </a:solidFill>
        </p:spPr>
        <p:txBody>
          <a:bodyPr vert="horz" wrap="square" lIns="0" tIns="87630" rIns="0" bIns="0" rtlCol="0">
            <a:spAutoFit/>
          </a:bodyPr>
          <a:lstStyle/>
          <a:p>
            <a:pPr marL="116839">
              <a:lnSpc>
                <a:spcPct val="100000"/>
              </a:lnSpc>
              <a:spcBef>
                <a:spcPts val="690"/>
              </a:spcBef>
            </a:pPr>
            <a:r>
              <a:rPr sz="1200" b="1" dirty="0">
                <a:solidFill>
                  <a:srgbClr val="FFFFFF"/>
                </a:solidFill>
                <a:latin typeface="Arial" panose="020B0604020202020204" pitchFamily="34" charset="0"/>
                <a:cs typeface="Arial" panose="020B0604020202020204" pitchFamily="34" charset="0"/>
              </a:rPr>
              <a:t>Why dense phase solutions from </a:t>
            </a:r>
            <a:r>
              <a:rPr lang="en-US" sz="1200" b="1" dirty="0">
                <a:solidFill>
                  <a:srgbClr val="FFFFFF"/>
                </a:solidFill>
                <a:latin typeface="Arial" panose="020B0604020202020204" pitchFamily="34" charset="0"/>
                <a:cs typeface="Arial" panose="020B0604020202020204" pitchFamily="34" charset="0"/>
              </a:rPr>
              <a:t>YOUWEI?</a:t>
            </a:r>
            <a:endParaRPr sz="1200" b="1" dirty="0">
              <a:latin typeface="Arial" panose="020B0604020202020204" pitchFamily="34" charset="0"/>
              <a:cs typeface="Arial" panose="020B0604020202020204" pitchFamily="34" charset="0"/>
            </a:endParaRPr>
          </a:p>
          <a:p>
            <a:pPr marL="205740" indent="-89535">
              <a:lnSpc>
                <a:spcPct val="100000"/>
              </a:lnSpc>
              <a:spcBef>
                <a:spcPts val="800"/>
              </a:spcBef>
              <a:buFont typeface="Lucida Sans Unicode"/>
              <a:buChar char="•"/>
              <a:tabLst>
                <a:tab pos="206375" algn="l"/>
              </a:tabLst>
            </a:pPr>
            <a:r>
              <a:rPr sz="1000" dirty="0">
                <a:solidFill>
                  <a:srgbClr val="FFFFFF"/>
                </a:solidFill>
                <a:latin typeface="Arial" panose="020B0604020202020204" pitchFamily="34" charset="0"/>
                <a:cs typeface="Arial" panose="020B0604020202020204" pitchFamily="34" charset="0"/>
              </a:rPr>
              <a:t>Broad experience in gentle conveying of fragile products</a:t>
            </a:r>
            <a:endParaRPr sz="1000" dirty="0">
              <a:latin typeface="Arial" panose="020B0604020202020204" pitchFamily="34" charset="0"/>
              <a:cs typeface="Arial" panose="020B0604020202020204" pitchFamily="34" charset="0"/>
            </a:endParaRPr>
          </a:p>
          <a:p>
            <a:pPr marL="205740" indent="-89535">
              <a:lnSpc>
                <a:spcPct val="100000"/>
              </a:lnSpc>
              <a:spcBef>
                <a:spcPts val="200"/>
              </a:spcBef>
              <a:buFont typeface="Lucida Sans Unicode"/>
              <a:buChar char="•"/>
              <a:tabLst>
                <a:tab pos="206375" algn="l"/>
              </a:tabLst>
            </a:pPr>
            <a:r>
              <a:rPr sz="1000" dirty="0">
                <a:solidFill>
                  <a:srgbClr val="FFFFFF"/>
                </a:solidFill>
                <a:latin typeface="Arial" panose="020B0604020202020204" pitchFamily="34" charset="0"/>
                <a:cs typeface="Arial" panose="020B0604020202020204" pitchFamily="34" charset="0"/>
              </a:rPr>
              <a:t>Air and energy saving designs with sophisticated air control</a:t>
            </a:r>
            <a:endParaRPr sz="1000" dirty="0">
              <a:latin typeface="Arial" panose="020B0604020202020204" pitchFamily="34" charset="0"/>
              <a:cs typeface="Arial" panose="020B0604020202020204" pitchFamily="34" charset="0"/>
            </a:endParaRPr>
          </a:p>
          <a:p>
            <a:pPr marL="205740" indent="-89535">
              <a:lnSpc>
                <a:spcPct val="100000"/>
              </a:lnSpc>
              <a:spcBef>
                <a:spcPts val="200"/>
              </a:spcBef>
              <a:buFont typeface="Lucida Sans Unicode"/>
              <a:buChar char="•"/>
              <a:tabLst>
                <a:tab pos="206375" algn="l"/>
              </a:tabLst>
            </a:pPr>
            <a:r>
              <a:rPr sz="1000" dirty="0">
                <a:solidFill>
                  <a:srgbClr val="FFFFFF"/>
                </a:solidFill>
                <a:latin typeface="Arial" panose="020B0604020202020204" pitchFamily="34" charset="0"/>
                <a:cs typeface="Arial" panose="020B0604020202020204" pitchFamily="34" charset="0"/>
              </a:rPr>
              <a:t>Secure, proven and reliable</a:t>
            </a:r>
            <a:endParaRP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62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92932AC-92B3-7A29-8395-AC1E0BD663D0}"/>
              </a:ext>
            </a:extLst>
          </p:cNvPr>
          <p:cNvSpPr/>
          <p:nvPr/>
        </p:nvSpPr>
        <p:spPr>
          <a:xfrm>
            <a:off x="0" y="228600"/>
            <a:ext cx="7556500" cy="857927"/>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pPr fontAlgn="base"/>
            <a:r>
              <a:rPr lang="en-US" sz="2800" b="1" dirty="0">
                <a:solidFill>
                  <a:schemeClr val="bg1"/>
                </a:solidFill>
                <a:effectLst>
                  <a:outerShdw blurRad="38100" dist="38100" dir="2700000" algn="tl">
                    <a:srgbClr val="000000">
                      <a:alpha val="43137"/>
                    </a:srgbClr>
                  </a:outerShdw>
                </a:effectLst>
                <a:latin typeface="Google Sans"/>
              </a:rPr>
              <a:t>VACUUM CONVEYING</a:t>
            </a:r>
            <a:endParaRPr lang="en-US" sz="2800" b="1" i="0" dirty="0">
              <a:solidFill>
                <a:schemeClr val="bg1"/>
              </a:solidFill>
              <a:effectLst>
                <a:outerShdw blurRad="38100" dist="38100" dir="2700000" algn="tl">
                  <a:srgbClr val="000000">
                    <a:alpha val="43137"/>
                  </a:srgbClr>
                </a:outerShdw>
              </a:effectLst>
              <a:latin typeface="Google Sans"/>
            </a:endParaRPr>
          </a:p>
        </p:txBody>
      </p:sp>
      <p:pic>
        <p:nvPicPr>
          <p:cNvPr id="3" name="Picture 2" descr="A blue and white logo&#10;&#10;Description automatically generated">
            <a:extLst>
              <a:ext uri="{FF2B5EF4-FFF2-40B4-BE49-F238E27FC236}">
                <a16:creationId xmlns:a16="http://schemas.microsoft.com/office/drawing/2014/main" id="{5A5F6108-826C-10FA-663D-6AFD57FF19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1343" y="119192"/>
            <a:ext cx="1063026" cy="1076742"/>
          </a:xfrm>
          <a:prstGeom prst="rect">
            <a:avLst/>
          </a:prstGeom>
          <a:effectLst>
            <a:softEdge rad="190500"/>
          </a:effectLst>
        </p:spPr>
      </p:pic>
      <p:sp>
        <p:nvSpPr>
          <p:cNvPr id="5" name="TextBox 4">
            <a:extLst>
              <a:ext uri="{FF2B5EF4-FFF2-40B4-BE49-F238E27FC236}">
                <a16:creationId xmlns:a16="http://schemas.microsoft.com/office/drawing/2014/main" id="{9CB3660D-477A-77AF-732C-687E431B4302}"/>
              </a:ext>
            </a:extLst>
          </p:cNvPr>
          <p:cNvSpPr txBox="1"/>
          <p:nvPr/>
        </p:nvSpPr>
        <p:spPr>
          <a:xfrm>
            <a:off x="32045" y="1109852"/>
            <a:ext cx="7574369" cy="369332"/>
          </a:xfrm>
          <a:prstGeom prst="rect">
            <a:avLst/>
          </a:prstGeom>
          <a:solidFill>
            <a:schemeClr val="accent5">
              <a:lumMod val="60000"/>
              <a:lumOff val="40000"/>
            </a:schemeClr>
          </a:solidFill>
        </p:spPr>
        <p:txBody>
          <a:bodyPr wrap="square">
            <a:spAutoFit/>
          </a:bodyPr>
          <a:lstStyle/>
          <a:p>
            <a:pPr marL="250190" indent="-238125">
              <a:lnSpc>
                <a:spcPct val="100000"/>
              </a:lnSpc>
              <a:spcBef>
                <a:spcPts val="100"/>
              </a:spcBef>
              <a:buClr>
                <a:srgbClr val="E30613"/>
              </a:buClr>
              <a:buFont typeface="Lucida Sans Unicode"/>
              <a:buChar char="•"/>
              <a:tabLst>
                <a:tab pos="250190" algn="l"/>
                <a:tab pos="250825" algn="l"/>
              </a:tabLst>
            </a:pPr>
            <a:r>
              <a:rPr lang="en-US" sz="1800" dirty="0">
                <a:solidFill>
                  <a:schemeClr val="accent5">
                    <a:lumMod val="50000"/>
                  </a:schemeClr>
                </a:solidFill>
                <a:latin typeface="Arial" panose="020B0604020202020204" pitchFamily="34" charset="0"/>
                <a:cs typeface="Arial" panose="020B0604020202020204" pitchFamily="34" charset="0"/>
              </a:rPr>
              <a:t>The compact and cost friendly approach to many conveying needs.</a:t>
            </a:r>
          </a:p>
        </p:txBody>
      </p:sp>
      <p:pic>
        <p:nvPicPr>
          <p:cNvPr id="7" name="Picture 6" descr="A diagram of a machine&#10;&#10;Description automatically generated">
            <a:extLst>
              <a:ext uri="{FF2B5EF4-FFF2-40B4-BE49-F238E27FC236}">
                <a16:creationId xmlns:a16="http://schemas.microsoft.com/office/drawing/2014/main" id="{88F6D584-43BA-49E5-519F-A9E4542DD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 y="1609699"/>
            <a:ext cx="7529918" cy="2594389"/>
          </a:xfrm>
          <a:prstGeom prst="rect">
            <a:avLst/>
          </a:prstGeom>
        </p:spPr>
      </p:pic>
      <p:pic>
        <p:nvPicPr>
          <p:cNvPr id="9" name="Picture 8" descr="A large factory with large tanks&#10;&#10;Description automatically generated with medium confidence">
            <a:extLst>
              <a:ext uri="{FF2B5EF4-FFF2-40B4-BE49-F238E27FC236}">
                <a16:creationId xmlns:a16="http://schemas.microsoft.com/office/drawing/2014/main" id="{32F3ABFC-75DD-F722-804A-14D80F27D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245401"/>
            <a:ext cx="5089000" cy="3163259"/>
          </a:xfrm>
          <a:prstGeom prst="rect">
            <a:avLst/>
          </a:prstGeom>
          <a:effectLst>
            <a:softEdge rad="101600"/>
          </a:effectLst>
        </p:spPr>
      </p:pic>
      <p:sp>
        <p:nvSpPr>
          <p:cNvPr id="11" name="object 4">
            <a:extLst>
              <a:ext uri="{FF2B5EF4-FFF2-40B4-BE49-F238E27FC236}">
                <a16:creationId xmlns:a16="http://schemas.microsoft.com/office/drawing/2014/main" id="{030F67DF-49FE-1A0A-7CE7-A96FF48263AE}"/>
              </a:ext>
            </a:extLst>
          </p:cNvPr>
          <p:cNvSpPr/>
          <p:nvPr/>
        </p:nvSpPr>
        <p:spPr>
          <a:xfrm>
            <a:off x="22225" y="7408661"/>
            <a:ext cx="7529918" cy="3283262"/>
          </a:xfrm>
          <a:custGeom>
            <a:avLst/>
            <a:gdLst/>
            <a:ahLst/>
            <a:cxnLst/>
            <a:rect l="l" t="t" r="r" b="b"/>
            <a:pathLst>
              <a:path w="7560309" h="4846320">
                <a:moveTo>
                  <a:pt x="7559992" y="0"/>
                </a:moveTo>
                <a:lnTo>
                  <a:pt x="0" y="0"/>
                </a:lnTo>
                <a:lnTo>
                  <a:pt x="0" y="4845697"/>
                </a:lnTo>
                <a:lnTo>
                  <a:pt x="7559992" y="4845697"/>
                </a:lnTo>
                <a:lnTo>
                  <a:pt x="7559992" y="0"/>
                </a:lnTo>
                <a:close/>
              </a:path>
            </a:pathLst>
          </a:custGeom>
          <a:solidFill>
            <a:schemeClr val="accent5">
              <a:lumMod val="60000"/>
              <a:lumOff val="40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8">
            <a:extLst>
              <a:ext uri="{FF2B5EF4-FFF2-40B4-BE49-F238E27FC236}">
                <a16:creationId xmlns:a16="http://schemas.microsoft.com/office/drawing/2014/main" id="{398D4A5A-3607-07F7-B390-C72A775DFD7C}"/>
              </a:ext>
            </a:extLst>
          </p:cNvPr>
          <p:cNvSpPr txBox="1"/>
          <p:nvPr/>
        </p:nvSpPr>
        <p:spPr>
          <a:xfrm>
            <a:off x="510123" y="7449973"/>
            <a:ext cx="4441825" cy="1332224"/>
          </a:xfrm>
          <a:prstGeom prst="rect">
            <a:avLst/>
          </a:prstGeom>
        </p:spPr>
        <p:txBody>
          <a:bodyPr vert="horz" wrap="square" lIns="0" tIns="12700" rIns="0" bIns="0" rtlCol="0">
            <a:spAutoFit/>
          </a:bodyPr>
          <a:lstStyle/>
          <a:p>
            <a:pPr marL="12700" marR="327660">
              <a:lnSpc>
                <a:spcPct val="116700"/>
              </a:lnSpc>
              <a:spcBef>
                <a:spcPts val="100"/>
              </a:spcBef>
            </a:pPr>
            <a:r>
              <a:rPr lang="en-US" sz="1050" b="0" i="0" dirty="0">
                <a:solidFill>
                  <a:schemeClr val="accent5">
                    <a:lumMod val="50000"/>
                  </a:schemeClr>
                </a:solidFill>
                <a:effectLst/>
                <a:latin typeface="Arial" panose="020B0604020202020204" pitchFamily="34" charset="0"/>
                <a:cs typeface="Arial" panose="020B0604020202020204" pitchFamily="34" charset="0"/>
              </a:rPr>
              <a:t>YOUWEI offers a versatile range of vacuum conveying solutions powered by venturi ejectors or electric vacuum pumps. The modular design allows adaptation to various processes such as sack tipping, drum unloading, BBU Big Bag Unloading, feeder refilling, and reactor loading. These compact and lightweight vacuum conveyors are suitable for both manual and automated operations.</a:t>
            </a:r>
          </a:p>
          <a:p>
            <a:pPr marL="12700" marR="327660">
              <a:lnSpc>
                <a:spcPct val="116700"/>
              </a:lnSpc>
              <a:spcBef>
                <a:spcPts val="100"/>
              </a:spcBef>
            </a:pPr>
            <a:endParaRPr sz="1050" dirty="0">
              <a:solidFill>
                <a:schemeClr val="accent5">
                  <a:lumMod val="50000"/>
                </a:schemeClr>
              </a:solidFill>
              <a:latin typeface="Arial" panose="020B0604020202020204" pitchFamily="34" charset="0"/>
              <a:cs typeface="Arial" panose="020B0604020202020204" pitchFamily="34" charset="0"/>
            </a:endParaRPr>
          </a:p>
        </p:txBody>
      </p:sp>
      <p:sp>
        <p:nvSpPr>
          <p:cNvPr id="14" name="object 9">
            <a:extLst>
              <a:ext uri="{FF2B5EF4-FFF2-40B4-BE49-F238E27FC236}">
                <a16:creationId xmlns:a16="http://schemas.microsoft.com/office/drawing/2014/main" id="{AD4DC301-569D-9061-6D4E-3D1078F88739}"/>
              </a:ext>
            </a:extLst>
          </p:cNvPr>
          <p:cNvSpPr txBox="1"/>
          <p:nvPr/>
        </p:nvSpPr>
        <p:spPr>
          <a:xfrm>
            <a:off x="546230" y="8642438"/>
            <a:ext cx="6404610" cy="1970796"/>
          </a:xfrm>
          <a:prstGeom prst="rect">
            <a:avLst/>
          </a:prstGeom>
        </p:spPr>
        <p:txBody>
          <a:bodyPr vert="horz" wrap="square" lIns="0" tIns="12700" rIns="0" bIns="0" rtlCol="0">
            <a:spAutoFit/>
          </a:bodyPr>
          <a:lstStyle/>
          <a:p>
            <a:pPr marL="12700">
              <a:lnSpc>
                <a:spcPct val="100000"/>
              </a:lnSpc>
              <a:spcBef>
                <a:spcPts val="100"/>
              </a:spcBef>
            </a:pPr>
            <a:r>
              <a:rPr sz="1000" b="1" dirty="0">
                <a:solidFill>
                  <a:schemeClr val="accent5">
                    <a:lumMod val="50000"/>
                  </a:schemeClr>
                </a:solidFill>
                <a:latin typeface="Arial" panose="020B0604020202020204" pitchFamily="34" charset="0"/>
                <a:cs typeface="Arial" panose="020B0604020202020204" pitchFamily="34" charset="0"/>
              </a:rPr>
              <a:t>Your benefits</a:t>
            </a:r>
            <a:endParaRPr lang="en-US" sz="1000" b="1" dirty="0">
              <a:solidFill>
                <a:schemeClr val="accent5">
                  <a:lumMod val="50000"/>
                </a:schemeClr>
              </a:solidFill>
              <a:latin typeface="Arial" panose="020B0604020202020204" pitchFamily="34" charset="0"/>
              <a:cs typeface="Arial" panose="020B0604020202020204" pitchFamily="34" charset="0"/>
            </a:endParaRPr>
          </a:p>
          <a:p>
            <a:pPr marL="12700">
              <a:lnSpc>
                <a:spcPct val="100000"/>
              </a:lnSpc>
              <a:spcBef>
                <a:spcPts val="100"/>
              </a:spcBef>
            </a:pPr>
            <a:endParaRPr sz="1300" dirty="0">
              <a:solidFill>
                <a:schemeClr val="accent5">
                  <a:lumMod val="50000"/>
                </a:schemeClr>
              </a:solidFill>
              <a:latin typeface="Arial" panose="020B0604020202020204" pitchFamily="34" charset="0"/>
              <a:cs typeface="Arial" panose="020B0604020202020204" pitchFamily="34" charset="0"/>
            </a:endParaRPr>
          </a:p>
          <a:p>
            <a:pPr marL="228600" indent="-216535">
              <a:lnSpc>
                <a:spcPct val="100000"/>
              </a:lnSpc>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Dust free conveying. Potential leaks are contained within the system.</a:t>
            </a:r>
          </a:p>
          <a:p>
            <a:pPr marL="228600" marR="1663700" indent="-216535">
              <a:lnSpc>
                <a:spcPct val="116700"/>
              </a:lnSpc>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When operated with a vacuum ejector, simply connect the system to the existing  compressed air net and run the system.</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Suitable for use in explosive atmospheres</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Hygienic and enclosed design and construction details available</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Additional equipment can be positioned directly into the conveying line (inline sifter, nibblers, cone mills etc...).</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Compact and light weight receiving vessels</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Modular construction for ease of strip down shortens cleaning time and maintenance interruption</a:t>
            </a:r>
          </a:p>
          <a:p>
            <a:pPr marL="228600" indent="-216535">
              <a:lnSpc>
                <a:spcPct val="100000"/>
              </a:lnSpc>
              <a:spcBef>
                <a:spcPts val="200"/>
              </a:spcBef>
              <a:buClr>
                <a:srgbClr val="E30613"/>
              </a:buClr>
              <a:buFont typeface="Lucida Sans Unicode"/>
              <a:buChar char="•"/>
              <a:tabLst>
                <a:tab pos="228600" algn="l"/>
                <a:tab pos="229235" algn="l"/>
              </a:tabLst>
            </a:pPr>
            <a:r>
              <a:rPr sz="1000" dirty="0">
                <a:solidFill>
                  <a:schemeClr val="accent5">
                    <a:lumMod val="50000"/>
                  </a:schemeClr>
                </a:solidFill>
                <a:latin typeface="Arial" panose="020B0604020202020204" pitchFamily="34" charset="0"/>
                <a:cs typeface="Arial" panose="020B0604020202020204" pitchFamily="34" charset="0"/>
              </a:rPr>
              <a:t>Control units units can be pneumatically operated without ignition sources.</a:t>
            </a:r>
          </a:p>
        </p:txBody>
      </p:sp>
      <p:pic>
        <p:nvPicPr>
          <p:cNvPr id="16" name="Picture 15" descr="A close-up of a machine&#10;&#10;Description automatically generated">
            <a:extLst>
              <a:ext uri="{FF2B5EF4-FFF2-40B4-BE49-F238E27FC236}">
                <a16:creationId xmlns:a16="http://schemas.microsoft.com/office/drawing/2014/main" id="{1B7AFA0C-8A18-E8B5-C4FE-39B4BE98B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6050" y="5905256"/>
            <a:ext cx="2362200" cy="3172167"/>
          </a:xfrm>
          <a:prstGeom prst="rect">
            <a:avLst/>
          </a:prstGeom>
          <a:effectLst>
            <a:softEdge rad="38100"/>
          </a:effectLst>
        </p:spPr>
      </p:pic>
    </p:spTree>
    <p:extLst>
      <p:ext uri="{BB962C8B-B14F-4D97-AF65-F5344CB8AC3E}">
        <p14:creationId xmlns:p14="http://schemas.microsoft.com/office/powerpoint/2010/main" val="594692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TotalTime>
  <Words>2861</Words>
  <Application>Microsoft Office PowerPoint</Application>
  <PresentationFormat>Custom</PresentationFormat>
  <Paragraphs>205</Paragraphs>
  <Slides>18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Microsoft YaHei</vt:lpstr>
      <vt:lpstr>Microsoft YaHei</vt:lpstr>
      <vt:lpstr>Arial</vt:lpstr>
      <vt:lpstr>Arial MT</vt:lpstr>
      <vt:lpstr>Calibri</vt:lpstr>
      <vt:lpstr>Google sans</vt:lpstr>
      <vt:lpstr>Google sans</vt:lpstr>
      <vt:lpstr>Lucida Sans Unicode</vt:lpstr>
      <vt:lpstr>Microsoft Sans Serif</vt:lpstr>
      <vt:lpstr>Roboto Slab</vt:lpstr>
      <vt:lpstr>Tahoma</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fpae tjgs</dc:creator>
  <cp:lastModifiedBy>fpae tjgs</cp:lastModifiedBy>
  <cp:revision>1</cp:revision>
  <dcterms:created xsi:type="dcterms:W3CDTF">2024-01-27T02:29:51Z</dcterms:created>
  <dcterms:modified xsi:type="dcterms:W3CDTF">2024-01-27T08:41:31Z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2020-06-19T00:00:00Z</vt:filetime>
  </property>
  <property fmtid="{D5CDD505-2E9C-101B-9397-08002B2CF9AE}" pid="3" name="Creator">
    <vt:lpwstr>Adobe InDesign 15.1 (Macintosh)</vt:lpwstr>
  </property>
  <property fmtid="{D5CDD505-2E9C-101B-9397-08002B2CF9AE}" pid="4" name="LastSaved">
    <vt:filetime>2024-01-27T00:00:00Z</vt:filetime>
  </property>
</Properties>
</file>